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69" r:id="rId2"/>
    <p:sldId id="270" r:id="rId3"/>
    <p:sldId id="272" r:id="rId4"/>
    <p:sldId id="367" r:id="rId5"/>
    <p:sldId id="273" r:id="rId6"/>
    <p:sldId id="274" r:id="rId7"/>
    <p:sldId id="301" r:id="rId8"/>
    <p:sldId id="319" r:id="rId9"/>
    <p:sldId id="299" r:id="rId10"/>
    <p:sldId id="300" r:id="rId11"/>
    <p:sldId id="297" r:id="rId12"/>
    <p:sldId id="353" r:id="rId13"/>
    <p:sldId id="320" r:id="rId14"/>
    <p:sldId id="354" r:id="rId15"/>
    <p:sldId id="355" r:id="rId16"/>
    <p:sldId id="356" r:id="rId17"/>
    <p:sldId id="357" r:id="rId18"/>
    <p:sldId id="358" r:id="rId19"/>
    <p:sldId id="361" r:id="rId20"/>
    <p:sldId id="360" r:id="rId21"/>
    <p:sldId id="359" r:id="rId22"/>
    <p:sldId id="286" r:id="rId23"/>
    <p:sldId id="362" r:id="rId24"/>
    <p:sldId id="363" r:id="rId25"/>
    <p:sldId id="364" r:id="rId26"/>
    <p:sldId id="302" r:id="rId27"/>
    <p:sldId id="365" r:id="rId28"/>
    <p:sldId id="366" r:id="rId29"/>
    <p:sldId id="370" r:id="rId30"/>
    <p:sldId id="371"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en,DJ" initials="G" lastIdx="2" clrIdx="0">
    <p:extLst>
      <p:ext uri="{19B8F6BF-5375-455C-9EA6-DF929625EA0E}">
        <p15:presenceInfo xmlns:p15="http://schemas.microsoft.com/office/powerpoint/2012/main" userId="Green,DJ"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0"/>
  </p:normalViewPr>
  <p:slideViewPr>
    <p:cSldViewPr snapToGrid="0" snapToObjects="1">
      <p:cViewPr varScale="1">
        <p:scale>
          <a:sx n="108" d="100"/>
          <a:sy n="108" d="100"/>
        </p:scale>
        <p:origin x="678" y="90"/>
      </p:cViewPr>
      <p:guideLst/>
    </p:cSldViewPr>
  </p:slideViewPr>
  <p:notesTextViewPr>
    <p:cViewPr>
      <p:scale>
        <a:sx n="1" d="1"/>
        <a:sy n="1" d="1"/>
      </p:scale>
      <p:origin x="0" y="0"/>
    </p:cViewPr>
  </p:notesTextViewPr>
  <p:sorterViewPr>
    <p:cViewPr varScale="1">
      <p:scale>
        <a:sx n="100" d="100"/>
        <a:sy n="100" d="100"/>
      </p:scale>
      <p:origin x="0" y="-49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C19F06-F4F2-43EA-A9DC-86E9BB003E57}" type="doc">
      <dgm:prSet loTypeId="urn:microsoft.com/office/officeart/2005/8/layout/lProcess2" loCatId="list" qsTypeId="urn:microsoft.com/office/officeart/2005/8/quickstyle/3d3" qsCatId="3D" csTypeId="urn:microsoft.com/office/officeart/2005/8/colors/accent0_2" csCatId="mainScheme" phldr="1"/>
      <dgm:spPr/>
      <dgm:t>
        <a:bodyPr/>
        <a:lstStyle/>
        <a:p>
          <a:endParaRPr lang="en-GB"/>
        </a:p>
      </dgm:t>
    </dgm:pt>
    <dgm:pt modelId="{92E8E500-45D2-4D92-A167-D6E64EDB55C7}">
      <dgm:prSet phldrT="[Text]" custT="1"/>
      <dgm:spPr/>
      <dgm:t>
        <a:bodyPr/>
        <a:lstStyle/>
        <a:p>
          <a:r>
            <a:rPr lang="en-US" sz="4400" b="1" dirty="0"/>
            <a:t>Forms</a:t>
          </a:r>
          <a:endParaRPr lang="en-GB" sz="4400" b="1" dirty="0"/>
        </a:p>
      </dgm:t>
    </dgm:pt>
    <dgm:pt modelId="{0EF62F5A-8319-48A3-A0BF-3859499FD90A}" type="parTrans" cxnId="{2E682B52-1788-4DD1-A9D0-592890BCB716}">
      <dgm:prSet/>
      <dgm:spPr/>
      <dgm:t>
        <a:bodyPr/>
        <a:lstStyle/>
        <a:p>
          <a:endParaRPr lang="en-GB"/>
        </a:p>
      </dgm:t>
    </dgm:pt>
    <dgm:pt modelId="{BC802A9D-AC51-4337-85E7-91A86DBDB611}" type="sibTrans" cxnId="{2E682B52-1788-4DD1-A9D0-592890BCB716}">
      <dgm:prSet/>
      <dgm:spPr/>
      <dgm:t>
        <a:bodyPr/>
        <a:lstStyle/>
        <a:p>
          <a:endParaRPr lang="en-GB"/>
        </a:p>
      </dgm:t>
    </dgm:pt>
    <dgm:pt modelId="{4BD164BA-5C08-4688-92C9-5F522F6DD435}">
      <dgm:prSet phldrT="[Text]" custT="1"/>
      <dgm:spPr/>
      <dgm:t>
        <a:bodyPr/>
        <a:lstStyle/>
        <a:p>
          <a:r>
            <a:rPr lang="en-US" sz="3200" b="1" dirty="0"/>
            <a:t>Visible</a:t>
          </a:r>
          <a:r>
            <a:rPr lang="en-US" sz="3200" dirty="0"/>
            <a:t> </a:t>
          </a:r>
        </a:p>
      </dgm:t>
    </dgm:pt>
    <dgm:pt modelId="{3BBF3BC3-7D4F-425B-A91C-19D13B931A00}" type="parTrans" cxnId="{F862D3C0-77EE-468D-9617-9C426262C092}">
      <dgm:prSet/>
      <dgm:spPr/>
      <dgm:t>
        <a:bodyPr/>
        <a:lstStyle/>
        <a:p>
          <a:endParaRPr lang="en-GB"/>
        </a:p>
      </dgm:t>
    </dgm:pt>
    <dgm:pt modelId="{84A6FC9D-8E8D-4C55-BE03-44EB725F0153}" type="sibTrans" cxnId="{F862D3C0-77EE-468D-9617-9C426262C092}">
      <dgm:prSet/>
      <dgm:spPr/>
      <dgm:t>
        <a:bodyPr/>
        <a:lstStyle/>
        <a:p>
          <a:endParaRPr lang="en-GB"/>
        </a:p>
      </dgm:t>
    </dgm:pt>
    <dgm:pt modelId="{EAEFB069-18AA-4562-82E8-D55C12BC0D81}">
      <dgm:prSet phldrT="[Text]" custT="1"/>
      <dgm:spPr/>
      <dgm:t>
        <a:bodyPr/>
        <a:lstStyle/>
        <a:p>
          <a:r>
            <a:rPr lang="en-US" sz="3200" b="1" dirty="0"/>
            <a:t>Hidden, </a:t>
          </a:r>
          <a:r>
            <a:rPr lang="en-US" sz="1800" dirty="0"/>
            <a:t>operates behind the scenes</a:t>
          </a:r>
          <a:endParaRPr lang="en-GB" sz="1800" dirty="0"/>
        </a:p>
      </dgm:t>
    </dgm:pt>
    <dgm:pt modelId="{38413C28-2DFF-4E33-A555-24F4C8FF1AA6}" type="parTrans" cxnId="{B00C9E8A-47C5-43AC-859A-DD3E55F43C87}">
      <dgm:prSet/>
      <dgm:spPr/>
      <dgm:t>
        <a:bodyPr/>
        <a:lstStyle/>
        <a:p>
          <a:endParaRPr lang="en-GB"/>
        </a:p>
      </dgm:t>
    </dgm:pt>
    <dgm:pt modelId="{DC3348D6-32FB-43F9-9C15-D0295282AA7B}" type="sibTrans" cxnId="{B00C9E8A-47C5-43AC-859A-DD3E55F43C87}">
      <dgm:prSet/>
      <dgm:spPr/>
      <dgm:t>
        <a:bodyPr/>
        <a:lstStyle/>
        <a:p>
          <a:endParaRPr lang="en-GB"/>
        </a:p>
      </dgm:t>
    </dgm:pt>
    <dgm:pt modelId="{A67DF852-4CC4-4CF1-8123-FED319678195}">
      <dgm:prSet phldrT="[Text]" custT="1"/>
      <dgm:spPr/>
      <dgm:t>
        <a:bodyPr/>
        <a:lstStyle/>
        <a:p>
          <a:r>
            <a:rPr lang="en-US" sz="4400" b="1" dirty="0"/>
            <a:t>Spaces</a:t>
          </a:r>
          <a:endParaRPr lang="en-GB" sz="4400" b="1" dirty="0"/>
        </a:p>
      </dgm:t>
    </dgm:pt>
    <dgm:pt modelId="{60A6076A-F350-4BF1-8BDD-3AE2A6E2AE49}" type="parTrans" cxnId="{C61D3729-01BC-4F11-BDC3-72629C59928F}">
      <dgm:prSet/>
      <dgm:spPr/>
      <dgm:t>
        <a:bodyPr/>
        <a:lstStyle/>
        <a:p>
          <a:endParaRPr lang="en-GB"/>
        </a:p>
      </dgm:t>
    </dgm:pt>
    <dgm:pt modelId="{5FE64189-88FB-49E9-A130-A9617170D767}" type="sibTrans" cxnId="{C61D3729-01BC-4F11-BDC3-72629C59928F}">
      <dgm:prSet/>
      <dgm:spPr/>
      <dgm:t>
        <a:bodyPr/>
        <a:lstStyle/>
        <a:p>
          <a:endParaRPr lang="en-GB"/>
        </a:p>
      </dgm:t>
    </dgm:pt>
    <dgm:pt modelId="{551DEA4B-5D91-4FE1-BBBD-B3B1F0641C35}">
      <dgm:prSet phldrT="[Text]" custT="1"/>
      <dgm:spPr/>
      <dgm:t>
        <a:bodyPr/>
        <a:lstStyle/>
        <a:p>
          <a:r>
            <a:rPr lang="en-US" sz="2200" dirty="0"/>
            <a:t>In </a:t>
          </a:r>
          <a:r>
            <a:rPr lang="en-US" sz="3200" b="1" dirty="0"/>
            <a:t>closed groups</a:t>
          </a:r>
          <a:endParaRPr lang="en-GB" sz="3200" b="1" dirty="0"/>
        </a:p>
      </dgm:t>
    </dgm:pt>
    <dgm:pt modelId="{15DB77FF-899E-4283-BD03-9F27822C2498}" type="parTrans" cxnId="{B13D446A-1302-447B-B10C-56BCEC7D9CAF}">
      <dgm:prSet/>
      <dgm:spPr/>
      <dgm:t>
        <a:bodyPr/>
        <a:lstStyle/>
        <a:p>
          <a:endParaRPr lang="en-GB"/>
        </a:p>
      </dgm:t>
    </dgm:pt>
    <dgm:pt modelId="{96830C0F-06DD-458D-8FB9-35240FF245AB}" type="sibTrans" cxnId="{B13D446A-1302-447B-B10C-56BCEC7D9CAF}">
      <dgm:prSet/>
      <dgm:spPr/>
      <dgm:t>
        <a:bodyPr/>
        <a:lstStyle/>
        <a:p>
          <a:endParaRPr lang="en-GB"/>
        </a:p>
      </dgm:t>
    </dgm:pt>
    <dgm:pt modelId="{FEF023B6-2814-4619-BF81-6AB3E61D0EF8}">
      <dgm:prSet phldrT="[Text]" custT="1"/>
      <dgm:spPr/>
      <dgm:t>
        <a:bodyPr/>
        <a:lstStyle/>
        <a:p>
          <a:r>
            <a:rPr lang="en-US" sz="2200" dirty="0"/>
            <a:t>With </a:t>
          </a:r>
          <a:r>
            <a:rPr lang="en-US" sz="3200" b="1" dirty="0"/>
            <a:t>invited parties </a:t>
          </a:r>
          <a:endParaRPr lang="en-GB" sz="3200" b="1" dirty="0"/>
        </a:p>
      </dgm:t>
    </dgm:pt>
    <dgm:pt modelId="{15B4A99A-EE38-40B9-BDC2-FD7B90235BDD}" type="parTrans" cxnId="{3C8FD7A0-4401-4C4C-9E9F-BC971BB4816D}">
      <dgm:prSet/>
      <dgm:spPr/>
      <dgm:t>
        <a:bodyPr/>
        <a:lstStyle/>
        <a:p>
          <a:endParaRPr lang="en-GB"/>
        </a:p>
      </dgm:t>
    </dgm:pt>
    <dgm:pt modelId="{A63A3B14-57BE-4E94-90D6-2F5D0783BCB5}" type="sibTrans" cxnId="{3C8FD7A0-4401-4C4C-9E9F-BC971BB4816D}">
      <dgm:prSet/>
      <dgm:spPr/>
      <dgm:t>
        <a:bodyPr/>
        <a:lstStyle/>
        <a:p>
          <a:endParaRPr lang="en-GB"/>
        </a:p>
      </dgm:t>
    </dgm:pt>
    <dgm:pt modelId="{FC8F6010-68C6-49CF-934C-93614C3176FC}">
      <dgm:prSet phldrT="[Text]" custT="1"/>
      <dgm:spPr/>
      <dgm:t>
        <a:bodyPr/>
        <a:lstStyle/>
        <a:p>
          <a:r>
            <a:rPr lang="en-US" sz="4400" b="1" dirty="0"/>
            <a:t>Levels</a:t>
          </a:r>
          <a:endParaRPr lang="en-GB" sz="4400" b="1" dirty="0"/>
        </a:p>
      </dgm:t>
    </dgm:pt>
    <dgm:pt modelId="{D8D114D0-9477-4D81-9828-3E7F9CA7392C}" type="parTrans" cxnId="{59F069F7-EB6D-4978-AE7F-99B6020F94F5}">
      <dgm:prSet/>
      <dgm:spPr/>
      <dgm:t>
        <a:bodyPr/>
        <a:lstStyle/>
        <a:p>
          <a:endParaRPr lang="en-GB"/>
        </a:p>
      </dgm:t>
    </dgm:pt>
    <dgm:pt modelId="{E84DB47D-9FF0-4DA2-9919-06B41215B3E4}" type="sibTrans" cxnId="{59F069F7-EB6D-4978-AE7F-99B6020F94F5}">
      <dgm:prSet/>
      <dgm:spPr/>
      <dgm:t>
        <a:bodyPr/>
        <a:lstStyle/>
        <a:p>
          <a:endParaRPr lang="en-GB"/>
        </a:p>
      </dgm:t>
    </dgm:pt>
    <dgm:pt modelId="{9FEE39BA-73BE-4856-A7BB-E5ED15181ACD}">
      <dgm:prSet phldrT="[Text]"/>
      <dgm:spPr/>
      <dgm:t>
        <a:bodyPr/>
        <a:lstStyle/>
        <a:p>
          <a:r>
            <a:rPr lang="en-US" b="1" dirty="0"/>
            <a:t>Global/Regional</a:t>
          </a:r>
          <a:r>
            <a:rPr lang="en-US" dirty="0"/>
            <a:t> </a:t>
          </a:r>
          <a:endParaRPr lang="en-GB" dirty="0"/>
        </a:p>
      </dgm:t>
    </dgm:pt>
    <dgm:pt modelId="{D886D69A-5F6D-4559-967E-11D2382D267F}" type="parTrans" cxnId="{259F5A5B-61C5-4B1A-819C-0E4C6E5F0206}">
      <dgm:prSet/>
      <dgm:spPr/>
      <dgm:t>
        <a:bodyPr/>
        <a:lstStyle/>
        <a:p>
          <a:endParaRPr lang="en-GB"/>
        </a:p>
      </dgm:t>
    </dgm:pt>
    <dgm:pt modelId="{7F57F6A8-7107-4E4B-BD7C-CEC0B01D9025}" type="sibTrans" cxnId="{259F5A5B-61C5-4B1A-819C-0E4C6E5F0206}">
      <dgm:prSet/>
      <dgm:spPr/>
      <dgm:t>
        <a:bodyPr/>
        <a:lstStyle/>
        <a:p>
          <a:endParaRPr lang="en-GB"/>
        </a:p>
      </dgm:t>
    </dgm:pt>
    <dgm:pt modelId="{003AF57F-BF47-44E0-8F6A-C6D117E601E4}">
      <dgm:prSet phldrT="[Text]"/>
      <dgm:spPr/>
      <dgm:t>
        <a:bodyPr/>
        <a:lstStyle/>
        <a:p>
          <a:r>
            <a:rPr lang="en-US" b="1" dirty="0"/>
            <a:t>National</a:t>
          </a:r>
          <a:endParaRPr lang="en-GB" b="1" dirty="0"/>
        </a:p>
      </dgm:t>
    </dgm:pt>
    <dgm:pt modelId="{4F3BF0C5-FC8F-426D-A5FE-A0FBAB569914}" type="parTrans" cxnId="{12F3B243-E28E-4511-AD89-47905A4693C7}">
      <dgm:prSet/>
      <dgm:spPr/>
      <dgm:t>
        <a:bodyPr/>
        <a:lstStyle/>
        <a:p>
          <a:endParaRPr lang="en-GB"/>
        </a:p>
      </dgm:t>
    </dgm:pt>
    <dgm:pt modelId="{7CA187AF-660A-49AD-B736-C72F6180B7FA}" type="sibTrans" cxnId="{12F3B243-E28E-4511-AD89-47905A4693C7}">
      <dgm:prSet/>
      <dgm:spPr/>
      <dgm:t>
        <a:bodyPr/>
        <a:lstStyle/>
        <a:p>
          <a:endParaRPr lang="en-GB"/>
        </a:p>
      </dgm:t>
    </dgm:pt>
    <dgm:pt modelId="{79C067A2-CB7B-4B0E-BB69-F12E7C0F1AA5}">
      <dgm:prSet phldrT="[Text]" custT="1"/>
      <dgm:spPr/>
      <dgm:t>
        <a:bodyPr/>
        <a:lstStyle/>
        <a:p>
          <a:r>
            <a:rPr lang="en-US" sz="3200" b="1" dirty="0"/>
            <a:t>Invisible,</a:t>
          </a:r>
          <a:r>
            <a:rPr lang="en-US" sz="2100" dirty="0"/>
            <a:t> </a:t>
          </a:r>
          <a:r>
            <a:rPr lang="en-US" sz="1800" dirty="0"/>
            <a:t>based on ideology and beliefs. </a:t>
          </a:r>
          <a:endParaRPr lang="en-GB" sz="1800" dirty="0"/>
        </a:p>
      </dgm:t>
    </dgm:pt>
    <dgm:pt modelId="{E10685DC-CCE3-426D-B84F-F1047F923A7D}" type="parTrans" cxnId="{061802F0-83DE-4829-AB1F-E42B2EECC8BF}">
      <dgm:prSet/>
      <dgm:spPr/>
      <dgm:t>
        <a:bodyPr/>
        <a:lstStyle/>
        <a:p>
          <a:endParaRPr lang="en-GB"/>
        </a:p>
      </dgm:t>
    </dgm:pt>
    <dgm:pt modelId="{F359EFB1-D892-4201-99D3-516DC5C3177E}" type="sibTrans" cxnId="{061802F0-83DE-4829-AB1F-E42B2EECC8BF}">
      <dgm:prSet/>
      <dgm:spPr/>
      <dgm:t>
        <a:bodyPr/>
        <a:lstStyle/>
        <a:p>
          <a:endParaRPr lang="en-GB"/>
        </a:p>
      </dgm:t>
    </dgm:pt>
    <dgm:pt modelId="{580CCE3E-6117-4042-87FA-A2F443F8F3E9}">
      <dgm:prSet phldrT="[Text]" custT="1"/>
      <dgm:spPr/>
      <dgm:t>
        <a:bodyPr/>
        <a:lstStyle/>
        <a:p>
          <a:r>
            <a:rPr lang="en-US" sz="2400" b="0" dirty="0"/>
            <a:t>In created or </a:t>
          </a:r>
          <a:r>
            <a:rPr lang="en-US" sz="2400" b="1" dirty="0"/>
            <a:t>claimed</a:t>
          </a:r>
          <a:r>
            <a:rPr lang="en-US" sz="2400" b="0" dirty="0"/>
            <a:t> spaces</a:t>
          </a:r>
          <a:endParaRPr lang="en-GB" sz="2400" b="0" dirty="0"/>
        </a:p>
      </dgm:t>
    </dgm:pt>
    <dgm:pt modelId="{643DF900-73CB-4CB3-A914-999D6BA95D87}" type="parTrans" cxnId="{2642ED31-AA88-443D-BB68-1079A6BD7337}">
      <dgm:prSet/>
      <dgm:spPr/>
      <dgm:t>
        <a:bodyPr/>
        <a:lstStyle/>
        <a:p>
          <a:endParaRPr lang="en-GB"/>
        </a:p>
      </dgm:t>
    </dgm:pt>
    <dgm:pt modelId="{A1E092D0-E5E5-4D59-867C-44CDABC57FBD}" type="sibTrans" cxnId="{2642ED31-AA88-443D-BB68-1079A6BD7337}">
      <dgm:prSet/>
      <dgm:spPr/>
      <dgm:t>
        <a:bodyPr/>
        <a:lstStyle/>
        <a:p>
          <a:endParaRPr lang="en-GB"/>
        </a:p>
      </dgm:t>
    </dgm:pt>
    <dgm:pt modelId="{3D5912F1-60E3-46C4-AEA2-AB9A13BC707C}">
      <dgm:prSet phldrT="[Text]"/>
      <dgm:spPr/>
      <dgm:t>
        <a:bodyPr/>
        <a:lstStyle/>
        <a:p>
          <a:r>
            <a:rPr lang="en-US" b="1" dirty="0"/>
            <a:t>Local </a:t>
          </a:r>
          <a:endParaRPr lang="en-GB" b="1" dirty="0"/>
        </a:p>
      </dgm:t>
    </dgm:pt>
    <dgm:pt modelId="{FE746D71-EAF1-4546-B83E-C1DEA7F521A9}" type="parTrans" cxnId="{D1E3F1CB-89FD-46F8-B251-E4968B22FBCC}">
      <dgm:prSet/>
      <dgm:spPr/>
      <dgm:t>
        <a:bodyPr/>
        <a:lstStyle/>
        <a:p>
          <a:endParaRPr lang="en-GB"/>
        </a:p>
      </dgm:t>
    </dgm:pt>
    <dgm:pt modelId="{D41EBA0F-228A-4738-9353-4ED25FEF966F}" type="sibTrans" cxnId="{D1E3F1CB-89FD-46F8-B251-E4968B22FBCC}">
      <dgm:prSet/>
      <dgm:spPr/>
      <dgm:t>
        <a:bodyPr/>
        <a:lstStyle/>
        <a:p>
          <a:endParaRPr lang="en-GB"/>
        </a:p>
      </dgm:t>
    </dgm:pt>
    <dgm:pt modelId="{2FB423A5-C72C-4A82-86D7-BFCFF924F53E}" type="pres">
      <dgm:prSet presAssocID="{C2C19F06-F4F2-43EA-A9DC-86E9BB003E57}" presName="theList" presStyleCnt="0">
        <dgm:presLayoutVars>
          <dgm:dir/>
          <dgm:animLvl val="lvl"/>
          <dgm:resizeHandles val="exact"/>
        </dgm:presLayoutVars>
      </dgm:prSet>
      <dgm:spPr/>
    </dgm:pt>
    <dgm:pt modelId="{C4CC08CD-D4A8-4AC4-91CE-8310BE3037D0}" type="pres">
      <dgm:prSet presAssocID="{92E8E500-45D2-4D92-A167-D6E64EDB55C7}" presName="compNode" presStyleCnt="0"/>
      <dgm:spPr/>
    </dgm:pt>
    <dgm:pt modelId="{ADE6DE66-673F-4879-B710-155C36718560}" type="pres">
      <dgm:prSet presAssocID="{92E8E500-45D2-4D92-A167-D6E64EDB55C7}" presName="aNode" presStyleLbl="bgShp" presStyleIdx="0" presStyleCnt="3" custLinFactNeighborX="-38" custLinFactNeighborY="-1449"/>
      <dgm:spPr/>
    </dgm:pt>
    <dgm:pt modelId="{269E143A-5F97-4CAA-BD82-F861240EE2A9}" type="pres">
      <dgm:prSet presAssocID="{92E8E500-45D2-4D92-A167-D6E64EDB55C7}" presName="textNode" presStyleLbl="bgShp" presStyleIdx="0" presStyleCnt="3"/>
      <dgm:spPr/>
    </dgm:pt>
    <dgm:pt modelId="{55CF7B42-BFCC-4A33-A355-A4884141F339}" type="pres">
      <dgm:prSet presAssocID="{92E8E500-45D2-4D92-A167-D6E64EDB55C7}" presName="compChildNode" presStyleCnt="0"/>
      <dgm:spPr/>
    </dgm:pt>
    <dgm:pt modelId="{904A74C3-A1B1-4F7F-A2F3-713CCF99ED7B}" type="pres">
      <dgm:prSet presAssocID="{92E8E500-45D2-4D92-A167-D6E64EDB55C7}" presName="theInnerList" presStyleCnt="0"/>
      <dgm:spPr/>
    </dgm:pt>
    <dgm:pt modelId="{4E0AA5D3-DEAD-4829-A26A-DBF6A542DCA4}" type="pres">
      <dgm:prSet presAssocID="{4BD164BA-5C08-4688-92C9-5F522F6DD435}" presName="childNode" presStyleLbl="node1" presStyleIdx="0" presStyleCnt="9" custLinFactY="-20117" custLinFactNeighborX="-1715" custLinFactNeighborY="-100000">
        <dgm:presLayoutVars>
          <dgm:bulletEnabled val="1"/>
        </dgm:presLayoutVars>
      </dgm:prSet>
      <dgm:spPr/>
    </dgm:pt>
    <dgm:pt modelId="{2ED22469-F112-4A67-890B-A0B8DC0E9538}" type="pres">
      <dgm:prSet presAssocID="{4BD164BA-5C08-4688-92C9-5F522F6DD435}" presName="aSpace2" presStyleCnt="0"/>
      <dgm:spPr/>
    </dgm:pt>
    <dgm:pt modelId="{C763F071-9540-4003-8054-7A0E6F0003DB}" type="pres">
      <dgm:prSet presAssocID="{EAEFB069-18AA-4562-82E8-D55C12BC0D81}" presName="childNode" presStyleLbl="node1" presStyleIdx="1" presStyleCnt="9" custScaleY="183346" custLinFactNeighborX="-1715" custLinFactNeighborY="-58460">
        <dgm:presLayoutVars>
          <dgm:bulletEnabled val="1"/>
        </dgm:presLayoutVars>
      </dgm:prSet>
      <dgm:spPr/>
    </dgm:pt>
    <dgm:pt modelId="{DCAF3EDC-99D3-46F7-A7D9-87C4F7412CF1}" type="pres">
      <dgm:prSet presAssocID="{EAEFB069-18AA-4562-82E8-D55C12BC0D81}" presName="aSpace2" presStyleCnt="0"/>
      <dgm:spPr/>
    </dgm:pt>
    <dgm:pt modelId="{B59A4C5D-A625-4D35-8BAD-0B9BC4BDDFE1}" type="pres">
      <dgm:prSet presAssocID="{79C067A2-CB7B-4B0E-BB69-F12E7C0F1AA5}" presName="childNode" presStyleLbl="node1" presStyleIdx="2" presStyleCnt="9" custScaleY="179917" custLinFactNeighborX="-1715" custLinFactNeighborY="99120">
        <dgm:presLayoutVars>
          <dgm:bulletEnabled val="1"/>
        </dgm:presLayoutVars>
      </dgm:prSet>
      <dgm:spPr/>
    </dgm:pt>
    <dgm:pt modelId="{EF869071-927C-44D2-A7E3-3FCEC2A2BE4C}" type="pres">
      <dgm:prSet presAssocID="{92E8E500-45D2-4D92-A167-D6E64EDB55C7}" presName="aSpace" presStyleCnt="0"/>
      <dgm:spPr/>
    </dgm:pt>
    <dgm:pt modelId="{9945591C-26F3-4FBA-AD58-8D032C691EA5}" type="pres">
      <dgm:prSet presAssocID="{A67DF852-4CC4-4CF1-8123-FED319678195}" presName="compNode" presStyleCnt="0"/>
      <dgm:spPr/>
    </dgm:pt>
    <dgm:pt modelId="{B2953BA5-80F2-4095-99D8-B465D1D6D969}" type="pres">
      <dgm:prSet presAssocID="{A67DF852-4CC4-4CF1-8123-FED319678195}" presName="aNode" presStyleLbl="bgShp" presStyleIdx="1" presStyleCnt="3"/>
      <dgm:spPr/>
    </dgm:pt>
    <dgm:pt modelId="{AEA101F0-8777-42F1-97E6-796806517A55}" type="pres">
      <dgm:prSet presAssocID="{A67DF852-4CC4-4CF1-8123-FED319678195}" presName="textNode" presStyleLbl="bgShp" presStyleIdx="1" presStyleCnt="3"/>
      <dgm:spPr/>
    </dgm:pt>
    <dgm:pt modelId="{FA5D2217-882D-4332-BF91-F172158C08EF}" type="pres">
      <dgm:prSet presAssocID="{A67DF852-4CC4-4CF1-8123-FED319678195}" presName="compChildNode" presStyleCnt="0"/>
      <dgm:spPr/>
    </dgm:pt>
    <dgm:pt modelId="{ECEFC8B0-E442-4B6F-87AE-686D830F4806}" type="pres">
      <dgm:prSet presAssocID="{A67DF852-4CC4-4CF1-8123-FED319678195}" presName="theInnerList" presStyleCnt="0"/>
      <dgm:spPr/>
    </dgm:pt>
    <dgm:pt modelId="{4B0368C3-793D-46D6-9CCA-131061E78743}" type="pres">
      <dgm:prSet presAssocID="{551DEA4B-5D91-4FE1-BBBD-B3B1F0641C35}" presName="childNode" presStyleLbl="node1" presStyleIdx="3" presStyleCnt="9" custScaleX="114347" custScaleY="179745" custLinFactY="-29857" custLinFactNeighborX="1755" custLinFactNeighborY="-100000">
        <dgm:presLayoutVars>
          <dgm:bulletEnabled val="1"/>
        </dgm:presLayoutVars>
      </dgm:prSet>
      <dgm:spPr/>
    </dgm:pt>
    <dgm:pt modelId="{D92352B1-168C-4C25-82B3-39BC2161B81F}" type="pres">
      <dgm:prSet presAssocID="{551DEA4B-5D91-4FE1-BBBD-B3B1F0641C35}" presName="aSpace2" presStyleCnt="0"/>
      <dgm:spPr/>
    </dgm:pt>
    <dgm:pt modelId="{B4CC0E10-3829-47B9-87B8-349AC60C7D8E}" type="pres">
      <dgm:prSet presAssocID="{FEF023B6-2814-4619-BF81-6AB3E61D0EF8}" presName="childNode" presStyleLbl="node1" presStyleIdx="4" presStyleCnt="9" custScaleX="117168" custScaleY="211551" custLinFactY="-9222" custLinFactNeighborX="-344" custLinFactNeighborY="-100000">
        <dgm:presLayoutVars>
          <dgm:bulletEnabled val="1"/>
        </dgm:presLayoutVars>
      </dgm:prSet>
      <dgm:spPr/>
    </dgm:pt>
    <dgm:pt modelId="{61947D3D-86DF-4012-9050-6635DB109B71}" type="pres">
      <dgm:prSet presAssocID="{FEF023B6-2814-4619-BF81-6AB3E61D0EF8}" presName="aSpace2" presStyleCnt="0"/>
      <dgm:spPr/>
    </dgm:pt>
    <dgm:pt modelId="{F5AF1482-75FF-4320-B37A-D1C3B6F4543C}" type="pres">
      <dgm:prSet presAssocID="{580CCE3E-6117-4042-87FA-A2F443F8F3E9}" presName="childNode" presStyleLbl="node1" presStyleIdx="5" presStyleCnt="9" custScaleX="117168" custScaleY="203670" custLinFactNeighborX="1260" custLinFactNeighborY="5015">
        <dgm:presLayoutVars>
          <dgm:bulletEnabled val="1"/>
        </dgm:presLayoutVars>
      </dgm:prSet>
      <dgm:spPr/>
    </dgm:pt>
    <dgm:pt modelId="{29E084C3-3B75-453F-96F2-4787F4A95880}" type="pres">
      <dgm:prSet presAssocID="{A67DF852-4CC4-4CF1-8123-FED319678195}" presName="aSpace" presStyleCnt="0"/>
      <dgm:spPr/>
    </dgm:pt>
    <dgm:pt modelId="{D536343A-8435-44B3-9142-D468FDC736A7}" type="pres">
      <dgm:prSet presAssocID="{FC8F6010-68C6-49CF-934C-93614C3176FC}" presName="compNode" presStyleCnt="0"/>
      <dgm:spPr/>
    </dgm:pt>
    <dgm:pt modelId="{C0BB7D0E-6C21-428D-94A3-A00819BC5BED}" type="pres">
      <dgm:prSet presAssocID="{FC8F6010-68C6-49CF-934C-93614C3176FC}" presName="aNode" presStyleLbl="bgShp" presStyleIdx="2" presStyleCnt="3"/>
      <dgm:spPr/>
    </dgm:pt>
    <dgm:pt modelId="{C72F5224-C787-4BC2-9D16-18AFB56DDC54}" type="pres">
      <dgm:prSet presAssocID="{FC8F6010-68C6-49CF-934C-93614C3176FC}" presName="textNode" presStyleLbl="bgShp" presStyleIdx="2" presStyleCnt="3"/>
      <dgm:spPr/>
    </dgm:pt>
    <dgm:pt modelId="{CC6B8F19-9B45-4451-B526-054B693C4A76}" type="pres">
      <dgm:prSet presAssocID="{FC8F6010-68C6-49CF-934C-93614C3176FC}" presName="compChildNode" presStyleCnt="0"/>
      <dgm:spPr/>
    </dgm:pt>
    <dgm:pt modelId="{FB2CE8EF-6646-4093-8DE1-12681EC182AF}" type="pres">
      <dgm:prSet presAssocID="{FC8F6010-68C6-49CF-934C-93614C3176FC}" presName="theInnerList" presStyleCnt="0"/>
      <dgm:spPr/>
    </dgm:pt>
    <dgm:pt modelId="{8DDB38A0-5C79-4972-9E4B-CF26FD759764}" type="pres">
      <dgm:prSet presAssocID="{9FEE39BA-73BE-4856-A7BB-E5ED15181ACD}" presName="childNode" presStyleLbl="node1" presStyleIdx="6" presStyleCnt="9" custLinFactNeighborX="1778" custLinFactNeighborY="-89346">
        <dgm:presLayoutVars>
          <dgm:bulletEnabled val="1"/>
        </dgm:presLayoutVars>
      </dgm:prSet>
      <dgm:spPr/>
    </dgm:pt>
    <dgm:pt modelId="{84242363-4C3D-4B26-A725-911CA6E8F0F8}" type="pres">
      <dgm:prSet presAssocID="{9FEE39BA-73BE-4856-A7BB-E5ED15181ACD}" presName="aSpace2" presStyleCnt="0"/>
      <dgm:spPr/>
    </dgm:pt>
    <dgm:pt modelId="{7A5F354F-5445-4DBB-84FE-483282A83BC1}" type="pres">
      <dgm:prSet presAssocID="{003AF57F-BF47-44E0-8F6A-C6D117E601E4}" presName="childNode" presStyleLbl="node1" presStyleIdx="7" presStyleCnt="9" custLinFactY="-3915" custLinFactNeighborX="1778" custLinFactNeighborY="-100000">
        <dgm:presLayoutVars>
          <dgm:bulletEnabled val="1"/>
        </dgm:presLayoutVars>
      </dgm:prSet>
      <dgm:spPr/>
    </dgm:pt>
    <dgm:pt modelId="{80645EF3-592A-4826-8A8F-F3C40627D014}" type="pres">
      <dgm:prSet presAssocID="{003AF57F-BF47-44E0-8F6A-C6D117E601E4}" presName="aSpace2" presStyleCnt="0"/>
      <dgm:spPr/>
    </dgm:pt>
    <dgm:pt modelId="{0B19B794-5674-40F0-B919-A983B3D29D8C}" type="pres">
      <dgm:prSet presAssocID="{3D5912F1-60E3-46C4-AEA2-AB9A13BC707C}" presName="childNode" presStyleLbl="node1" presStyleIdx="8" presStyleCnt="9" custLinFactY="-316" custLinFactNeighborX="1778" custLinFactNeighborY="-100000">
        <dgm:presLayoutVars>
          <dgm:bulletEnabled val="1"/>
        </dgm:presLayoutVars>
      </dgm:prSet>
      <dgm:spPr/>
    </dgm:pt>
  </dgm:ptLst>
  <dgm:cxnLst>
    <dgm:cxn modelId="{670FFE05-CFAE-46BB-B9A0-ECEC49ABF13F}" type="presOf" srcId="{92E8E500-45D2-4D92-A167-D6E64EDB55C7}" destId="{269E143A-5F97-4CAA-BD82-F861240EE2A9}" srcOrd="1" destOrd="0" presId="urn:microsoft.com/office/officeart/2005/8/layout/lProcess2"/>
    <dgm:cxn modelId="{F7D5960D-C1D3-4359-900C-228853BBEE13}" type="presOf" srcId="{3D5912F1-60E3-46C4-AEA2-AB9A13BC707C}" destId="{0B19B794-5674-40F0-B919-A983B3D29D8C}" srcOrd="0" destOrd="0" presId="urn:microsoft.com/office/officeart/2005/8/layout/lProcess2"/>
    <dgm:cxn modelId="{68F88215-0DCA-431B-ACAC-FFB8E7DD7CC9}" type="presOf" srcId="{A67DF852-4CC4-4CF1-8123-FED319678195}" destId="{B2953BA5-80F2-4095-99D8-B465D1D6D969}" srcOrd="0" destOrd="0" presId="urn:microsoft.com/office/officeart/2005/8/layout/lProcess2"/>
    <dgm:cxn modelId="{F9ECCA17-7455-4C54-B6DB-BF667A95F984}" type="presOf" srcId="{580CCE3E-6117-4042-87FA-A2F443F8F3E9}" destId="{F5AF1482-75FF-4320-B37A-D1C3B6F4543C}" srcOrd="0" destOrd="0" presId="urn:microsoft.com/office/officeart/2005/8/layout/lProcess2"/>
    <dgm:cxn modelId="{23A0F522-C157-47CC-843F-0C38A87C4B4F}" type="presOf" srcId="{551DEA4B-5D91-4FE1-BBBD-B3B1F0641C35}" destId="{4B0368C3-793D-46D6-9CCA-131061E78743}" srcOrd="0" destOrd="0" presId="urn:microsoft.com/office/officeart/2005/8/layout/lProcess2"/>
    <dgm:cxn modelId="{C61D3729-01BC-4F11-BDC3-72629C59928F}" srcId="{C2C19F06-F4F2-43EA-A9DC-86E9BB003E57}" destId="{A67DF852-4CC4-4CF1-8123-FED319678195}" srcOrd="1" destOrd="0" parTransId="{60A6076A-F350-4BF1-8BDD-3AE2A6E2AE49}" sibTransId="{5FE64189-88FB-49E9-A130-A9617170D767}"/>
    <dgm:cxn modelId="{2642ED31-AA88-443D-BB68-1079A6BD7337}" srcId="{A67DF852-4CC4-4CF1-8123-FED319678195}" destId="{580CCE3E-6117-4042-87FA-A2F443F8F3E9}" srcOrd="2" destOrd="0" parTransId="{643DF900-73CB-4CB3-A914-999D6BA95D87}" sibTransId="{A1E092D0-E5E5-4D59-867C-44CDABC57FBD}"/>
    <dgm:cxn modelId="{77242637-9B66-4BEF-8FE5-B9738D67EE6D}" type="presOf" srcId="{003AF57F-BF47-44E0-8F6A-C6D117E601E4}" destId="{7A5F354F-5445-4DBB-84FE-483282A83BC1}" srcOrd="0" destOrd="0" presId="urn:microsoft.com/office/officeart/2005/8/layout/lProcess2"/>
    <dgm:cxn modelId="{259F5A5B-61C5-4B1A-819C-0E4C6E5F0206}" srcId="{FC8F6010-68C6-49CF-934C-93614C3176FC}" destId="{9FEE39BA-73BE-4856-A7BB-E5ED15181ACD}" srcOrd="0" destOrd="0" parTransId="{D886D69A-5F6D-4559-967E-11D2382D267F}" sibTransId="{7F57F6A8-7107-4E4B-BD7C-CEC0B01D9025}"/>
    <dgm:cxn modelId="{B63E8E5B-1B75-4326-86E8-ACF7820DF52C}" type="presOf" srcId="{A67DF852-4CC4-4CF1-8123-FED319678195}" destId="{AEA101F0-8777-42F1-97E6-796806517A55}" srcOrd="1" destOrd="0" presId="urn:microsoft.com/office/officeart/2005/8/layout/lProcess2"/>
    <dgm:cxn modelId="{12F3B243-E28E-4511-AD89-47905A4693C7}" srcId="{FC8F6010-68C6-49CF-934C-93614C3176FC}" destId="{003AF57F-BF47-44E0-8F6A-C6D117E601E4}" srcOrd="1" destOrd="0" parTransId="{4F3BF0C5-FC8F-426D-A5FE-A0FBAB569914}" sibTransId="{7CA187AF-660A-49AD-B736-C72F6180B7FA}"/>
    <dgm:cxn modelId="{B13D446A-1302-447B-B10C-56BCEC7D9CAF}" srcId="{A67DF852-4CC4-4CF1-8123-FED319678195}" destId="{551DEA4B-5D91-4FE1-BBBD-B3B1F0641C35}" srcOrd="0" destOrd="0" parTransId="{15DB77FF-899E-4283-BD03-9F27822C2498}" sibTransId="{96830C0F-06DD-458D-8FB9-35240FF245AB}"/>
    <dgm:cxn modelId="{2E682B52-1788-4DD1-A9D0-592890BCB716}" srcId="{C2C19F06-F4F2-43EA-A9DC-86E9BB003E57}" destId="{92E8E500-45D2-4D92-A167-D6E64EDB55C7}" srcOrd="0" destOrd="0" parTransId="{0EF62F5A-8319-48A3-A0BF-3859499FD90A}" sibTransId="{BC802A9D-AC51-4337-85E7-91A86DBDB611}"/>
    <dgm:cxn modelId="{AE06E856-5E31-4C3B-B3AC-1CD357E48121}" type="presOf" srcId="{79C067A2-CB7B-4B0E-BB69-F12E7C0F1AA5}" destId="{B59A4C5D-A625-4D35-8BAD-0B9BC4BDDFE1}" srcOrd="0" destOrd="0" presId="urn:microsoft.com/office/officeart/2005/8/layout/lProcess2"/>
    <dgm:cxn modelId="{D3393880-6C72-48EC-853E-1F99D862C8F1}" type="presOf" srcId="{92E8E500-45D2-4D92-A167-D6E64EDB55C7}" destId="{ADE6DE66-673F-4879-B710-155C36718560}" srcOrd="0" destOrd="0" presId="urn:microsoft.com/office/officeart/2005/8/layout/lProcess2"/>
    <dgm:cxn modelId="{B0568488-E541-4F36-B129-763091EBBB3D}" type="presOf" srcId="{EAEFB069-18AA-4562-82E8-D55C12BC0D81}" destId="{C763F071-9540-4003-8054-7A0E6F0003DB}" srcOrd="0" destOrd="0" presId="urn:microsoft.com/office/officeart/2005/8/layout/lProcess2"/>
    <dgm:cxn modelId="{B00C9E8A-47C5-43AC-859A-DD3E55F43C87}" srcId="{92E8E500-45D2-4D92-A167-D6E64EDB55C7}" destId="{EAEFB069-18AA-4562-82E8-D55C12BC0D81}" srcOrd="1" destOrd="0" parTransId="{38413C28-2DFF-4E33-A555-24F4C8FF1AA6}" sibTransId="{DC3348D6-32FB-43F9-9C15-D0295282AA7B}"/>
    <dgm:cxn modelId="{18657C91-13C0-4C2D-8F46-E57F9188C99E}" type="presOf" srcId="{FC8F6010-68C6-49CF-934C-93614C3176FC}" destId="{C0BB7D0E-6C21-428D-94A3-A00819BC5BED}" srcOrd="0" destOrd="0" presId="urn:microsoft.com/office/officeart/2005/8/layout/lProcess2"/>
    <dgm:cxn modelId="{05A07099-266B-40AE-8D78-712B86BA403D}" type="presOf" srcId="{C2C19F06-F4F2-43EA-A9DC-86E9BB003E57}" destId="{2FB423A5-C72C-4A82-86D7-BFCFF924F53E}" srcOrd="0" destOrd="0" presId="urn:microsoft.com/office/officeart/2005/8/layout/lProcess2"/>
    <dgm:cxn modelId="{3C8FD7A0-4401-4C4C-9E9F-BC971BB4816D}" srcId="{A67DF852-4CC4-4CF1-8123-FED319678195}" destId="{FEF023B6-2814-4619-BF81-6AB3E61D0EF8}" srcOrd="1" destOrd="0" parTransId="{15B4A99A-EE38-40B9-BDC2-FD7B90235BDD}" sibTransId="{A63A3B14-57BE-4E94-90D6-2F5D0783BCB5}"/>
    <dgm:cxn modelId="{E46EE9A9-EB27-44D2-8279-AC5CB559B0C7}" type="presOf" srcId="{FEF023B6-2814-4619-BF81-6AB3E61D0EF8}" destId="{B4CC0E10-3829-47B9-87B8-349AC60C7D8E}" srcOrd="0" destOrd="0" presId="urn:microsoft.com/office/officeart/2005/8/layout/lProcess2"/>
    <dgm:cxn modelId="{352F7CAD-33EA-47D7-841B-EAC8056327B4}" type="presOf" srcId="{4BD164BA-5C08-4688-92C9-5F522F6DD435}" destId="{4E0AA5D3-DEAD-4829-A26A-DBF6A542DCA4}" srcOrd="0" destOrd="0" presId="urn:microsoft.com/office/officeart/2005/8/layout/lProcess2"/>
    <dgm:cxn modelId="{F862D3C0-77EE-468D-9617-9C426262C092}" srcId="{92E8E500-45D2-4D92-A167-D6E64EDB55C7}" destId="{4BD164BA-5C08-4688-92C9-5F522F6DD435}" srcOrd="0" destOrd="0" parTransId="{3BBF3BC3-7D4F-425B-A91C-19D13B931A00}" sibTransId="{84A6FC9D-8E8D-4C55-BE03-44EB725F0153}"/>
    <dgm:cxn modelId="{D1E3F1CB-89FD-46F8-B251-E4968B22FBCC}" srcId="{FC8F6010-68C6-49CF-934C-93614C3176FC}" destId="{3D5912F1-60E3-46C4-AEA2-AB9A13BC707C}" srcOrd="2" destOrd="0" parTransId="{FE746D71-EAF1-4546-B83E-C1DEA7F521A9}" sibTransId="{D41EBA0F-228A-4738-9353-4ED25FEF966F}"/>
    <dgm:cxn modelId="{061802F0-83DE-4829-AB1F-E42B2EECC8BF}" srcId="{92E8E500-45D2-4D92-A167-D6E64EDB55C7}" destId="{79C067A2-CB7B-4B0E-BB69-F12E7C0F1AA5}" srcOrd="2" destOrd="0" parTransId="{E10685DC-CCE3-426D-B84F-F1047F923A7D}" sibTransId="{F359EFB1-D892-4201-99D3-516DC5C3177E}"/>
    <dgm:cxn modelId="{2FA686F5-A489-4417-9491-C7EDF8F4EEF1}" type="presOf" srcId="{FC8F6010-68C6-49CF-934C-93614C3176FC}" destId="{C72F5224-C787-4BC2-9D16-18AFB56DDC54}" srcOrd="1" destOrd="0" presId="urn:microsoft.com/office/officeart/2005/8/layout/lProcess2"/>
    <dgm:cxn modelId="{59F069F7-EB6D-4978-AE7F-99B6020F94F5}" srcId="{C2C19F06-F4F2-43EA-A9DC-86E9BB003E57}" destId="{FC8F6010-68C6-49CF-934C-93614C3176FC}" srcOrd="2" destOrd="0" parTransId="{D8D114D0-9477-4D81-9828-3E7F9CA7392C}" sibTransId="{E84DB47D-9FF0-4DA2-9919-06B41215B3E4}"/>
    <dgm:cxn modelId="{945611F9-6610-4A90-B7BE-5A3094085AD0}" type="presOf" srcId="{9FEE39BA-73BE-4856-A7BB-E5ED15181ACD}" destId="{8DDB38A0-5C79-4972-9E4B-CF26FD759764}" srcOrd="0" destOrd="0" presId="urn:microsoft.com/office/officeart/2005/8/layout/lProcess2"/>
    <dgm:cxn modelId="{0FA76BD0-1496-476B-BC90-7985F97CEA29}" type="presParOf" srcId="{2FB423A5-C72C-4A82-86D7-BFCFF924F53E}" destId="{C4CC08CD-D4A8-4AC4-91CE-8310BE3037D0}" srcOrd="0" destOrd="0" presId="urn:microsoft.com/office/officeart/2005/8/layout/lProcess2"/>
    <dgm:cxn modelId="{F6955258-31B3-466B-B65E-C52C634BF836}" type="presParOf" srcId="{C4CC08CD-D4A8-4AC4-91CE-8310BE3037D0}" destId="{ADE6DE66-673F-4879-B710-155C36718560}" srcOrd="0" destOrd="0" presId="urn:microsoft.com/office/officeart/2005/8/layout/lProcess2"/>
    <dgm:cxn modelId="{15529849-25D4-4AA5-A6E3-BF07A6FE2ED2}" type="presParOf" srcId="{C4CC08CD-D4A8-4AC4-91CE-8310BE3037D0}" destId="{269E143A-5F97-4CAA-BD82-F861240EE2A9}" srcOrd="1" destOrd="0" presId="urn:microsoft.com/office/officeart/2005/8/layout/lProcess2"/>
    <dgm:cxn modelId="{5EC4E052-34DA-4155-96DB-C83D59071215}" type="presParOf" srcId="{C4CC08CD-D4A8-4AC4-91CE-8310BE3037D0}" destId="{55CF7B42-BFCC-4A33-A355-A4884141F339}" srcOrd="2" destOrd="0" presId="urn:microsoft.com/office/officeart/2005/8/layout/lProcess2"/>
    <dgm:cxn modelId="{E31B471A-12F3-498E-9296-D7398B6125EA}" type="presParOf" srcId="{55CF7B42-BFCC-4A33-A355-A4884141F339}" destId="{904A74C3-A1B1-4F7F-A2F3-713CCF99ED7B}" srcOrd="0" destOrd="0" presId="urn:microsoft.com/office/officeart/2005/8/layout/lProcess2"/>
    <dgm:cxn modelId="{7241AF8F-BB98-439F-92CD-9E92C397A6CA}" type="presParOf" srcId="{904A74C3-A1B1-4F7F-A2F3-713CCF99ED7B}" destId="{4E0AA5D3-DEAD-4829-A26A-DBF6A542DCA4}" srcOrd="0" destOrd="0" presId="urn:microsoft.com/office/officeart/2005/8/layout/lProcess2"/>
    <dgm:cxn modelId="{EF46CDE5-E85D-48B4-BB07-616684ABD95B}" type="presParOf" srcId="{904A74C3-A1B1-4F7F-A2F3-713CCF99ED7B}" destId="{2ED22469-F112-4A67-890B-A0B8DC0E9538}" srcOrd="1" destOrd="0" presId="urn:microsoft.com/office/officeart/2005/8/layout/lProcess2"/>
    <dgm:cxn modelId="{14148654-8288-49A0-91B8-FB3068F78734}" type="presParOf" srcId="{904A74C3-A1B1-4F7F-A2F3-713CCF99ED7B}" destId="{C763F071-9540-4003-8054-7A0E6F0003DB}" srcOrd="2" destOrd="0" presId="urn:microsoft.com/office/officeart/2005/8/layout/lProcess2"/>
    <dgm:cxn modelId="{BE304E51-2994-4C3E-AC68-3556017FA8C6}" type="presParOf" srcId="{904A74C3-A1B1-4F7F-A2F3-713CCF99ED7B}" destId="{DCAF3EDC-99D3-46F7-A7D9-87C4F7412CF1}" srcOrd="3" destOrd="0" presId="urn:microsoft.com/office/officeart/2005/8/layout/lProcess2"/>
    <dgm:cxn modelId="{A3F61174-B0B8-4086-BA14-2F74B74F34B6}" type="presParOf" srcId="{904A74C3-A1B1-4F7F-A2F3-713CCF99ED7B}" destId="{B59A4C5D-A625-4D35-8BAD-0B9BC4BDDFE1}" srcOrd="4" destOrd="0" presId="urn:microsoft.com/office/officeart/2005/8/layout/lProcess2"/>
    <dgm:cxn modelId="{354073E9-2A71-40F0-8BCE-59B8B831E56C}" type="presParOf" srcId="{2FB423A5-C72C-4A82-86D7-BFCFF924F53E}" destId="{EF869071-927C-44D2-A7E3-3FCEC2A2BE4C}" srcOrd="1" destOrd="0" presId="urn:microsoft.com/office/officeart/2005/8/layout/lProcess2"/>
    <dgm:cxn modelId="{643156E2-0044-48F4-831C-0D61DDAB9DD2}" type="presParOf" srcId="{2FB423A5-C72C-4A82-86D7-BFCFF924F53E}" destId="{9945591C-26F3-4FBA-AD58-8D032C691EA5}" srcOrd="2" destOrd="0" presId="urn:microsoft.com/office/officeart/2005/8/layout/lProcess2"/>
    <dgm:cxn modelId="{B97AB703-0F79-4D42-9001-F43D57BC9CFD}" type="presParOf" srcId="{9945591C-26F3-4FBA-AD58-8D032C691EA5}" destId="{B2953BA5-80F2-4095-99D8-B465D1D6D969}" srcOrd="0" destOrd="0" presId="urn:microsoft.com/office/officeart/2005/8/layout/lProcess2"/>
    <dgm:cxn modelId="{A0053AA1-1541-43FC-9AA7-F6DBACD3BEE3}" type="presParOf" srcId="{9945591C-26F3-4FBA-AD58-8D032C691EA5}" destId="{AEA101F0-8777-42F1-97E6-796806517A55}" srcOrd="1" destOrd="0" presId="urn:microsoft.com/office/officeart/2005/8/layout/lProcess2"/>
    <dgm:cxn modelId="{01D84477-770F-4EFB-BE44-13D3ADE743BC}" type="presParOf" srcId="{9945591C-26F3-4FBA-AD58-8D032C691EA5}" destId="{FA5D2217-882D-4332-BF91-F172158C08EF}" srcOrd="2" destOrd="0" presId="urn:microsoft.com/office/officeart/2005/8/layout/lProcess2"/>
    <dgm:cxn modelId="{CE6D671D-6DD6-42E1-8E99-B7628DA1B042}" type="presParOf" srcId="{FA5D2217-882D-4332-BF91-F172158C08EF}" destId="{ECEFC8B0-E442-4B6F-87AE-686D830F4806}" srcOrd="0" destOrd="0" presId="urn:microsoft.com/office/officeart/2005/8/layout/lProcess2"/>
    <dgm:cxn modelId="{0CC91BBB-AC87-4A18-B47C-D13A95059E1B}" type="presParOf" srcId="{ECEFC8B0-E442-4B6F-87AE-686D830F4806}" destId="{4B0368C3-793D-46D6-9CCA-131061E78743}" srcOrd="0" destOrd="0" presId="urn:microsoft.com/office/officeart/2005/8/layout/lProcess2"/>
    <dgm:cxn modelId="{257F7031-B0BC-44B9-8245-31C3BC37597E}" type="presParOf" srcId="{ECEFC8B0-E442-4B6F-87AE-686D830F4806}" destId="{D92352B1-168C-4C25-82B3-39BC2161B81F}" srcOrd="1" destOrd="0" presId="urn:microsoft.com/office/officeart/2005/8/layout/lProcess2"/>
    <dgm:cxn modelId="{5193D71A-1457-4248-8D13-C739CB7AD43E}" type="presParOf" srcId="{ECEFC8B0-E442-4B6F-87AE-686D830F4806}" destId="{B4CC0E10-3829-47B9-87B8-349AC60C7D8E}" srcOrd="2" destOrd="0" presId="urn:microsoft.com/office/officeart/2005/8/layout/lProcess2"/>
    <dgm:cxn modelId="{AA150F60-97F3-476E-ACDA-3392A1E63480}" type="presParOf" srcId="{ECEFC8B0-E442-4B6F-87AE-686D830F4806}" destId="{61947D3D-86DF-4012-9050-6635DB109B71}" srcOrd="3" destOrd="0" presId="urn:microsoft.com/office/officeart/2005/8/layout/lProcess2"/>
    <dgm:cxn modelId="{1A425AB6-CC76-467B-9B22-469995F7C5DA}" type="presParOf" srcId="{ECEFC8B0-E442-4B6F-87AE-686D830F4806}" destId="{F5AF1482-75FF-4320-B37A-D1C3B6F4543C}" srcOrd="4" destOrd="0" presId="urn:microsoft.com/office/officeart/2005/8/layout/lProcess2"/>
    <dgm:cxn modelId="{F7B7422E-6143-41A0-81B9-8411CF9F07C1}" type="presParOf" srcId="{2FB423A5-C72C-4A82-86D7-BFCFF924F53E}" destId="{29E084C3-3B75-453F-96F2-4787F4A95880}" srcOrd="3" destOrd="0" presId="urn:microsoft.com/office/officeart/2005/8/layout/lProcess2"/>
    <dgm:cxn modelId="{2FD06166-60AC-4EB5-8390-4408FE7ACACA}" type="presParOf" srcId="{2FB423A5-C72C-4A82-86D7-BFCFF924F53E}" destId="{D536343A-8435-44B3-9142-D468FDC736A7}" srcOrd="4" destOrd="0" presId="urn:microsoft.com/office/officeart/2005/8/layout/lProcess2"/>
    <dgm:cxn modelId="{E8D77BA7-D24F-4377-830E-43AB11B45D5E}" type="presParOf" srcId="{D536343A-8435-44B3-9142-D468FDC736A7}" destId="{C0BB7D0E-6C21-428D-94A3-A00819BC5BED}" srcOrd="0" destOrd="0" presId="urn:microsoft.com/office/officeart/2005/8/layout/lProcess2"/>
    <dgm:cxn modelId="{71332529-E38B-4A61-A002-193ADBC93671}" type="presParOf" srcId="{D536343A-8435-44B3-9142-D468FDC736A7}" destId="{C72F5224-C787-4BC2-9D16-18AFB56DDC54}" srcOrd="1" destOrd="0" presId="urn:microsoft.com/office/officeart/2005/8/layout/lProcess2"/>
    <dgm:cxn modelId="{E7ADDE41-EF56-4230-A6F7-C51DD1CE99B3}" type="presParOf" srcId="{D536343A-8435-44B3-9142-D468FDC736A7}" destId="{CC6B8F19-9B45-4451-B526-054B693C4A76}" srcOrd="2" destOrd="0" presId="urn:microsoft.com/office/officeart/2005/8/layout/lProcess2"/>
    <dgm:cxn modelId="{C9438717-869F-40D0-8045-CACFD084B7A1}" type="presParOf" srcId="{CC6B8F19-9B45-4451-B526-054B693C4A76}" destId="{FB2CE8EF-6646-4093-8DE1-12681EC182AF}" srcOrd="0" destOrd="0" presId="urn:microsoft.com/office/officeart/2005/8/layout/lProcess2"/>
    <dgm:cxn modelId="{F4BE7BC8-59DB-45CB-BDF0-AD8411C758E4}" type="presParOf" srcId="{FB2CE8EF-6646-4093-8DE1-12681EC182AF}" destId="{8DDB38A0-5C79-4972-9E4B-CF26FD759764}" srcOrd="0" destOrd="0" presId="urn:microsoft.com/office/officeart/2005/8/layout/lProcess2"/>
    <dgm:cxn modelId="{DB87B895-F32A-421F-8566-C18FD5E4FFE0}" type="presParOf" srcId="{FB2CE8EF-6646-4093-8DE1-12681EC182AF}" destId="{84242363-4C3D-4B26-A725-911CA6E8F0F8}" srcOrd="1" destOrd="0" presId="urn:microsoft.com/office/officeart/2005/8/layout/lProcess2"/>
    <dgm:cxn modelId="{9551988E-6F76-4263-B499-72E14D358971}" type="presParOf" srcId="{FB2CE8EF-6646-4093-8DE1-12681EC182AF}" destId="{7A5F354F-5445-4DBB-84FE-483282A83BC1}" srcOrd="2" destOrd="0" presId="urn:microsoft.com/office/officeart/2005/8/layout/lProcess2"/>
    <dgm:cxn modelId="{232FE5D0-517D-4E8F-A8CA-635CCF4727FB}" type="presParOf" srcId="{FB2CE8EF-6646-4093-8DE1-12681EC182AF}" destId="{80645EF3-592A-4826-8A8F-F3C40627D014}" srcOrd="3" destOrd="0" presId="urn:microsoft.com/office/officeart/2005/8/layout/lProcess2"/>
    <dgm:cxn modelId="{61E95D5C-3B57-4C75-9E3E-DC058F176E74}" type="presParOf" srcId="{FB2CE8EF-6646-4093-8DE1-12681EC182AF}" destId="{0B19B794-5674-40F0-B919-A983B3D29D8C}"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6DE66-673F-4879-B710-155C36718560}">
      <dsp:nvSpPr>
        <dsp:cNvPr id="0" name=""/>
        <dsp:cNvSpPr/>
      </dsp:nvSpPr>
      <dsp:spPr>
        <a:xfrm>
          <a:off x="11" y="0"/>
          <a:ext cx="2593779" cy="4464496"/>
        </a:xfrm>
        <a:prstGeom prst="roundRect">
          <a:avLst>
            <a:gd name="adj" fmla="val 10000"/>
          </a:avLst>
        </a:prstGeom>
        <a:solidFill>
          <a:schemeClr val="dk2">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t>Forms</a:t>
          </a:r>
          <a:endParaRPr lang="en-GB" sz="4400" b="1" kern="1200" dirty="0"/>
        </a:p>
      </dsp:txBody>
      <dsp:txXfrm>
        <a:off x="11" y="0"/>
        <a:ext cx="2593779" cy="1339348"/>
      </dsp:txXfrm>
    </dsp:sp>
    <dsp:sp modelId="{4E0AA5D3-DEAD-4829-A26A-DBF6A542DCA4}">
      <dsp:nvSpPr>
        <dsp:cNvPr id="0" name=""/>
        <dsp:cNvSpPr/>
      </dsp:nvSpPr>
      <dsp:spPr>
        <a:xfrm>
          <a:off x="224788" y="1131005"/>
          <a:ext cx="2075023" cy="587327"/>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t>Visible</a:t>
          </a:r>
          <a:r>
            <a:rPr lang="en-US" sz="3200" kern="1200" dirty="0"/>
            <a:t> </a:t>
          </a:r>
        </a:p>
      </dsp:txBody>
      <dsp:txXfrm>
        <a:off x="241990" y="1148207"/>
        <a:ext cx="2040619" cy="552923"/>
      </dsp:txXfrm>
    </dsp:sp>
    <dsp:sp modelId="{C763F071-9540-4003-8054-7A0E6F0003DB}">
      <dsp:nvSpPr>
        <dsp:cNvPr id="0" name=""/>
        <dsp:cNvSpPr/>
      </dsp:nvSpPr>
      <dsp:spPr>
        <a:xfrm>
          <a:off x="224788" y="1964378"/>
          <a:ext cx="2075023" cy="1076841"/>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t>Hidden, </a:t>
          </a:r>
          <a:r>
            <a:rPr lang="en-US" sz="1800" kern="1200" dirty="0"/>
            <a:t>operates behind the scenes</a:t>
          </a:r>
          <a:endParaRPr lang="en-GB" sz="1800" kern="1200" dirty="0"/>
        </a:p>
      </dsp:txBody>
      <dsp:txXfrm>
        <a:off x="256328" y="1995918"/>
        <a:ext cx="2011943" cy="1013761"/>
      </dsp:txXfrm>
    </dsp:sp>
    <dsp:sp modelId="{B59A4C5D-A625-4D35-8BAD-0B9BC4BDDFE1}">
      <dsp:nvSpPr>
        <dsp:cNvPr id="0" name=""/>
        <dsp:cNvSpPr/>
      </dsp:nvSpPr>
      <dsp:spPr>
        <a:xfrm>
          <a:off x="224788" y="3273964"/>
          <a:ext cx="2075023" cy="1056702"/>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t>Invisible,</a:t>
          </a:r>
          <a:r>
            <a:rPr lang="en-US" sz="2100" kern="1200" dirty="0"/>
            <a:t> </a:t>
          </a:r>
          <a:r>
            <a:rPr lang="en-US" sz="1800" kern="1200" dirty="0"/>
            <a:t>based on ideology and beliefs. </a:t>
          </a:r>
          <a:endParaRPr lang="en-GB" sz="1800" kern="1200" dirty="0"/>
        </a:p>
      </dsp:txBody>
      <dsp:txXfrm>
        <a:off x="255738" y="3304914"/>
        <a:ext cx="2013123" cy="994802"/>
      </dsp:txXfrm>
    </dsp:sp>
    <dsp:sp modelId="{B2953BA5-80F2-4095-99D8-B465D1D6D969}">
      <dsp:nvSpPr>
        <dsp:cNvPr id="0" name=""/>
        <dsp:cNvSpPr/>
      </dsp:nvSpPr>
      <dsp:spPr>
        <a:xfrm>
          <a:off x="2789310" y="0"/>
          <a:ext cx="2593779" cy="4464496"/>
        </a:xfrm>
        <a:prstGeom prst="roundRect">
          <a:avLst>
            <a:gd name="adj" fmla="val 10000"/>
          </a:avLst>
        </a:prstGeom>
        <a:solidFill>
          <a:schemeClr val="dk2">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t>Spaces</a:t>
          </a:r>
          <a:endParaRPr lang="en-GB" sz="4400" b="1" kern="1200" dirty="0"/>
        </a:p>
      </dsp:txBody>
      <dsp:txXfrm>
        <a:off x="2789310" y="0"/>
        <a:ext cx="2593779" cy="1339348"/>
      </dsp:txXfrm>
    </dsp:sp>
    <dsp:sp modelId="{4B0368C3-793D-46D6-9CCA-131061E78743}">
      <dsp:nvSpPr>
        <dsp:cNvPr id="0" name=""/>
        <dsp:cNvSpPr/>
      </dsp:nvSpPr>
      <dsp:spPr>
        <a:xfrm>
          <a:off x="2936253" y="1131032"/>
          <a:ext cx="2372727" cy="832837"/>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In </a:t>
          </a:r>
          <a:r>
            <a:rPr lang="en-US" sz="3200" b="1" kern="1200" dirty="0"/>
            <a:t>closed groups</a:t>
          </a:r>
          <a:endParaRPr lang="en-GB" sz="3200" b="1" kern="1200" dirty="0"/>
        </a:p>
      </dsp:txBody>
      <dsp:txXfrm>
        <a:off x="2960646" y="1155425"/>
        <a:ext cx="2323941" cy="784051"/>
      </dsp:txXfrm>
    </dsp:sp>
    <dsp:sp modelId="{B4CC0E10-3829-47B9-87B8-349AC60C7D8E}">
      <dsp:nvSpPr>
        <dsp:cNvPr id="0" name=""/>
        <dsp:cNvSpPr/>
      </dsp:nvSpPr>
      <dsp:spPr>
        <a:xfrm>
          <a:off x="2863430" y="2130764"/>
          <a:ext cx="2431263" cy="980208"/>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With </a:t>
          </a:r>
          <a:r>
            <a:rPr lang="en-US" sz="3200" b="1" kern="1200" dirty="0"/>
            <a:t>invited parties </a:t>
          </a:r>
          <a:endParaRPr lang="en-GB" sz="3200" b="1" kern="1200" dirty="0"/>
        </a:p>
      </dsp:txBody>
      <dsp:txXfrm>
        <a:off x="2892139" y="2159473"/>
        <a:ext cx="2373845" cy="922790"/>
      </dsp:txXfrm>
    </dsp:sp>
    <dsp:sp modelId="{F5AF1482-75FF-4320-B37A-D1C3B6F4543C}">
      <dsp:nvSpPr>
        <dsp:cNvPr id="0" name=""/>
        <dsp:cNvSpPr/>
      </dsp:nvSpPr>
      <dsp:spPr>
        <a:xfrm>
          <a:off x="2896713" y="3299845"/>
          <a:ext cx="2431263" cy="943692"/>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0" kern="1200" dirty="0"/>
            <a:t>In created or </a:t>
          </a:r>
          <a:r>
            <a:rPr lang="en-US" sz="2400" b="1" kern="1200" dirty="0"/>
            <a:t>claimed</a:t>
          </a:r>
          <a:r>
            <a:rPr lang="en-US" sz="2400" b="0" kern="1200" dirty="0"/>
            <a:t> spaces</a:t>
          </a:r>
          <a:endParaRPr lang="en-GB" sz="2400" b="0" kern="1200" dirty="0"/>
        </a:p>
      </dsp:txBody>
      <dsp:txXfrm>
        <a:off x="2924353" y="3327485"/>
        <a:ext cx="2375983" cy="888412"/>
      </dsp:txXfrm>
    </dsp:sp>
    <dsp:sp modelId="{C0BB7D0E-6C21-428D-94A3-A00819BC5BED}">
      <dsp:nvSpPr>
        <dsp:cNvPr id="0" name=""/>
        <dsp:cNvSpPr/>
      </dsp:nvSpPr>
      <dsp:spPr>
        <a:xfrm>
          <a:off x="5577623" y="0"/>
          <a:ext cx="2593779" cy="4464496"/>
        </a:xfrm>
        <a:prstGeom prst="roundRect">
          <a:avLst>
            <a:gd name="adj" fmla="val 10000"/>
          </a:avLst>
        </a:prstGeom>
        <a:solidFill>
          <a:schemeClr val="dk2">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t>Levels</a:t>
          </a:r>
          <a:endParaRPr lang="en-GB" sz="4400" b="1" kern="1200" dirty="0"/>
        </a:p>
      </dsp:txBody>
      <dsp:txXfrm>
        <a:off x="5577623" y="0"/>
        <a:ext cx="2593779" cy="1339348"/>
      </dsp:txXfrm>
    </dsp:sp>
    <dsp:sp modelId="{8DDB38A0-5C79-4972-9E4B-CF26FD759764}">
      <dsp:nvSpPr>
        <dsp:cNvPr id="0" name=""/>
        <dsp:cNvSpPr/>
      </dsp:nvSpPr>
      <dsp:spPr>
        <a:xfrm>
          <a:off x="5873894" y="1219168"/>
          <a:ext cx="2075023" cy="877094"/>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b="1" kern="1200" dirty="0"/>
            <a:t>Global/Regional</a:t>
          </a:r>
          <a:r>
            <a:rPr lang="en-US" sz="2200" kern="1200" dirty="0"/>
            <a:t> </a:t>
          </a:r>
          <a:endParaRPr lang="en-GB" sz="2200" kern="1200" dirty="0"/>
        </a:p>
      </dsp:txBody>
      <dsp:txXfrm>
        <a:off x="5899583" y="1244857"/>
        <a:ext cx="2023645" cy="825716"/>
      </dsp:txXfrm>
    </dsp:sp>
    <dsp:sp modelId="{7A5F354F-5445-4DBB-84FE-483282A83BC1}">
      <dsp:nvSpPr>
        <dsp:cNvPr id="0" name=""/>
        <dsp:cNvSpPr/>
      </dsp:nvSpPr>
      <dsp:spPr>
        <a:xfrm>
          <a:off x="5873894" y="2182486"/>
          <a:ext cx="2075023" cy="877094"/>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b="1" kern="1200" dirty="0"/>
            <a:t>National</a:t>
          </a:r>
          <a:endParaRPr lang="en-GB" sz="2200" b="1" kern="1200" dirty="0"/>
        </a:p>
      </dsp:txBody>
      <dsp:txXfrm>
        <a:off x="5899583" y="2208175"/>
        <a:ext cx="2023645" cy="825716"/>
      </dsp:txXfrm>
    </dsp:sp>
    <dsp:sp modelId="{0B19B794-5674-40F0-B919-A983B3D29D8C}">
      <dsp:nvSpPr>
        <dsp:cNvPr id="0" name=""/>
        <dsp:cNvSpPr/>
      </dsp:nvSpPr>
      <dsp:spPr>
        <a:xfrm>
          <a:off x="5873894" y="3226085"/>
          <a:ext cx="2075023" cy="877094"/>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b="1" kern="1200" dirty="0"/>
            <a:t>Local </a:t>
          </a:r>
          <a:endParaRPr lang="en-GB" sz="2200" b="1" kern="1200" dirty="0"/>
        </a:p>
      </dsp:txBody>
      <dsp:txXfrm>
        <a:off x="5899583" y="3251774"/>
        <a:ext cx="2023645" cy="82571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6F30D47-42E1-4C6A-B6B8-BF1DCD4730B6}" type="datetimeFigureOut">
              <a:rPr lang="en-GB" smtClean="0"/>
              <a:t>28/10/2021</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020E19D-6C03-455C-979F-ECF0022275DE}" type="slidenum">
              <a:rPr lang="en-GB" smtClean="0"/>
              <a:t>‹#›</a:t>
            </a:fld>
            <a:endParaRPr lang="en-GB"/>
          </a:p>
        </p:txBody>
      </p:sp>
    </p:spTree>
    <p:extLst>
      <p:ext uri="{BB962C8B-B14F-4D97-AF65-F5344CB8AC3E}">
        <p14:creationId xmlns:p14="http://schemas.microsoft.com/office/powerpoint/2010/main" val="3391785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dlprog.org/publications/research-papers/everyday-political-analysi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End video at 2m36s, after ‘manifestation of the problem’</a:t>
            </a:r>
          </a:p>
        </p:txBody>
      </p:sp>
      <p:sp>
        <p:nvSpPr>
          <p:cNvPr id="4" name="Slide Number Placeholder 3"/>
          <p:cNvSpPr>
            <a:spLocks noGrp="1"/>
          </p:cNvSpPr>
          <p:nvPr>
            <p:ph type="sldNum" sz="quarter" idx="5"/>
          </p:nvPr>
        </p:nvSpPr>
        <p:spPr/>
        <p:txBody>
          <a:bodyPr/>
          <a:lstStyle/>
          <a:p>
            <a:fld id="{5020E19D-6C03-455C-979F-ECF0022275DE}" type="slidenum">
              <a:rPr lang="en-GB" smtClean="0"/>
              <a:t>3</a:t>
            </a:fld>
            <a:endParaRPr lang="en-GB"/>
          </a:p>
        </p:txBody>
      </p:sp>
    </p:spTree>
    <p:extLst>
      <p:ext uri="{BB962C8B-B14F-4D97-AF65-F5344CB8AC3E}">
        <p14:creationId xmlns:p14="http://schemas.microsoft.com/office/powerpoint/2010/main" val="2830586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dirty="0"/>
              <a:t>Are they the key decision maker?</a:t>
            </a:r>
            <a:r>
              <a:rPr lang="en-IN" dirty="0"/>
              <a:t> Who gets to decide, vote, sign off, fund, chair the process? This is not just about the formal decision-making chain but those people / organisations that hold informal power over a decision. Who could veto it? Can they influence these people? Do these other people influence them? This is critical to a political view of the world; we need to look beyond our usual focus on the poor and their (claimed) representatives, and ask who or what is key to effective change. </a:t>
            </a:r>
            <a:endParaRPr lang="en-GB" dirty="0"/>
          </a:p>
          <a:p>
            <a:r>
              <a:rPr lang="en-IN" b="1" dirty="0"/>
              <a:t>Do they have potential coalition partners?</a:t>
            </a:r>
            <a:r>
              <a:rPr lang="en-IN" dirty="0"/>
              <a:t> Are they trying to go it alone? Are there like-minded individuals or groups? Can they work beyond the usual suspects, e.g. private sector, the military, faith leaders? What’s the glue that could hold the coalition together? Do you know if there’s been a deal? Are interests aligned around an objective or values? Are they key brokers/‘kingmakers’ that hold different parts together? </a:t>
            </a:r>
            <a:endParaRPr lang="en-GB" dirty="0"/>
          </a:p>
          <a:p>
            <a:r>
              <a:rPr lang="en-IN" b="1" dirty="0"/>
              <a:t>Are their key decision points clear?</a:t>
            </a:r>
            <a:r>
              <a:rPr lang="en-IN" dirty="0"/>
              <a:t> What is the known timeline? Are there windows of opportunity? How many decision points need to be passed for them to achieve their objectives? Which decision points present the most risk to them achieving their objectives, and why? </a:t>
            </a:r>
            <a:endParaRPr lang="en-GB" dirty="0"/>
          </a:p>
          <a:p>
            <a:r>
              <a:rPr lang="en-IN" b="1" dirty="0"/>
              <a:t>Is their framing of the issue likely to be successful?</a:t>
            </a:r>
            <a:r>
              <a:rPr lang="en-IN" dirty="0"/>
              <a:t> Will they convince other powerful stakeholders that the change is in their interests? Does it resonate with local social and political norms? If it doesn’t, is it likely to provoke antagonism and backlash? Are they doing so on purpose? </a:t>
            </a:r>
            <a:endParaRPr lang="en-GB" dirty="0"/>
          </a:p>
          <a:p>
            <a:r>
              <a:rPr lang="en-IN" b="1" dirty="0"/>
              <a:t>Are they playing on more than one chessboard?</a:t>
            </a:r>
            <a:r>
              <a:rPr lang="en-IN" dirty="0"/>
              <a:t> Most people are trying to achieve multiple things at once. How do these relate to your reform? Successful mobilisation and influence means that individuals often have to play two or more games at once – pursuing one strategy with constituents and another with their colleagues in their political party or external players such as donors. Do you need to return to Step 1.1 to figure out if you are really clear on their objective(s)?</a:t>
            </a:r>
            <a:endParaRPr lang="en-GB" dirty="0"/>
          </a:p>
          <a:p>
            <a:endParaRPr lang="en-GB" dirty="0"/>
          </a:p>
        </p:txBody>
      </p:sp>
      <p:sp>
        <p:nvSpPr>
          <p:cNvPr id="4" name="Slide Number Placeholder 3"/>
          <p:cNvSpPr>
            <a:spLocks noGrp="1"/>
          </p:cNvSpPr>
          <p:nvPr>
            <p:ph type="sldNum" sz="quarter" idx="5"/>
          </p:nvPr>
        </p:nvSpPr>
        <p:spPr/>
        <p:txBody>
          <a:bodyPr/>
          <a:lstStyle/>
          <a:p>
            <a:fld id="{5020E19D-6C03-455C-979F-ECF0022275DE}" type="slidenum">
              <a:rPr lang="en-GB" smtClean="0"/>
              <a:t>17</a:t>
            </a:fld>
            <a:endParaRPr lang="en-GB"/>
          </a:p>
        </p:txBody>
      </p:sp>
    </p:spTree>
    <p:extLst>
      <p:ext uri="{BB962C8B-B14F-4D97-AF65-F5344CB8AC3E}">
        <p14:creationId xmlns:p14="http://schemas.microsoft.com/office/powerpoint/2010/main" val="467692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dirty="0"/>
              <a:t>Process Mapping</a:t>
            </a:r>
            <a:r>
              <a:rPr lang="en-IN" dirty="0"/>
              <a:t> </a:t>
            </a:r>
            <a:endParaRPr lang="en-GB" dirty="0"/>
          </a:p>
          <a:p>
            <a:r>
              <a:rPr lang="en-IN" dirty="0"/>
              <a:t>Process mapping illustrates the network of flows of decision-making, resources, or information. It is a comprehensive flow diagram that can be used to identify bottlenecks and constraints and to analyse opportunities for changing processes to make them more efficient and effective. In PEA, process mapping can help understand how both formal and informal institutions affect the implementation or functioning of different processes, showing how processes are intended to work but also how they actually work in practice (e.g. as a result of institutional pressures and/or support). Process mapping is a very flexible tool and can be used to map a diverse range of processes, such as the budget process, acquiring planning permission, obtaining a driver’s licence, or informal flows of money in specific organisations.</a:t>
            </a:r>
            <a:endParaRPr lang="en-GB" dirty="0"/>
          </a:p>
          <a:p>
            <a:r>
              <a:rPr lang="en-IN" b="1" dirty="0"/>
              <a:t>Steps in process mapping </a:t>
            </a:r>
            <a:endParaRPr lang="en-GB" dirty="0"/>
          </a:p>
          <a:p>
            <a:r>
              <a:rPr lang="en-IN" dirty="0"/>
              <a:t>The following steps (adapted from Holland, 2007) outline a general approach to mapping an existing process (the ‘as is’ process). It can be adapted to suit the particular PEA objectives and questions, and the local context. </a:t>
            </a:r>
            <a:endParaRPr lang="en-GB" dirty="0"/>
          </a:p>
          <a:p>
            <a:r>
              <a:rPr lang="en-IN" dirty="0"/>
              <a:t>First, it is important to be clear about the process (or processes) to be mapped. It should clearly be directly related to the PEA objectives, focus, and questions but might have been identified beforehand (particularly if the process is a central focus of the PEA) or through the analysis of foundational factors or stakeholders (i.e. it might have arisen as an important process to understand more about during the ongoing analysis). </a:t>
            </a:r>
            <a:endParaRPr lang="en-GB" dirty="0"/>
          </a:p>
          <a:p>
            <a:r>
              <a:rPr lang="en-IN" dirty="0"/>
              <a:t>Once the process has been identified, it is important to define the objectives of the mapping more clearly too. Objectives could include, for example, understanding how the budget process works in a decentralised context; identifying opportunities for process improvement; identifying and resolving blockages or restrictions; understanding and reducing risks; or identifying entry points for engagement. Again, this will relate to the overall objective of the PEA and its focus and questions. Being clear about these will help ensure that the right level of detail is known. This could range from broad organisational levels to the fine details of a work process. </a:t>
            </a:r>
            <a:endParaRPr lang="en-GB" dirty="0"/>
          </a:p>
          <a:p>
            <a:r>
              <a:rPr lang="en-IN" dirty="0"/>
              <a:t>Once the objectives are clear, the starting and end points of the process can be defined (essentially the ‘boundaries’). This helps to avoid the process map moving beyond what is needed. Move through from the start point, identifying key steps or activities in the process as you go. </a:t>
            </a:r>
            <a:endParaRPr lang="en-GB" dirty="0"/>
          </a:p>
          <a:p>
            <a:r>
              <a:rPr lang="en-IN" dirty="0"/>
              <a:t>The data or information needed to complete a process map can come from three main sources: self-generation by teams or individuals, interviews and FGDs, and observation. In practice, this will depend on the process itself and on the PEA objectives and questions, but most information will probably come from the first two sources. In some cases, a review of manuals or policies and procedures will also help, particularly in identifying the formal process as it is meant to be. </a:t>
            </a:r>
            <a:endParaRPr lang="en-GB" dirty="0"/>
          </a:p>
          <a:p>
            <a:r>
              <a:rPr lang="en-IN" dirty="0"/>
              <a:t>Individual interviews with people directly and indirectly involved in the process will provide useful information for creating the map. Group interviews with a number of people (a sample or all) involved in the process can also increase the participation of different stakeholders in the actual mapping. When interviewing people involved in the process, ensure that they understand the objectives of the mapping and how it will be used. </a:t>
            </a:r>
            <a:endParaRPr lang="en-GB" dirty="0"/>
          </a:p>
          <a:p>
            <a:r>
              <a:rPr lang="en-IN" dirty="0"/>
              <a:t>It might also be necessary and beneficial to ask questions of people involved in the process about their experiences with it (such as problems they have experienced), areas they think can be improved, how the process might vary, if and how the process is done differently by different people, any steps they perceive to be unnecessary, and so forth. These responses will help identify areas of the process that might need improvement. Involve as many process stakeholders in the analysis as possible to get a wide range of perspectives. It is important to understand why a process is not operating as intended if improvements are to be made. </a:t>
            </a:r>
            <a:endParaRPr lang="en-GB" dirty="0"/>
          </a:p>
          <a:p>
            <a:r>
              <a:rPr lang="en-IN" dirty="0"/>
              <a:t>Process maps can use different symbols to show what occurs in the process. This can help in understanding what particular people do, or what particular activities are, for instance. However, it is sensible to keep the number of symbols as small as possible to prevent confusion. Process maps can become very complex very quickly. Develop rough drafts and revise them often as the map develops. Sticky notes or cards can also be useful when developing the map – stick the notes on a large sheet of paper or whiteboard and move them around (or throw them away) as the map develops. </a:t>
            </a:r>
            <a:endParaRPr lang="en-GB" dirty="0"/>
          </a:p>
          <a:p>
            <a:r>
              <a:rPr lang="en-IN" dirty="0"/>
              <a:t>Use concise sentences for each step in the process to show what is happening, where it is happening, when it is happening, who is doing it, how long it is taking, how it is being done, and why it is being done. This information will come from the sources discussed above. However, if there is missing information, then systematically asking these questions can also help show any knowledge gaps, which can then be filled by gathering further information from relevant people or sources. </a:t>
            </a:r>
            <a:endParaRPr lang="en-GB" dirty="0"/>
          </a:p>
          <a:p>
            <a:r>
              <a:rPr lang="en-IN" dirty="0"/>
              <a:t>Good analysis is key for a process map to be useful. Depending on the PEA objectives and focus questions, the following questions will help in developing and analysing the map: </a:t>
            </a:r>
            <a:endParaRPr lang="en-GB" dirty="0"/>
          </a:p>
          <a:p>
            <a:r>
              <a:rPr lang="en-IN" dirty="0"/>
              <a:t>What are the main steps and/or activities in the process? Who designed these steps/activities and who is implementing them? Who else is involved in each step/activity? </a:t>
            </a:r>
            <a:endParaRPr lang="en-GB" dirty="0"/>
          </a:p>
          <a:p>
            <a:r>
              <a:rPr lang="en-IN" dirty="0"/>
              <a:t>Which areas of the process are working as intended, and which are not? What are the repercussions? Why are they not working as intended? (This might bring in a range of information related to foundational factors and stakeholder analysis.) </a:t>
            </a:r>
            <a:endParaRPr lang="en-GB" dirty="0"/>
          </a:p>
          <a:p>
            <a:r>
              <a:rPr lang="en-IN" dirty="0"/>
              <a:t>Are there any wide separations of decision-making from process implementation? </a:t>
            </a:r>
            <a:endParaRPr lang="en-GB" dirty="0"/>
          </a:p>
          <a:p>
            <a:r>
              <a:rPr lang="en-IN" dirty="0"/>
              <a:t>Is there shared responsibility for steps among several people? </a:t>
            </a:r>
            <a:endParaRPr lang="en-GB" dirty="0"/>
          </a:p>
          <a:p>
            <a:r>
              <a:rPr lang="en-IN" dirty="0"/>
              <a:t>Are there excessive control points (e.g. many layers of approval), and what implications does this have? Who controls the process and what are their interests? </a:t>
            </a:r>
            <a:endParaRPr lang="en-GB" dirty="0"/>
          </a:p>
          <a:p>
            <a:r>
              <a:rPr lang="en-IN" dirty="0"/>
              <a:t>What value does each activity or step add? </a:t>
            </a:r>
            <a:endParaRPr lang="en-GB" dirty="0"/>
          </a:p>
          <a:p>
            <a:r>
              <a:rPr lang="en-IN" dirty="0"/>
              <a:t>Who benefits (e.g. which stakeholders)? </a:t>
            </a:r>
            <a:endParaRPr lang="en-GB" dirty="0"/>
          </a:p>
          <a:p>
            <a:r>
              <a:rPr lang="en-IN" dirty="0"/>
              <a:t>Could any steps be combined, run in parallel rather than serially, completed faster, or eliminated? Why aren’t they? </a:t>
            </a:r>
            <a:endParaRPr lang="en-GB" dirty="0"/>
          </a:p>
          <a:p>
            <a:r>
              <a:rPr lang="en-IN" dirty="0"/>
              <a:t>What linkages are there between different steps? </a:t>
            </a:r>
            <a:endParaRPr lang="en-GB" dirty="0"/>
          </a:p>
          <a:p>
            <a:r>
              <a:rPr lang="en-IN" dirty="0"/>
              <a:t>Taking into account this analysis, the map can be adjusted to incorporate any new information. This can be done on an iterative basis as needed, but it is useful to document any alterations fully so that it is clear who made the changes and when they were made. </a:t>
            </a:r>
            <a:endParaRPr lang="en-GB" dirty="0"/>
          </a:p>
          <a:p>
            <a:r>
              <a:rPr lang="en-IN" dirty="0"/>
              <a:t>Figure 3 provides an example of a process map of a small-scale mining (SSM) licence application procedure in a West African country. It was undertaken as part of a Poverty and Social Impact Analysis (PSIA) of a policy reform process related to the small-scale and artisanal mining sector. The map outlines the formal process but also some of the institutional factors that constrain the effective implementation of the process and its ability to deliver its intended purpose and outcome. It is interesting to note that these are not always technical issues or on the side of the process implementers, but are also related to capacity (e.g. financial and educational) of the process users, their feelings of distance and hopelessness, and their lack of knowledge, information, and influence. All these are key issues related to the political economy surrounding small-scale mining in this country. </a:t>
            </a:r>
            <a:endParaRPr lang="en-GB" dirty="0"/>
          </a:p>
          <a:p>
            <a:pPr defTabSz="931774"/>
            <a:endParaRPr lang="en-GB" dirty="0"/>
          </a:p>
          <a:p>
            <a:endParaRPr lang="en-GB" dirty="0"/>
          </a:p>
        </p:txBody>
      </p:sp>
      <p:sp>
        <p:nvSpPr>
          <p:cNvPr id="4" name="Slide Number Placeholder 3"/>
          <p:cNvSpPr>
            <a:spLocks noGrp="1"/>
          </p:cNvSpPr>
          <p:nvPr>
            <p:ph type="sldNum" sz="quarter" idx="5"/>
          </p:nvPr>
        </p:nvSpPr>
        <p:spPr/>
        <p:txBody>
          <a:bodyPr/>
          <a:lstStyle/>
          <a:p>
            <a:fld id="{5020E19D-6C03-455C-979F-ECF0022275DE}" type="slidenum">
              <a:rPr lang="en-GB" smtClean="0"/>
              <a:t>18</a:t>
            </a:fld>
            <a:endParaRPr lang="en-GB"/>
          </a:p>
        </p:txBody>
      </p:sp>
    </p:spTree>
    <p:extLst>
      <p:ext uri="{BB962C8B-B14F-4D97-AF65-F5344CB8AC3E}">
        <p14:creationId xmlns:p14="http://schemas.microsoft.com/office/powerpoint/2010/main" val="898627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b="1" dirty="0"/>
              <a:t>Windows of Opportunity</a:t>
            </a:r>
            <a:r>
              <a:rPr lang="en-GB" dirty="0"/>
              <a:t>: </a:t>
            </a:r>
            <a:r>
              <a:rPr lang="en-IN" dirty="0"/>
              <a:t>Examples include new governments forming, changes of leadership, crises and scandals, elections, the introduction of new technologies, shifting public attitudes and social norms, and external pressures from climate change. </a:t>
            </a:r>
          </a:p>
          <a:p>
            <a:pPr defTabSz="931774">
              <a:defRPr/>
            </a:pPr>
            <a:r>
              <a:rPr lang="en-GB" b="1" dirty="0"/>
              <a:t>Opposition v unopposed</a:t>
            </a:r>
            <a:r>
              <a:rPr lang="en-GB" dirty="0"/>
              <a:t>: If your campaign is likely to face opposition, you have to think about that. Can you counter their arguments? Divide opposition blocks and convince waverers? If it is unopposed, and merely an issue of moving something up the list of priorities, then that calls for different strategies – make it loud, convincing, feasible and urgent.</a:t>
            </a:r>
          </a:p>
          <a:p>
            <a:r>
              <a:rPr lang="en-IN" b="1" dirty="0"/>
              <a:t>Laws and Regulations</a:t>
            </a:r>
            <a:r>
              <a:rPr lang="en-IN" dirty="0"/>
              <a:t>: If the PEA is concerned with a specific sector, understanding what laws and regulations formally govern the sector and how/why they are implemented, or not, is important. Many countries, while having a good track record on designing and enacting legislation, struggle with its implementation. This failure in implementation is often understood and communicated as a general capacity constraint (which is in many cases a valid argument). However, PEA can help understand the underlying issues behind policy implementation challenges (including capacity constraints). Questions could include: </a:t>
            </a:r>
            <a:endParaRPr lang="en-GB" dirty="0"/>
          </a:p>
          <a:p>
            <a:pPr lvl="0"/>
            <a:r>
              <a:rPr lang="en-IN" dirty="0"/>
              <a:t>What relevant laws and regulations exist? </a:t>
            </a:r>
            <a:endParaRPr lang="en-GB" dirty="0"/>
          </a:p>
          <a:p>
            <a:pPr lvl="0"/>
            <a:r>
              <a:rPr lang="en-IN" dirty="0"/>
              <a:t>How and by whom is legislative reform initiated? </a:t>
            </a:r>
            <a:endParaRPr lang="en-GB" dirty="0"/>
          </a:p>
          <a:p>
            <a:pPr lvl="0"/>
            <a:r>
              <a:rPr lang="en-IN" dirty="0"/>
              <a:t>Once in place, are laws being implemented? If not, what are the reasons (i.e. who is blocking it and why? what do they stand to lose? how big a role is corruption playing in this)? </a:t>
            </a:r>
            <a:endParaRPr lang="en-GB" dirty="0"/>
          </a:p>
          <a:p>
            <a:r>
              <a:rPr lang="en-IN" b="1" dirty="0"/>
              <a:t>Example</a:t>
            </a:r>
            <a:r>
              <a:rPr lang="en-IN" dirty="0"/>
              <a:t>: In Viet Nam, the ruling Communist Party has traded control of society for resources: foreign investment, international standing, and its own survival. This seemed to be going well, but now there are perceptions that the (central) State can no longer implement laws and policies effectively. Power has gradually shifted away from the Party towards the implementing agencies of government, and from the centre towards the provincial and local levels, who may selectively implement (or ignore) laws and policies to fit with their own needs and personal/factional interests. In other areas, the State has essentially ceded legal authority to citizens themselves (e.g. in the traffic management of Hanoi). </a:t>
            </a:r>
            <a:endParaRPr lang="en-GB" dirty="0"/>
          </a:p>
          <a:p>
            <a:r>
              <a:rPr lang="en-IN" b="1" dirty="0"/>
              <a:t>Historical legacy </a:t>
            </a:r>
            <a:endParaRPr lang="en-GB" dirty="0"/>
          </a:p>
          <a:p>
            <a:r>
              <a:rPr lang="en-IN" dirty="0"/>
              <a:t>Historical legacy, while part of the past, influences stakeholder behaviours in the present. Analysing historical trajectories is important, for instance, in helping to understand how a country’s institutions came about and how they are maintained. History can also include powerful factors that shape people’s current attitudes and can often take a long time to change. Questions could include: </a:t>
            </a:r>
            <a:endParaRPr lang="en-GB" dirty="0"/>
          </a:p>
          <a:p>
            <a:pPr lvl="0"/>
            <a:r>
              <a:rPr lang="en-IN" dirty="0"/>
              <a:t>Are there any previous historical events, issues, or factors (policies, programmes, reform initiatives) that influence current stakeholder perceptions? </a:t>
            </a:r>
            <a:endParaRPr lang="en-GB" dirty="0"/>
          </a:p>
          <a:p>
            <a:pPr lvl="0"/>
            <a:r>
              <a:rPr lang="en-IN" dirty="0"/>
              <a:t>How does a country’s political and historical background influence how stakeholders interact with one other? </a:t>
            </a:r>
            <a:endParaRPr lang="en-GB" dirty="0"/>
          </a:p>
          <a:p>
            <a:r>
              <a:rPr lang="en-IN" b="1" dirty="0"/>
              <a:t>Example</a:t>
            </a:r>
            <a:r>
              <a:rPr lang="en-IN" dirty="0"/>
              <a:t>: Preliminary insights from Myanmar show a great reluctance on the part of many citizens to engage with the State, e.g. in terms of actively trying to influence decision-making. Before independence in 1948, Myanmar was under British rule for many decades and then, following a coup in 1962, remained a one-party, military-led state for around 50 years. This historical lack of democratic tradition, plus the history of repression (e.g. through imprisonment of political opponents, violent suppression of anti-government demonstrations, periods of martial law) has left people inexperienced and lacking confidence in terms of using more recently available channels to voice opinions or concerns. </a:t>
            </a:r>
            <a:endParaRPr lang="en-GB" dirty="0"/>
          </a:p>
          <a:p>
            <a:r>
              <a:rPr lang="en-IN" dirty="0"/>
              <a:t>In Viet Nam similar issues are seen, with the capacity of coalitions of actors constrained by the historical and current political environment, limiting their experience in working together as a collaborative unit. Some negative side-effects of the formally socialist system have turned people off co-operation, while market reforms stress individualism and material accumulation. An echo of this effect is seen in the difficulty faced by projects seeking to support farmers’ co-operatives or community forest management: anything that looks or sounds like a subsidised co-operative is instantly viewed with suspicion by many citizens. Such attitudes are built up over many years and these historical legacies can take a long time to change. </a:t>
            </a:r>
            <a:endParaRPr lang="en-GB" dirty="0"/>
          </a:p>
          <a:p>
            <a:r>
              <a:rPr lang="en-IN" b="1" dirty="0"/>
              <a:t>Ideologies, religion, culture, and values</a:t>
            </a:r>
            <a:r>
              <a:rPr lang="en-IN" dirty="0"/>
              <a:t> </a:t>
            </a:r>
            <a:endParaRPr lang="en-GB" dirty="0"/>
          </a:p>
          <a:p>
            <a:r>
              <a:rPr lang="en-IN" dirty="0"/>
              <a:t>Similarly, ideologies, religion, culture, and values play an important part in how societies function. They also influence relationships and behaviours of different individuals and groups. Questions could include: </a:t>
            </a:r>
            <a:endParaRPr lang="en-GB" dirty="0"/>
          </a:p>
          <a:p>
            <a:r>
              <a:rPr lang="en-IN" dirty="0"/>
              <a:t>What are the dominant ideologies, religions, culture, and values that shape views and debates? </a:t>
            </a:r>
            <a:endParaRPr lang="en-GB" dirty="0"/>
          </a:p>
          <a:p>
            <a:r>
              <a:rPr lang="en-IN" dirty="0"/>
              <a:t>How have they shaped decision-making and political processes? </a:t>
            </a:r>
            <a:endParaRPr lang="en-GB" dirty="0"/>
          </a:p>
          <a:p>
            <a:r>
              <a:rPr lang="en-IN" dirty="0"/>
              <a:t>Do they represent a few or the majority? </a:t>
            </a:r>
            <a:endParaRPr lang="en-GB" dirty="0"/>
          </a:p>
          <a:p>
            <a:r>
              <a:rPr lang="en-IN" b="1" dirty="0"/>
              <a:t>Example</a:t>
            </a:r>
            <a:r>
              <a:rPr lang="en-IN" dirty="0"/>
              <a:t>: A study of Brazil’s political economy dynamics in urban sanitation investment found that the pluralism that characterises the country’s political system forces national policy-making to respond to competing, ideologically based pressures from pro-municipal </a:t>
            </a:r>
            <a:r>
              <a:rPr lang="en-IN" dirty="0" err="1"/>
              <a:t>municipalistas</a:t>
            </a:r>
            <a:r>
              <a:rPr lang="en-IN" dirty="0"/>
              <a:t>, pro-state utility </a:t>
            </a:r>
            <a:r>
              <a:rPr lang="en-IN" dirty="0" err="1"/>
              <a:t>estadualistas</a:t>
            </a:r>
            <a:r>
              <a:rPr lang="en-IN" dirty="0"/>
              <a:t>, and pro-private sector </a:t>
            </a:r>
            <a:r>
              <a:rPr lang="en-IN" dirty="0" err="1"/>
              <a:t>privatistas</a:t>
            </a:r>
            <a:r>
              <a:rPr lang="en-IN" dirty="0"/>
              <a:t>. These advocates mobilise support for their own ideologies across different levels of government and from different parts of political society, civil society, and the private sector, and can form tactical alliances around points of ideological convergence. </a:t>
            </a:r>
            <a:endParaRPr lang="en-GB" dirty="0"/>
          </a:p>
          <a:p>
            <a:r>
              <a:rPr lang="en-IN" dirty="0"/>
              <a:t>In another example, despite rapid material changes in Vietnamese society in recent decades, human relationships, alliances, and networks remain core aspects of the underlying political culture. There is also a cultural respect for hierarchy. If one knows (some of) the right people, one can get a lot of things done in Vietnamese politics and society outside of the written rules and established institutions. It is not only who you know that is crucial to getting things done, but the fact that some relationships are structured and linked to power. These relationships need to be used wisely to achieve public (and personal) purposes, while avoiding entanglements in the negative side of patron/client obligations. </a:t>
            </a:r>
            <a:endParaRPr lang="en-GB" dirty="0"/>
          </a:p>
          <a:p>
            <a:pPr defTabSz="931774">
              <a:defRPr/>
            </a:pPr>
            <a:endParaRPr lang="en-IN" dirty="0"/>
          </a:p>
        </p:txBody>
      </p:sp>
      <p:sp>
        <p:nvSpPr>
          <p:cNvPr id="4" name="Slide Number Placeholder 3"/>
          <p:cNvSpPr>
            <a:spLocks noGrp="1"/>
          </p:cNvSpPr>
          <p:nvPr>
            <p:ph type="sldNum" sz="quarter" idx="5"/>
          </p:nvPr>
        </p:nvSpPr>
        <p:spPr/>
        <p:txBody>
          <a:bodyPr/>
          <a:lstStyle/>
          <a:p>
            <a:fld id="{5020E19D-6C03-455C-979F-ECF0022275DE}" type="slidenum">
              <a:rPr lang="en-GB" smtClean="0"/>
              <a:t>19</a:t>
            </a:fld>
            <a:endParaRPr lang="en-GB"/>
          </a:p>
        </p:txBody>
      </p:sp>
    </p:spTree>
    <p:extLst>
      <p:ext uri="{BB962C8B-B14F-4D97-AF65-F5344CB8AC3E}">
        <p14:creationId xmlns:p14="http://schemas.microsoft.com/office/powerpoint/2010/main" val="630005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We introduced the gender and power framework – will look at this in more detail in a subsequent webinar</a:t>
            </a:r>
          </a:p>
          <a:p>
            <a:pPr>
              <a:spcBef>
                <a:spcPct val="0"/>
              </a:spcBef>
            </a:pPr>
            <a:endParaRPr lang="en-US" dirty="0"/>
          </a:p>
          <a:p>
            <a:pPr>
              <a:spcBef>
                <a:spcPct val="0"/>
              </a:spcBef>
            </a:pPr>
            <a:r>
              <a:rPr lang="en-US" dirty="0"/>
              <a:t>Looking at individual change and systematic change at the different levels and in the formal and informal spaces</a:t>
            </a:r>
          </a:p>
          <a:p>
            <a:pPr>
              <a:spcBef>
                <a:spcPct val="0"/>
              </a:spcBef>
            </a:pPr>
            <a:endParaRPr lang="en-US" dirty="0"/>
          </a:p>
          <a:p>
            <a:pPr>
              <a:spcBef>
                <a:spcPct val="0"/>
              </a:spcBef>
            </a:pPr>
            <a:r>
              <a:rPr lang="en-US" dirty="0"/>
              <a:t>With focus on in informal spaces on:</a:t>
            </a:r>
          </a:p>
          <a:p>
            <a:pPr>
              <a:spcBef>
                <a:spcPct val="0"/>
              </a:spcBef>
            </a:pPr>
            <a:endParaRPr lang="en-US" dirty="0"/>
          </a:p>
          <a:p>
            <a:pPr>
              <a:spcBef>
                <a:spcPct val="0"/>
              </a:spcBef>
            </a:pPr>
            <a:r>
              <a:rPr lang="en-US" b="1" dirty="0"/>
              <a:t>Consciousness: </a:t>
            </a:r>
            <a:r>
              <a:rPr lang="en-GB" dirty="0"/>
              <a:t>knowledge, skills, political consciousness and commitment to change toward equality</a:t>
            </a:r>
          </a:p>
          <a:p>
            <a:pPr>
              <a:spcBef>
                <a:spcPct val="0"/>
              </a:spcBef>
            </a:pPr>
            <a:endParaRPr lang="en-GB" dirty="0"/>
          </a:p>
          <a:p>
            <a:pPr>
              <a:spcBef>
                <a:spcPct val="0"/>
              </a:spcBef>
            </a:pPr>
            <a:r>
              <a:rPr lang="en-GB" b="1" dirty="0"/>
              <a:t>Cultural Norms</a:t>
            </a:r>
            <a:r>
              <a:rPr lang="en-GB" dirty="0"/>
              <a:t>: influences what changes are possible at individual level, some think most important </a:t>
            </a:r>
          </a:p>
          <a:p>
            <a:pPr>
              <a:spcBef>
                <a:spcPct val="0"/>
              </a:spcBef>
            </a:pPr>
            <a:endParaRPr lang="en-GB" dirty="0"/>
          </a:p>
          <a:p>
            <a:pPr>
              <a:spcBef>
                <a:spcPct val="0"/>
              </a:spcBef>
            </a:pPr>
            <a:r>
              <a:rPr lang="en-GB" dirty="0"/>
              <a:t>As well as access to resources and changes at the institutional level and in laws and practices </a:t>
            </a:r>
          </a:p>
          <a:p>
            <a:pPr>
              <a:spcBef>
                <a:spcPct val="0"/>
              </a:spcBef>
            </a:pPr>
            <a:endParaRPr lang="en-GB" dirty="0"/>
          </a:p>
          <a:p>
            <a:pPr>
              <a:spcBef>
                <a:spcPct val="0"/>
              </a:spcBef>
            </a:pPr>
            <a:r>
              <a:rPr lang="en-GB" b="1" dirty="0"/>
              <a:t>We need to understand what change is needed in all of the domains to plot our intervention and achieve sustainable change and long-term impact.</a:t>
            </a:r>
            <a:endParaRPr lang="en-US" b="1" dirty="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351888-AA15-48D8-AF42-3C5868622B18}" type="slidenum">
              <a:rPr lang="en-US" smtClean="0">
                <a:latin typeface="Arial" pitchFamily="34" charset="0"/>
              </a:rPr>
              <a:pPr/>
              <a:t>23</a:t>
            </a:fld>
            <a:endParaRPr lang="en-US">
              <a:latin typeface="Arial" pitchFamily="34" charset="0"/>
            </a:endParaRPr>
          </a:p>
        </p:txBody>
      </p:sp>
    </p:spTree>
    <p:extLst>
      <p:ext uri="{BB962C8B-B14F-4D97-AF65-F5344CB8AC3E}">
        <p14:creationId xmlns:p14="http://schemas.microsoft.com/office/powerpoint/2010/main" val="2515428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IN" dirty="0"/>
              <a:t>A common conception of power is control over others or the ability to carry out one’s will. However, power is subtler. For example, there are different expressions of power: </a:t>
            </a:r>
            <a:endParaRPr lang="en-GB" dirty="0"/>
          </a:p>
          <a:p>
            <a:pPr defTabSz="931774"/>
            <a:endParaRPr lang="en-GB" dirty="0"/>
          </a:p>
          <a:p>
            <a:r>
              <a:rPr lang="en-GB" dirty="0"/>
              <a:t>Power is like the Matrix – a force field that permeates society, politics and the economy drives/shapes social change (or the lack of it). Making power ‘visible’ is a good first step in designing better influencing strategies.</a:t>
            </a:r>
          </a:p>
          <a:p>
            <a:r>
              <a:rPr lang="en-GB" dirty="0"/>
              <a:t>To do that, we need to be able to recognize different kinds of power, and have tools to explore them</a:t>
            </a:r>
          </a:p>
        </p:txBody>
      </p:sp>
      <p:sp>
        <p:nvSpPr>
          <p:cNvPr id="4" name="Slide Number Placeholder 3"/>
          <p:cNvSpPr>
            <a:spLocks noGrp="1"/>
          </p:cNvSpPr>
          <p:nvPr>
            <p:ph type="sldNum" sz="quarter" idx="5"/>
          </p:nvPr>
        </p:nvSpPr>
        <p:spPr/>
        <p:txBody>
          <a:bodyPr/>
          <a:lstStyle/>
          <a:p>
            <a:fld id="{5020E19D-6C03-455C-979F-ECF0022275DE}" type="slidenum">
              <a:rPr lang="en-GB" smtClean="0"/>
              <a:t>6</a:t>
            </a:fld>
            <a:endParaRPr lang="en-GB"/>
          </a:p>
        </p:txBody>
      </p:sp>
    </p:spTree>
    <p:extLst>
      <p:ext uri="{BB962C8B-B14F-4D97-AF65-F5344CB8AC3E}">
        <p14:creationId xmlns:p14="http://schemas.microsoft.com/office/powerpoint/2010/main" val="1405359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kinds of power are involved in</a:t>
            </a:r>
            <a:r>
              <a:rPr lang="en-GB" baseline="0" dirty="0"/>
              <a:t> this photo from Guatemala?</a:t>
            </a:r>
          </a:p>
          <a:p>
            <a:r>
              <a:rPr lang="en-IN" dirty="0"/>
              <a:t>• Visible power is when decision making is observable and leads to formal and recognizable rules, laws, structures and procedures. In this scenario, power is in the public realm. </a:t>
            </a:r>
            <a:endParaRPr lang="en-GB" dirty="0"/>
          </a:p>
          <a:p>
            <a:r>
              <a:rPr lang="en-IN" dirty="0"/>
              <a:t>• Invisible power is made up of the norms, values, attitudes, beliefs and ideology that shape a person’s way of thinking. For example, despite being illegal in some African countries, the practice of female genital mutilation is still widespread. Laws arising from the formal arena of power that prohibit such practice have not been successful in eliminating it. Such laws are not enforced because powerful groups do not see it as an important issue. Strong cultural and social norms push women to accept this practice. </a:t>
            </a:r>
            <a:endParaRPr lang="en-GB" dirty="0"/>
          </a:p>
          <a:p>
            <a:r>
              <a:rPr lang="en-IN" dirty="0"/>
              <a:t>• Hidden power refers to the informal shaping or influencing of the political agenda from behind the scenes. It is often without legitimacy, as it usually happens outside of the legal governance processes in a country.</a:t>
            </a:r>
            <a:endParaRPr lang="en-GB" dirty="0"/>
          </a:p>
          <a:p>
            <a:endParaRPr lang="en-GB" dirty="0"/>
          </a:p>
        </p:txBody>
      </p:sp>
      <p:sp>
        <p:nvSpPr>
          <p:cNvPr id="4" name="Slide Number Placeholder 3"/>
          <p:cNvSpPr>
            <a:spLocks noGrp="1"/>
          </p:cNvSpPr>
          <p:nvPr>
            <p:ph type="sldNum" sz="quarter" idx="10"/>
          </p:nvPr>
        </p:nvSpPr>
        <p:spPr/>
        <p:txBody>
          <a:bodyPr/>
          <a:lstStyle/>
          <a:p>
            <a:fld id="{917B00A2-55CB-4652-A2A0-998459A0A88B}" type="slidenum">
              <a:rPr lang="en-GB" smtClean="0"/>
              <a:pPr/>
              <a:t>8</a:t>
            </a:fld>
            <a:endParaRPr lang="en-GB"/>
          </a:p>
        </p:txBody>
      </p:sp>
    </p:spTree>
    <p:extLst>
      <p:ext uri="{BB962C8B-B14F-4D97-AF65-F5344CB8AC3E}">
        <p14:creationId xmlns:p14="http://schemas.microsoft.com/office/powerpoint/2010/main" val="3517699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MX" dirty="0"/>
          </a:p>
          <a:p>
            <a:r>
              <a:rPr lang="es-MX" dirty="0" err="1"/>
              <a:t>Some</a:t>
            </a:r>
            <a:r>
              <a:rPr lang="es-MX" dirty="0"/>
              <a:t> </a:t>
            </a:r>
            <a:r>
              <a:rPr lang="es-MX" dirty="0" err="1"/>
              <a:t>examples</a:t>
            </a:r>
            <a:r>
              <a:rPr lang="es-MX" dirty="0"/>
              <a:t> </a:t>
            </a:r>
            <a:r>
              <a:rPr lang="es-MX" dirty="0" err="1"/>
              <a:t>to</a:t>
            </a:r>
            <a:r>
              <a:rPr lang="es-MX" dirty="0"/>
              <a:t> </a:t>
            </a:r>
            <a:r>
              <a:rPr lang="es-MX" dirty="0" err="1"/>
              <a:t>think</a:t>
            </a:r>
            <a:r>
              <a:rPr lang="es-MX" dirty="0"/>
              <a:t> </a:t>
            </a:r>
            <a:r>
              <a:rPr lang="es-MX" dirty="0" err="1"/>
              <a:t>about</a:t>
            </a:r>
            <a:endParaRPr lang="es-MX" dirty="0"/>
          </a:p>
          <a:p>
            <a:pPr>
              <a:defRPr/>
            </a:pPr>
            <a:endParaRPr lang="en-US" dirty="0"/>
          </a:p>
          <a:p>
            <a:pPr>
              <a:buFont typeface="Wingdings" pitchFamily="2" charset="2"/>
              <a:buChar char="Ø"/>
              <a:defRPr/>
            </a:pPr>
            <a:r>
              <a:rPr lang="en-US" dirty="0"/>
              <a:t> Local parents group campaigning for free school dinners</a:t>
            </a:r>
          </a:p>
          <a:p>
            <a:pPr>
              <a:buFont typeface="Wingdings" pitchFamily="2" charset="2"/>
              <a:buChar char="Ø"/>
              <a:defRPr/>
            </a:pPr>
            <a:endParaRPr lang="en-US" dirty="0"/>
          </a:p>
          <a:p>
            <a:pPr>
              <a:buFont typeface="Wingdings" pitchFamily="2" charset="2"/>
              <a:buChar char="Ø"/>
              <a:defRPr/>
            </a:pPr>
            <a:r>
              <a:rPr lang="en-US" dirty="0"/>
              <a:t> Peasants´ social movement occupying unproductive land and beginning to grow crops</a:t>
            </a:r>
          </a:p>
          <a:p>
            <a:pPr>
              <a:buFont typeface="Wingdings" pitchFamily="2" charset="2"/>
              <a:buChar char="Ø"/>
              <a:defRPr/>
            </a:pPr>
            <a:endParaRPr lang="en-US" dirty="0"/>
          </a:p>
          <a:p>
            <a:pPr>
              <a:buFont typeface="Wingdings" pitchFamily="2" charset="2"/>
              <a:buChar char="Ø"/>
              <a:defRPr/>
            </a:pPr>
            <a:r>
              <a:rPr lang="en-US" dirty="0"/>
              <a:t> C20 – official space for civil society within the G20</a:t>
            </a:r>
          </a:p>
          <a:p>
            <a:pPr>
              <a:buFont typeface="Wingdings" pitchFamily="2" charset="2"/>
              <a:buChar char="Ø"/>
              <a:defRPr/>
            </a:pPr>
            <a:endParaRPr lang="en-US" dirty="0"/>
          </a:p>
          <a:p>
            <a:pPr>
              <a:buFont typeface="Wingdings" pitchFamily="2" charset="2"/>
              <a:buChar char="Ø"/>
              <a:defRPr/>
            </a:pPr>
            <a:r>
              <a:rPr lang="en-US" dirty="0"/>
              <a:t> G20 People´s Forum – autonomous space protesting against the legitimacy of the G20</a:t>
            </a:r>
          </a:p>
          <a:p>
            <a:pPr>
              <a:buFont typeface="Wingdings" pitchFamily="2" charset="2"/>
              <a:buChar char="Ø"/>
              <a:defRPr/>
            </a:pPr>
            <a:endParaRPr lang="en-US" dirty="0"/>
          </a:p>
          <a:p>
            <a:pPr>
              <a:buFont typeface="Wingdings" pitchFamily="2" charset="2"/>
              <a:buChar char="Ø"/>
              <a:defRPr/>
            </a:pPr>
            <a:r>
              <a:rPr lang="en-US" dirty="0"/>
              <a:t> Policy Roundtable with government ministry and big </a:t>
            </a:r>
            <a:r>
              <a:rPr lang="en-US" dirty="0" err="1"/>
              <a:t>pharma</a:t>
            </a:r>
            <a:r>
              <a:rPr lang="en-US" dirty="0"/>
              <a:t> companies on access to HIV drugs</a:t>
            </a:r>
          </a:p>
          <a:p>
            <a:pPr>
              <a:buFont typeface="Wingdings" pitchFamily="2" charset="2"/>
              <a:buChar char="Ø"/>
              <a:defRPr/>
            </a:pPr>
            <a:endParaRPr lang="en-US" dirty="0"/>
          </a:p>
          <a:p>
            <a:pPr>
              <a:buFont typeface="Wingdings" pitchFamily="2" charset="2"/>
              <a:buChar char="Ø"/>
              <a:defRPr/>
            </a:pPr>
            <a:r>
              <a:rPr lang="en-US" dirty="0"/>
              <a:t> Invitation to Oxfam to speak with a beer company about their new VAWG campaign</a:t>
            </a:r>
          </a:p>
          <a:p>
            <a:endParaRPr lang="en-US" dirty="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1FE1C5-0AC7-4804-935A-027B07E072AC}" type="slidenum">
              <a:rPr lang="en-US" smtClean="0">
                <a:latin typeface="Arial" pitchFamily="34" charset="0"/>
              </a:rPr>
              <a:pPr/>
              <a:t>9</a:t>
            </a:fld>
            <a:endParaRPr lang="en-US">
              <a:latin typeface="Arial" pitchFamily="34" charset="0"/>
            </a:endParaRPr>
          </a:p>
        </p:txBody>
      </p:sp>
    </p:spTree>
    <p:extLst>
      <p:ext uri="{BB962C8B-B14F-4D97-AF65-F5344CB8AC3E}">
        <p14:creationId xmlns:p14="http://schemas.microsoft.com/office/powerpoint/2010/main" val="3412128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dirty="0"/>
          </a:p>
          <a:p>
            <a:r>
              <a:rPr lang="en-GB" dirty="0"/>
              <a:t>On Invisible power: Processes of socialisation, culture and ideology </a:t>
            </a:r>
            <a:r>
              <a:rPr lang="en-GB" u="sng" dirty="0"/>
              <a:t>perpetuate exclusion and inequality by defining what is normal, acceptable and safe</a:t>
            </a:r>
            <a:endParaRPr lang="en-US" u="sng" dirty="0"/>
          </a:p>
        </p:txBody>
      </p:sp>
      <p:sp>
        <p:nvSpPr>
          <p:cNvPr id="4" name="Slide Number Placeholder 3"/>
          <p:cNvSpPr>
            <a:spLocks noGrp="1"/>
          </p:cNvSpPr>
          <p:nvPr>
            <p:ph type="sldNum" sz="quarter" idx="10"/>
          </p:nvPr>
        </p:nvSpPr>
        <p:spPr/>
        <p:txBody>
          <a:bodyPr/>
          <a:lstStyle/>
          <a:p>
            <a:pPr>
              <a:defRPr/>
            </a:pPr>
            <a:fld id="{FE962C8C-FC69-49A0-A66E-EABD27D38B5D}" type="slidenum">
              <a:rPr lang="en-US" smtClean="0"/>
              <a:pPr>
                <a:defRPr/>
              </a:pPr>
              <a:t>10</a:t>
            </a:fld>
            <a:endParaRPr lang="en-US"/>
          </a:p>
        </p:txBody>
      </p:sp>
    </p:spTree>
    <p:extLst>
      <p:ext uri="{BB962C8B-B14F-4D97-AF65-F5344CB8AC3E}">
        <p14:creationId xmlns:p14="http://schemas.microsoft.com/office/powerpoint/2010/main" val="563796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We introduced the gender and power framework – will look at this in more detail in a subsequent webinar</a:t>
            </a:r>
          </a:p>
          <a:p>
            <a:pPr>
              <a:spcBef>
                <a:spcPct val="0"/>
              </a:spcBef>
            </a:pPr>
            <a:endParaRPr lang="en-US" dirty="0"/>
          </a:p>
          <a:p>
            <a:pPr>
              <a:spcBef>
                <a:spcPct val="0"/>
              </a:spcBef>
            </a:pPr>
            <a:r>
              <a:rPr lang="en-US" dirty="0"/>
              <a:t>Looking at individual change and systematic change at the different levels and in the formal and informal spaces</a:t>
            </a:r>
          </a:p>
          <a:p>
            <a:pPr>
              <a:spcBef>
                <a:spcPct val="0"/>
              </a:spcBef>
            </a:pPr>
            <a:endParaRPr lang="en-US" dirty="0"/>
          </a:p>
          <a:p>
            <a:pPr>
              <a:spcBef>
                <a:spcPct val="0"/>
              </a:spcBef>
            </a:pPr>
            <a:r>
              <a:rPr lang="en-US" dirty="0"/>
              <a:t>With focus on in informal spaces on:</a:t>
            </a:r>
          </a:p>
          <a:p>
            <a:pPr>
              <a:spcBef>
                <a:spcPct val="0"/>
              </a:spcBef>
            </a:pPr>
            <a:endParaRPr lang="en-US" dirty="0"/>
          </a:p>
          <a:p>
            <a:pPr>
              <a:spcBef>
                <a:spcPct val="0"/>
              </a:spcBef>
            </a:pPr>
            <a:r>
              <a:rPr lang="en-US" b="1" dirty="0"/>
              <a:t>Consciousness: </a:t>
            </a:r>
            <a:r>
              <a:rPr lang="en-GB" dirty="0"/>
              <a:t>knowledge, skills, political consciousness and commitment to change toward equality</a:t>
            </a:r>
          </a:p>
          <a:p>
            <a:pPr>
              <a:spcBef>
                <a:spcPct val="0"/>
              </a:spcBef>
            </a:pPr>
            <a:endParaRPr lang="en-GB" dirty="0"/>
          </a:p>
          <a:p>
            <a:pPr>
              <a:spcBef>
                <a:spcPct val="0"/>
              </a:spcBef>
            </a:pPr>
            <a:r>
              <a:rPr lang="en-GB" b="1" dirty="0"/>
              <a:t>Cultural Norms</a:t>
            </a:r>
            <a:r>
              <a:rPr lang="en-GB" dirty="0"/>
              <a:t>: influences what changes are possible at individual level, some think most important </a:t>
            </a:r>
          </a:p>
          <a:p>
            <a:pPr>
              <a:spcBef>
                <a:spcPct val="0"/>
              </a:spcBef>
            </a:pPr>
            <a:endParaRPr lang="en-GB" dirty="0"/>
          </a:p>
          <a:p>
            <a:pPr>
              <a:spcBef>
                <a:spcPct val="0"/>
              </a:spcBef>
            </a:pPr>
            <a:r>
              <a:rPr lang="en-GB" dirty="0"/>
              <a:t>As well as access to resources and changes at the institutional level and in laws and practices </a:t>
            </a:r>
          </a:p>
          <a:p>
            <a:pPr>
              <a:spcBef>
                <a:spcPct val="0"/>
              </a:spcBef>
            </a:pPr>
            <a:endParaRPr lang="en-GB" dirty="0"/>
          </a:p>
          <a:p>
            <a:pPr>
              <a:spcBef>
                <a:spcPct val="0"/>
              </a:spcBef>
            </a:pPr>
            <a:r>
              <a:rPr lang="en-GB" b="1" dirty="0"/>
              <a:t>We need to understand what change is needed in all of the domains to plot our intervention and achieve sustainable change and long-term impact.</a:t>
            </a:r>
            <a:endParaRPr lang="en-US" b="1" dirty="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351888-AA15-48D8-AF42-3C5868622B18}" type="slidenum">
              <a:rPr lang="en-US" smtClean="0">
                <a:latin typeface="Arial" pitchFamily="34" charset="0"/>
              </a:rPr>
              <a:pPr/>
              <a:t>11</a:t>
            </a:fld>
            <a:endParaRPr lang="en-US">
              <a:latin typeface="Arial" pitchFamily="34" charset="0"/>
            </a:endParaRPr>
          </a:p>
        </p:txBody>
      </p:sp>
    </p:spTree>
    <p:extLst>
      <p:ext uri="{BB962C8B-B14F-4D97-AF65-F5344CB8AC3E}">
        <p14:creationId xmlns:p14="http://schemas.microsoft.com/office/powerpoint/2010/main" val="235824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 Power with is the strength and capacity gained from joining others in working towards a common goal, often called collective power. </a:t>
            </a:r>
            <a:endParaRPr lang="en-GB" dirty="0"/>
          </a:p>
          <a:p>
            <a:r>
              <a:rPr lang="en-IN" dirty="0"/>
              <a:t>• Power within is personal self-confidence, often linked to cultural, religious or societal beliefs about what appears to be legitimate or acceptable to oneself and others. </a:t>
            </a:r>
            <a:endParaRPr lang="en-GB" dirty="0"/>
          </a:p>
          <a:p>
            <a:r>
              <a:rPr lang="en-IN" dirty="0"/>
              <a:t>• Power over is having authority and control over individuals, groups or institutions which can be backed up by force. </a:t>
            </a:r>
            <a:endParaRPr lang="en-GB" dirty="0"/>
          </a:p>
          <a:p>
            <a:r>
              <a:rPr lang="en-IN" dirty="0"/>
              <a:t>• Power to is the capability to decide actions and carry them out. </a:t>
            </a:r>
            <a:endParaRPr lang="en-GB" dirty="0"/>
          </a:p>
          <a:p>
            <a:endParaRPr lang="en-GB" dirty="0"/>
          </a:p>
        </p:txBody>
      </p:sp>
      <p:sp>
        <p:nvSpPr>
          <p:cNvPr id="4" name="Slide Number Placeholder 3"/>
          <p:cNvSpPr>
            <a:spLocks noGrp="1"/>
          </p:cNvSpPr>
          <p:nvPr>
            <p:ph type="sldNum" sz="quarter" idx="10"/>
          </p:nvPr>
        </p:nvSpPr>
        <p:spPr/>
        <p:txBody>
          <a:bodyPr/>
          <a:lstStyle/>
          <a:p>
            <a:fld id="{917B00A2-55CB-4652-A2A0-998459A0A88B}" type="slidenum">
              <a:rPr lang="en-GB" smtClean="0"/>
              <a:pPr/>
              <a:t>13</a:t>
            </a:fld>
            <a:endParaRPr lang="en-GB"/>
          </a:p>
        </p:txBody>
      </p:sp>
    </p:spTree>
    <p:extLst>
      <p:ext uri="{BB962C8B-B14F-4D97-AF65-F5344CB8AC3E}">
        <p14:creationId xmlns:p14="http://schemas.microsoft.com/office/powerpoint/2010/main" val="2275199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For each step there are five questions that require a Yes / No answer. Each question has a series of prompts to help answer it. The questions become more complicated as you go down the list. If the answer that emerges from a first attempt is unclear or unlikely, more tricky explanations should be addressed. Be clear about the assumptions you are making and aim for the explanation with the fewest assumptions.</a:t>
            </a:r>
            <a:endParaRPr lang="en-GB" dirty="0"/>
          </a:p>
          <a:p>
            <a:r>
              <a:rPr lang="en-IN" b="1" dirty="0"/>
              <a:t>Interests</a:t>
            </a:r>
            <a:r>
              <a:rPr lang="en-IN" dirty="0"/>
              <a:t> – the internal driver(s) of behaviour. Most simply, people will seek to maximise their happiness in line with their interests, but where do interests come from? Some people are nationalists, some genuinely want to do the ‘right thing’, while others are guided by strong religious faiths/other moral frameworks. The bottom line is, of course, that all of these are rational; everyone’s behaviour is rational to themselves. The challenge is to get inside the rationality and not limit our understanding of interests to maximising power, prestige or money. </a:t>
            </a:r>
            <a:endParaRPr lang="en-GB" dirty="0"/>
          </a:p>
          <a:p>
            <a:r>
              <a:rPr lang="en-IN" b="1" dirty="0"/>
              <a:t>Space to act</a:t>
            </a:r>
            <a:r>
              <a:rPr lang="en-IN" dirty="0"/>
              <a:t> – the innate ability of an individual to exercise choice. This is what people mean when they talk about ‘agency’. But to exercise choice, people have to interpret contexts they find themselves in and work out what to do. Individuals are ‘skilful, knowledgeable, strategic’, and can be creative, lazy or bizarre. People always have the option of ignoring/renegotiating incentives to behave in a certain way. However, doing so means they often have to pay a price for ‘going against the grain’.</a:t>
            </a:r>
            <a:endParaRPr lang="en-GB" dirty="0"/>
          </a:p>
          <a:p>
            <a:pPr defTabSz="931774"/>
            <a:endParaRPr lang="en-GB" dirty="0"/>
          </a:p>
          <a:p>
            <a:pPr defTabSz="931774"/>
            <a:r>
              <a:rPr lang="en-GB" dirty="0"/>
              <a:t>Source: </a:t>
            </a:r>
            <a:r>
              <a:rPr lang="en-IN" b="1" u="sng" dirty="0">
                <a:hlinkClick r:id="rId3"/>
              </a:rPr>
              <a:t>Everyday Political Analysis</a:t>
            </a:r>
            <a:r>
              <a:rPr lang="en-IN" b="1" dirty="0"/>
              <a:t>, David Hudson, Heather Marquette, Sam Waldock, Developmental Leadership Programme, 2016</a:t>
            </a:r>
            <a:endParaRPr lang="en-GB" b="1" dirty="0"/>
          </a:p>
          <a:p>
            <a:endParaRPr lang="en-GB" dirty="0"/>
          </a:p>
        </p:txBody>
      </p:sp>
      <p:sp>
        <p:nvSpPr>
          <p:cNvPr id="4" name="Slide Number Placeholder 3"/>
          <p:cNvSpPr>
            <a:spLocks noGrp="1"/>
          </p:cNvSpPr>
          <p:nvPr>
            <p:ph type="sldNum" sz="quarter" idx="5"/>
          </p:nvPr>
        </p:nvSpPr>
        <p:spPr/>
        <p:txBody>
          <a:bodyPr/>
          <a:lstStyle/>
          <a:p>
            <a:fld id="{5020E19D-6C03-455C-979F-ECF0022275DE}" type="slidenum">
              <a:rPr lang="en-GB" smtClean="0"/>
              <a:t>15</a:t>
            </a:fld>
            <a:endParaRPr lang="en-GB"/>
          </a:p>
        </p:txBody>
      </p:sp>
    </p:spTree>
    <p:extLst>
      <p:ext uri="{BB962C8B-B14F-4D97-AF65-F5344CB8AC3E}">
        <p14:creationId xmlns:p14="http://schemas.microsoft.com/office/powerpoint/2010/main" val="3301627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dirty="0"/>
              <a:t>Is what they want clear?</a:t>
            </a:r>
            <a:r>
              <a:rPr lang="en-IN" dirty="0"/>
              <a:t> Is it to secure a source of income? To secure power? To repay a favour? To make the world a better place? Is the person pursuing short- or longer-term goals? Are they focused on achieving one thing or lots of things? Are their goals aligned or in tension? Is the objective to block change or a reform / action or actually inaction? And how confident are they in their position?</a:t>
            </a:r>
            <a:endParaRPr lang="en-GB" dirty="0"/>
          </a:p>
          <a:p>
            <a:r>
              <a:rPr lang="en-IN" b="1" dirty="0"/>
              <a:t>Are they acting in line with their core beliefs?</a:t>
            </a:r>
            <a:r>
              <a:rPr lang="en-IN" dirty="0"/>
              <a:t> Does it seem likely that their apparent objectives are in line with their beliefs? People’s track records / past behaviour are important clues to this. Is what they say sincerely held or convenient rhetoric? What are the justifications given? </a:t>
            </a:r>
            <a:endParaRPr lang="en-GB" dirty="0"/>
          </a:p>
          <a:p>
            <a:r>
              <a:rPr lang="en-IN" b="1" dirty="0"/>
              <a:t>Do you understand the constraints they face?</a:t>
            </a:r>
            <a:r>
              <a:rPr lang="en-IN" dirty="0"/>
              <a:t> Are their decisions inevitable? Is there evidence that suggests that they view their position as constrained? Or could they be presenting the constraints strategically to avoid having to justify their decision? Are these constraints formal, legal rules or policies? And don’t forget the less visible but just as important informal or unwritten rules, such as the suki system in the Philippines – a ‘you scratch my back and I’ll scratch yours’ economic alliance system – or the </a:t>
            </a:r>
            <a:r>
              <a:rPr lang="en-IN" dirty="0" err="1"/>
              <a:t>wantok</a:t>
            </a:r>
            <a:r>
              <a:rPr lang="en-IN" dirty="0"/>
              <a:t> system in Melanesia, based on traditional norms around reciprocity and duty. Are these actually more structural factors – which serve to shape existing institutions – such as the class or caste system, the distribution of assets and land, demographic change or fiscal constraints, all of which shape the institutions? </a:t>
            </a:r>
            <a:endParaRPr lang="en-GB" dirty="0"/>
          </a:p>
          <a:p>
            <a:r>
              <a:rPr lang="en-IN" b="1" dirty="0"/>
              <a:t>Is it clear who and what the key influences on them are?</a:t>
            </a:r>
            <a:r>
              <a:rPr lang="en-IN" dirty="0"/>
              <a:t> Does their behaviour reflect the interests of others? Bearing in mind who they have to work with and report to, who are the other key stakeholders that they currently work with or are trying to work with (Figure 1)? How are these other individuals or organisations influencing them? Is this through sources of money, access to or security of employment, or other resources? Do others wield authority (traditional, political, religious or expertise) over them? Think outside the individual’s organisation / ministry. Have you considered both local and international actors, including donors? Do you as a player within this network (whether as an NGO, donor or individual) have any influence over outcomes? Are you skewing incentives? </a:t>
            </a:r>
            <a:endParaRPr lang="en-GB" dirty="0"/>
          </a:p>
          <a:p>
            <a:r>
              <a:rPr lang="en-IN" b="1" dirty="0"/>
              <a:t>Is their behaviour being shaped by social norms about what is appropriate? </a:t>
            </a:r>
            <a:r>
              <a:rPr lang="en-IN" dirty="0"/>
              <a:t>Which norms? Are they customs, cultural, ethnic, gendered, religious? Do the norms valorise or limit behaviour? How powerful and legitimate is the norm? Does the norm align with or cut against 1-4 above? Is it specific to their situation or a general societal norm?</a:t>
            </a:r>
            <a:endParaRPr lang="en-GB" dirty="0"/>
          </a:p>
          <a:p>
            <a:endParaRPr lang="en-GB" dirty="0"/>
          </a:p>
        </p:txBody>
      </p:sp>
      <p:sp>
        <p:nvSpPr>
          <p:cNvPr id="4" name="Slide Number Placeholder 3"/>
          <p:cNvSpPr>
            <a:spLocks noGrp="1"/>
          </p:cNvSpPr>
          <p:nvPr>
            <p:ph type="sldNum" sz="quarter" idx="5"/>
          </p:nvPr>
        </p:nvSpPr>
        <p:spPr/>
        <p:txBody>
          <a:bodyPr/>
          <a:lstStyle/>
          <a:p>
            <a:fld id="{5020E19D-6C03-455C-979F-ECF0022275DE}" type="slidenum">
              <a:rPr lang="en-GB" smtClean="0"/>
              <a:t>16</a:t>
            </a:fld>
            <a:endParaRPr lang="en-GB"/>
          </a:p>
        </p:txBody>
      </p:sp>
    </p:spTree>
    <p:extLst>
      <p:ext uri="{BB962C8B-B14F-4D97-AF65-F5344CB8AC3E}">
        <p14:creationId xmlns:p14="http://schemas.microsoft.com/office/powerpoint/2010/main" val="323939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A7412-C54E-1F43-B8B6-23850298CD6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05B5DF-A9B1-D140-A118-72894222FFA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05BB51-1F7A-8145-8996-544113BDBD57}"/>
              </a:ext>
            </a:extLst>
          </p:cNvPr>
          <p:cNvSpPr>
            <a:spLocks noGrp="1"/>
          </p:cNvSpPr>
          <p:nvPr>
            <p:ph type="dt" sz="half" idx="10"/>
          </p:nvPr>
        </p:nvSpPr>
        <p:spPr>
          <a:xfrm>
            <a:off x="838200" y="6356350"/>
            <a:ext cx="2743200" cy="365125"/>
          </a:xfrm>
          <a:prstGeom prst="rect">
            <a:avLst/>
          </a:prstGeom>
        </p:spPr>
        <p:txBody>
          <a:bodyPr/>
          <a:lstStyle/>
          <a:p>
            <a:fld id="{7232F4F8-4343-C14E-9543-0245D3866EA9}" type="datetimeFigureOut">
              <a:rPr lang="en-US" smtClean="0"/>
              <a:t>10/28/2021</a:t>
            </a:fld>
            <a:endParaRPr lang="en-US"/>
          </a:p>
        </p:txBody>
      </p:sp>
      <p:sp>
        <p:nvSpPr>
          <p:cNvPr id="5" name="Footer Placeholder 4">
            <a:extLst>
              <a:ext uri="{FF2B5EF4-FFF2-40B4-BE49-F238E27FC236}">
                <a16:creationId xmlns:a16="http://schemas.microsoft.com/office/drawing/2014/main" id="{AE6C931A-ED02-964F-83C0-F9EF617AB3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6EC2CAB-4AC8-E243-8B4A-353FFC4E9324}"/>
              </a:ext>
            </a:extLst>
          </p:cNvPr>
          <p:cNvSpPr>
            <a:spLocks noGrp="1"/>
          </p:cNvSpPr>
          <p:nvPr>
            <p:ph type="sldNum" sz="quarter" idx="12"/>
          </p:nvPr>
        </p:nvSpPr>
        <p:spPr>
          <a:xfrm>
            <a:off x="8610600" y="6356350"/>
            <a:ext cx="2743200" cy="365125"/>
          </a:xfrm>
          <a:prstGeom prst="rect">
            <a:avLst/>
          </a:prstGeom>
        </p:spPr>
        <p:txBody>
          <a:bodyPr/>
          <a:lstStyle/>
          <a:p>
            <a:fld id="{F4016C98-9AF8-8345-AD98-1E76230B507C}" type="slidenum">
              <a:rPr lang="en-US" smtClean="0"/>
              <a:t>‹#›</a:t>
            </a:fld>
            <a:endParaRPr lang="en-US"/>
          </a:p>
        </p:txBody>
      </p:sp>
    </p:spTree>
    <p:extLst>
      <p:ext uri="{BB962C8B-B14F-4D97-AF65-F5344CB8AC3E}">
        <p14:creationId xmlns:p14="http://schemas.microsoft.com/office/powerpoint/2010/main" val="1725304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404B4-20EC-9B41-9CD4-EFB5E0E546C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F89CF1-E6F2-6740-8367-5692ED4708A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2FF85-44D2-A742-9E90-EA23C7D4644F}"/>
              </a:ext>
            </a:extLst>
          </p:cNvPr>
          <p:cNvSpPr>
            <a:spLocks noGrp="1"/>
          </p:cNvSpPr>
          <p:nvPr>
            <p:ph type="dt" sz="half" idx="10"/>
          </p:nvPr>
        </p:nvSpPr>
        <p:spPr>
          <a:xfrm>
            <a:off x="838200" y="6356350"/>
            <a:ext cx="2743200" cy="365125"/>
          </a:xfrm>
          <a:prstGeom prst="rect">
            <a:avLst/>
          </a:prstGeom>
        </p:spPr>
        <p:txBody>
          <a:bodyPr/>
          <a:lstStyle/>
          <a:p>
            <a:fld id="{7232F4F8-4343-C14E-9543-0245D3866EA9}" type="datetimeFigureOut">
              <a:rPr lang="en-US" smtClean="0"/>
              <a:t>10/28/2021</a:t>
            </a:fld>
            <a:endParaRPr lang="en-US"/>
          </a:p>
        </p:txBody>
      </p:sp>
      <p:sp>
        <p:nvSpPr>
          <p:cNvPr id="5" name="Footer Placeholder 4">
            <a:extLst>
              <a:ext uri="{FF2B5EF4-FFF2-40B4-BE49-F238E27FC236}">
                <a16:creationId xmlns:a16="http://schemas.microsoft.com/office/drawing/2014/main" id="{C24C332C-584D-874A-B194-66380955DF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C7119B-DE13-404D-8FB3-C88828B09E52}"/>
              </a:ext>
            </a:extLst>
          </p:cNvPr>
          <p:cNvSpPr>
            <a:spLocks noGrp="1"/>
          </p:cNvSpPr>
          <p:nvPr>
            <p:ph type="sldNum" sz="quarter" idx="12"/>
          </p:nvPr>
        </p:nvSpPr>
        <p:spPr>
          <a:xfrm>
            <a:off x="8610600" y="6356350"/>
            <a:ext cx="2743200" cy="365125"/>
          </a:xfrm>
          <a:prstGeom prst="rect">
            <a:avLst/>
          </a:prstGeom>
        </p:spPr>
        <p:txBody>
          <a:bodyPr/>
          <a:lstStyle/>
          <a:p>
            <a:fld id="{F4016C98-9AF8-8345-AD98-1E76230B507C}" type="slidenum">
              <a:rPr lang="en-US" smtClean="0"/>
              <a:t>‹#›</a:t>
            </a:fld>
            <a:endParaRPr lang="en-US"/>
          </a:p>
        </p:txBody>
      </p:sp>
    </p:spTree>
    <p:extLst>
      <p:ext uri="{BB962C8B-B14F-4D97-AF65-F5344CB8AC3E}">
        <p14:creationId xmlns:p14="http://schemas.microsoft.com/office/powerpoint/2010/main" val="257018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C30D66-6605-A64B-92F3-965C9D8FB2E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6B59C7-A006-0249-AAB2-4C7C314E005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35B39B-0B9B-DE46-B283-CD962E4C6014}"/>
              </a:ext>
            </a:extLst>
          </p:cNvPr>
          <p:cNvSpPr>
            <a:spLocks noGrp="1"/>
          </p:cNvSpPr>
          <p:nvPr>
            <p:ph type="dt" sz="half" idx="10"/>
          </p:nvPr>
        </p:nvSpPr>
        <p:spPr>
          <a:xfrm>
            <a:off x="838200" y="6356350"/>
            <a:ext cx="2743200" cy="365125"/>
          </a:xfrm>
          <a:prstGeom prst="rect">
            <a:avLst/>
          </a:prstGeom>
        </p:spPr>
        <p:txBody>
          <a:bodyPr/>
          <a:lstStyle/>
          <a:p>
            <a:fld id="{7232F4F8-4343-C14E-9543-0245D3866EA9}" type="datetimeFigureOut">
              <a:rPr lang="en-US" smtClean="0"/>
              <a:t>10/28/2021</a:t>
            </a:fld>
            <a:endParaRPr lang="en-US"/>
          </a:p>
        </p:txBody>
      </p:sp>
      <p:sp>
        <p:nvSpPr>
          <p:cNvPr id="5" name="Footer Placeholder 4">
            <a:extLst>
              <a:ext uri="{FF2B5EF4-FFF2-40B4-BE49-F238E27FC236}">
                <a16:creationId xmlns:a16="http://schemas.microsoft.com/office/drawing/2014/main" id="{83861D91-9100-9149-B78A-E61C6BD6CB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1523E8-96C1-1E44-B6B6-B4E2B102E571}"/>
              </a:ext>
            </a:extLst>
          </p:cNvPr>
          <p:cNvSpPr>
            <a:spLocks noGrp="1"/>
          </p:cNvSpPr>
          <p:nvPr>
            <p:ph type="sldNum" sz="quarter" idx="12"/>
          </p:nvPr>
        </p:nvSpPr>
        <p:spPr>
          <a:xfrm>
            <a:off x="8610600" y="6356350"/>
            <a:ext cx="2743200" cy="365125"/>
          </a:xfrm>
          <a:prstGeom prst="rect">
            <a:avLst/>
          </a:prstGeom>
        </p:spPr>
        <p:txBody>
          <a:bodyPr/>
          <a:lstStyle/>
          <a:p>
            <a:fld id="{F4016C98-9AF8-8345-AD98-1E76230B507C}" type="slidenum">
              <a:rPr lang="en-US" smtClean="0"/>
              <a:t>‹#›</a:t>
            </a:fld>
            <a:endParaRPr lang="en-US"/>
          </a:p>
        </p:txBody>
      </p:sp>
    </p:spTree>
    <p:extLst>
      <p:ext uri="{BB962C8B-B14F-4D97-AF65-F5344CB8AC3E}">
        <p14:creationId xmlns:p14="http://schemas.microsoft.com/office/powerpoint/2010/main" val="1206789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A1A22-BCCC-F54A-A95E-A8F6C381864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D504218-A390-0040-80AE-09EA56562070}"/>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B6F65-94DD-2446-9122-357AD7957730}"/>
              </a:ext>
            </a:extLst>
          </p:cNvPr>
          <p:cNvSpPr>
            <a:spLocks noGrp="1"/>
          </p:cNvSpPr>
          <p:nvPr>
            <p:ph type="dt" sz="half" idx="10"/>
          </p:nvPr>
        </p:nvSpPr>
        <p:spPr>
          <a:xfrm>
            <a:off x="838200" y="6356350"/>
            <a:ext cx="2743200" cy="365125"/>
          </a:xfrm>
          <a:prstGeom prst="rect">
            <a:avLst/>
          </a:prstGeom>
        </p:spPr>
        <p:txBody>
          <a:bodyPr/>
          <a:lstStyle/>
          <a:p>
            <a:fld id="{7232F4F8-4343-C14E-9543-0245D3866EA9}" type="datetimeFigureOut">
              <a:rPr lang="en-US" smtClean="0"/>
              <a:t>10/28/2021</a:t>
            </a:fld>
            <a:endParaRPr lang="en-US"/>
          </a:p>
        </p:txBody>
      </p:sp>
      <p:sp>
        <p:nvSpPr>
          <p:cNvPr id="5" name="Footer Placeholder 4">
            <a:extLst>
              <a:ext uri="{FF2B5EF4-FFF2-40B4-BE49-F238E27FC236}">
                <a16:creationId xmlns:a16="http://schemas.microsoft.com/office/drawing/2014/main" id="{668C497D-E996-214D-839C-DA8FFD81A4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FA92F6D-58DF-0546-B365-915ABA2629A4}"/>
              </a:ext>
            </a:extLst>
          </p:cNvPr>
          <p:cNvSpPr>
            <a:spLocks noGrp="1"/>
          </p:cNvSpPr>
          <p:nvPr>
            <p:ph type="sldNum" sz="quarter" idx="12"/>
          </p:nvPr>
        </p:nvSpPr>
        <p:spPr>
          <a:xfrm>
            <a:off x="8610600" y="6356350"/>
            <a:ext cx="2743200" cy="365125"/>
          </a:xfrm>
          <a:prstGeom prst="rect">
            <a:avLst/>
          </a:prstGeom>
        </p:spPr>
        <p:txBody>
          <a:bodyPr/>
          <a:lstStyle/>
          <a:p>
            <a:fld id="{F4016C98-9AF8-8345-AD98-1E76230B507C}" type="slidenum">
              <a:rPr lang="en-US" smtClean="0"/>
              <a:t>‹#›</a:t>
            </a:fld>
            <a:endParaRPr lang="en-US"/>
          </a:p>
        </p:txBody>
      </p:sp>
    </p:spTree>
    <p:extLst>
      <p:ext uri="{BB962C8B-B14F-4D97-AF65-F5344CB8AC3E}">
        <p14:creationId xmlns:p14="http://schemas.microsoft.com/office/powerpoint/2010/main" val="316122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A5D57-6CBA-6846-B73E-6C4AF08CEA4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28FB18-07AA-204D-B174-CFFF3A636D6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4EC520C-7E4A-6D4C-9A0C-72DD185DB17F}"/>
              </a:ext>
            </a:extLst>
          </p:cNvPr>
          <p:cNvSpPr>
            <a:spLocks noGrp="1"/>
          </p:cNvSpPr>
          <p:nvPr>
            <p:ph type="dt" sz="half" idx="10"/>
          </p:nvPr>
        </p:nvSpPr>
        <p:spPr>
          <a:xfrm>
            <a:off x="838200" y="6356350"/>
            <a:ext cx="2743200" cy="365125"/>
          </a:xfrm>
          <a:prstGeom prst="rect">
            <a:avLst/>
          </a:prstGeom>
        </p:spPr>
        <p:txBody>
          <a:bodyPr/>
          <a:lstStyle/>
          <a:p>
            <a:fld id="{7232F4F8-4343-C14E-9543-0245D3866EA9}" type="datetimeFigureOut">
              <a:rPr lang="en-US" smtClean="0"/>
              <a:t>10/28/2021</a:t>
            </a:fld>
            <a:endParaRPr lang="en-US"/>
          </a:p>
        </p:txBody>
      </p:sp>
      <p:sp>
        <p:nvSpPr>
          <p:cNvPr id="5" name="Footer Placeholder 4">
            <a:extLst>
              <a:ext uri="{FF2B5EF4-FFF2-40B4-BE49-F238E27FC236}">
                <a16:creationId xmlns:a16="http://schemas.microsoft.com/office/drawing/2014/main" id="{3D00C847-98C6-D94B-9F6D-3D989C527F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3D85DB6-D6EC-F14A-96F0-ED741ABF4A3A}"/>
              </a:ext>
            </a:extLst>
          </p:cNvPr>
          <p:cNvSpPr>
            <a:spLocks noGrp="1"/>
          </p:cNvSpPr>
          <p:nvPr>
            <p:ph type="sldNum" sz="quarter" idx="12"/>
          </p:nvPr>
        </p:nvSpPr>
        <p:spPr>
          <a:xfrm>
            <a:off x="8610600" y="6356350"/>
            <a:ext cx="2743200" cy="365125"/>
          </a:xfrm>
          <a:prstGeom prst="rect">
            <a:avLst/>
          </a:prstGeom>
        </p:spPr>
        <p:txBody>
          <a:bodyPr/>
          <a:lstStyle/>
          <a:p>
            <a:fld id="{F4016C98-9AF8-8345-AD98-1E76230B507C}" type="slidenum">
              <a:rPr lang="en-US" smtClean="0"/>
              <a:t>‹#›</a:t>
            </a:fld>
            <a:endParaRPr lang="en-US"/>
          </a:p>
        </p:txBody>
      </p:sp>
    </p:spTree>
    <p:extLst>
      <p:ext uri="{BB962C8B-B14F-4D97-AF65-F5344CB8AC3E}">
        <p14:creationId xmlns:p14="http://schemas.microsoft.com/office/powerpoint/2010/main" val="1901300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140EC-E5F4-DA4F-A10D-6BEAEC54E7C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BF87472-8B92-3347-B55C-27D363EB228A}"/>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528596-2687-4B4B-ACFF-82F2B41CFCF4}"/>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F80D8D-894A-F945-AEC7-1C68D57C0F7B}"/>
              </a:ext>
            </a:extLst>
          </p:cNvPr>
          <p:cNvSpPr>
            <a:spLocks noGrp="1"/>
          </p:cNvSpPr>
          <p:nvPr>
            <p:ph type="dt" sz="half" idx="10"/>
          </p:nvPr>
        </p:nvSpPr>
        <p:spPr>
          <a:xfrm>
            <a:off x="838200" y="6356350"/>
            <a:ext cx="2743200" cy="365125"/>
          </a:xfrm>
          <a:prstGeom prst="rect">
            <a:avLst/>
          </a:prstGeom>
        </p:spPr>
        <p:txBody>
          <a:bodyPr/>
          <a:lstStyle/>
          <a:p>
            <a:fld id="{7232F4F8-4343-C14E-9543-0245D3866EA9}" type="datetimeFigureOut">
              <a:rPr lang="en-US" smtClean="0"/>
              <a:t>10/28/2021</a:t>
            </a:fld>
            <a:endParaRPr lang="en-US"/>
          </a:p>
        </p:txBody>
      </p:sp>
      <p:sp>
        <p:nvSpPr>
          <p:cNvPr id="6" name="Footer Placeholder 5">
            <a:extLst>
              <a:ext uri="{FF2B5EF4-FFF2-40B4-BE49-F238E27FC236}">
                <a16:creationId xmlns:a16="http://schemas.microsoft.com/office/drawing/2014/main" id="{ADFA3153-681F-C546-ADA0-9FAA29705F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A1703C7-1593-CB4E-AA87-1E888BAA6880}"/>
              </a:ext>
            </a:extLst>
          </p:cNvPr>
          <p:cNvSpPr>
            <a:spLocks noGrp="1"/>
          </p:cNvSpPr>
          <p:nvPr>
            <p:ph type="sldNum" sz="quarter" idx="12"/>
          </p:nvPr>
        </p:nvSpPr>
        <p:spPr>
          <a:xfrm>
            <a:off x="8610600" y="6356350"/>
            <a:ext cx="2743200" cy="365125"/>
          </a:xfrm>
          <a:prstGeom prst="rect">
            <a:avLst/>
          </a:prstGeom>
        </p:spPr>
        <p:txBody>
          <a:bodyPr/>
          <a:lstStyle/>
          <a:p>
            <a:fld id="{F4016C98-9AF8-8345-AD98-1E76230B507C}" type="slidenum">
              <a:rPr lang="en-US" smtClean="0"/>
              <a:t>‹#›</a:t>
            </a:fld>
            <a:endParaRPr lang="en-US"/>
          </a:p>
        </p:txBody>
      </p:sp>
    </p:spTree>
    <p:extLst>
      <p:ext uri="{BB962C8B-B14F-4D97-AF65-F5344CB8AC3E}">
        <p14:creationId xmlns:p14="http://schemas.microsoft.com/office/powerpoint/2010/main" val="2119823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BC015-0F75-CD44-897E-C2112DDB9AB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D1C69F9-0CE9-D84F-9465-4DEE433E341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E06CA5-F941-5641-9CDD-566F61210652}"/>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D9E0C9-E924-734B-A33B-9C57FD2E363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88552C3-1718-0F48-BC12-AEE14B19CE09}"/>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D1A320-BC64-634C-B115-4D4E9319C2F7}"/>
              </a:ext>
            </a:extLst>
          </p:cNvPr>
          <p:cNvSpPr>
            <a:spLocks noGrp="1"/>
          </p:cNvSpPr>
          <p:nvPr>
            <p:ph type="dt" sz="half" idx="10"/>
          </p:nvPr>
        </p:nvSpPr>
        <p:spPr>
          <a:xfrm>
            <a:off x="838200" y="6356350"/>
            <a:ext cx="2743200" cy="365125"/>
          </a:xfrm>
          <a:prstGeom prst="rect">
            <a:avLst/>
          </a:prstGeom>
        </p:spPr>
        <p:txBody>
          <a:bodyPr/>
          <a:lstStyle/>
          <a:p>
            <a:fld id="{7232F4F8-4343-C14E-9543-0245D3866EA9}" type="datetimeFigureOut">
              <a:rPr lang="en-US" smtClean="0"/>
              <a:t>10/28/2021</a:t>
            </a:fld>
            <a:endParaRPr lang="en-US"/>
          </a:p>
        </p:txBody>
      </p:sp>
      <p:sp>
        <p:nvSpPr>
          <p:cNvPr id="8" name="Footer Placeholder 7">
            <a:extLst>
              <a:ext uri="{FF2B5EF4-FFF2-40B4-BE49-F238E27FC236}">
                <a16:creationId xmlns:a16="http://schemas.microsoft.com/office/drawing/2014/main" id="{3494A686-D7C3-124E-967B-0E532945A6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CFC8E40-79C3-3D4D-8A3E-1481F0FBAFB7}"/>
              </a:ext>
            </a:extLst>
          </p:cNvPr>
          <p:cNvSpPr>
            <a:spLocks noGrp="1"/>
          </p:cNvSpPr>
          <p:nvPr>
            <p:ph type="sldNum" sz="quarter" idx="12"/>
          </p:nvPr>
        </p:nvSpPr>
        <p:spPr>
          <a:xfrm>
            <a:off x="8610600" y="6356350"/>
            <a:ext cx="2743200" cy="365125"/>
          </a:xfrm>
          <a:prstGeom prst="rect">
            <a:avLst/>
          </a:prstGeom>
        </p:spPr>
        <p:txBody>
          <a:bodyPr/>
          <a:lstStyle/>
          <a:p>
            <a:fld id="{F4016C98-9AF8-8345-AD98-1E76230B507C}" type="slidenum">
              <a:rPr lang="en-US" smtClean="0"/>
              <a:t>‹#›</a:t>
            </a:fld>
            <a:endParaRPr lang="en-US"/>
          </a:p>
        </p:txBody>
      </p:sp>
    </p:spTree>
    <p:extLst>
      <p:ext uri="{BB962C8B-B14F-4D97-AF65-F5344CB8AC3E}">
        <p14:creationId xmlns:p14="http://schemas.microsoft.com/office/powerpoint/2010/main" val="1667139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82006-DFD3-1541-B737-C97F3AC484D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3F28922-DEC0-3D43-A15A-AC40A2E9559F}"/>
              </a:ext>
            </a:extLst>
          </p:cNvPr>
          <p:cNvSpPr>
            <a:spLocks noGrp="1"/>
          </p:cNvSpPr>
          <p:nvPr>
            <p:ph type="dt" sz="half" idx="10"/>
          </p:nvPr>
        </p:nvSpPr>
        <p:spPr>
          <a:xfrm>
            <a:off x="838200" y="6356350"/>
            <a:ext cx="2743200" cy="365125"/>
          </a:xfrm>
          <a:prstGeom prst="rect">
            <a:avLst/>
          </a:prstGeom>
        </p:spPr>
        <p:txBody>
          <a:bodyPr/>
          <a:lstStyle/>
          <a:p>
            <a:fld id="{7232F4F8-4343-C14E-9543-0245D3866EA9}" type="datetimeFigureOut">
              <a:rPr lang="en-US" smtClean="0"/>
              <a:t>10/28/2021</a:t>
            </a:fld>
            <a:endParaRPr lang="en-US"/>
          </a:p>
        </p:txBody>
      </p:sp>
      <p:sp>
        <p:nvSpPr>
          <p:cNvPr id="4" name="Footer Placeholder 3">
            <a:extLst>
              <a:ext uri="{FF2B5EF4-FFF2-40B4-BE49-F238E27FC236}">
                <a16:creationId xmlns:a16="http://schemas.microsoft.com/office/drawing/2014/main" id="{DC2DA5A3-862F-4C40-98F2-2426A0D39B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5610D2E-F6F9-694B-AF03-1B8663F34D5C}"/>
              </a:ext>
            </a:extLst>
          </p:cNvPr>
          <p:cNvSpPr>
            <a:spLocks noGrp="1"/>
          </p:cNvSpPr>
          <p:nvPr>
            <p:ph type="sldNum" sz="quarter" idx="12"/>
          </p:nvPr>
        </p:nvSpPr>
        <p:spPr>
          <a:xfrm>
            <a:off x="8610600" y="6356350"/>
            <a:ext cx="2743200" cy="365125"/>
          </a:xfrm>
          <a:prstGeom prst="rect">
            <a:avLst/>
          </a:prstGeom>
        </p:spPr>
        <p:txBody>
          <a:bodyPr/>
          <a:lstStyle/>
          <a:p>
            <a:fld id="{F4016C98-9AF8-8345-AD98-1E76230B507C}" type="slidenum">
              <a:rPr lang="en-US" smtClean="0"/>
              <a:t>‹#›</a:t>
            </a:fld>
            <a:endParaRPr lang="en-US"/>
          </a:p>
        </p:txBody>
      </p:sp>
    </p:spTree>
    <p:extLst>
      <p:ext uri="{BB962C8B-B14F-4D97-AF65-F5344CB8AC3E}">
        <p14:creationId xmlns:p14="http://schemas.microsoft.com/office/powerpoint/2010/main" val="3623225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D25E07-3C40-C246-B224-731B581908C7}"/>
              </a:ext>
            </a:extLst>
          </p:cNvPr>
          <p:cNvSpPr>
            <a:spLocks noGrp="1"/>
          </p:cNvSpPr>
          <p:nvPr>
            <p:ph type="dt" sz="half" idx="10"/>
          </p:nvPr>
        </p:nvSpPr>
        <p:spPr>
          <a:xfrm>
            <a:off x="838200" y="6356350"/>
            <a:ext cx="2743200" cy="365125"/>
          </a:xfrm>
          <a:prstGeom prst="rect">
            <a:avLst/>
          </a:prstGeom>
        </p:spPr>
        <p:txBody>
          <a:bodyPr/>
          <a:lstStyle/>
          <a:p>
            <a:fld id="{7232F4F8-4343-C14E-9543-0245D3866EA9}" type="datetimeFigureOut">
              <a:rPr lang="en-US" smtClean="0"/>
              <a:t>10/28/2021</a:t>
            </a:fld>
            <a:endParaRPr lang="en-US"/>
          </a:p>
        </p:txBody>
      </p:sp>
      <p:sp>
        <p:nvSpPr>
          <p:cNvPr id="3" name="Footer Placeholder 2">
            <a:extLst>
              <a:ext uri="{FF2B5EF4-FFF2-40B4-BE49-F238E27FC236}">
                <a16:creationId xmlns:a16="http://schemas.microsoft.com/office/drawing/2014/main" id="{F56C6B80-BF51-D443-8BA0-EDCE58CB03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769469E-FF5F-1B4F-AD42-7C86241DABC6}"/>
              </a:ext>
            </a:extLst>
          </p:cNvPr>
          <p:cNvSpPr>
            <a:spLocks noGrp="1"/>
          </p:cNvSpPr>
          <p:nvPr>
            <p:ph type="sldNum" sz="quarter" idx="12"/>
          </p:nvPr>
        </p:nvSpPr>
        <p:spPr>
          <a:xfrm>
            <a:off x="8610600" y="6356350"/>
            <a:ext cx="2743200" cy="365125"/>
          </a:xfrm>
          <a:prstGeom prst="rect">
            <a:avLst/>
          </a:prstGeom>
        </p:spPr>
        <p:txBody>
          <a:bodyPr/>
          <a:lstStyle/>
          <a:p>
            <a:fld id="{F4016C98-9AF8-8345-AD98-1E76230B507C}" type="slidenum">
              <a:rPr lang="en-US" smtClean="0"/>
              <a:t>‹#›</a:t>
            </a:fld>
            <a:endParaRPr lang="en-US"/>
          </a:p>
        </p:txBody>
      </p:sp>
    </p:spTree>
    <p:extLst>
      <p:ext uri="{BB962C8B-B14F-4D97-AF65-F5344CB8AC3E}">
        <p14:creationId xmlns:p14="http://schemas.microsoft.com/office/powerpoint/2010/main" val="2852548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811AB-D40B-EB47-B9E2-D405FAC8E3D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3EC7C6-7EE3-6F49-AF76-4E3CB4B9912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30A0F9-09B8-F045-8350-75C35138A81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DEA2C0-6755-0E46-8DE0-6AB35B35EE39}"/>
              </a:ext>
            </a:extLst>
          </p:cNvPr>
          <p:cNvSpPr>
            <a:spLocks noGrp="1"/>
          </p:cNvSpPr>
          <p:nvPr>
            <p:ph type="dt" sz="half" idx="10"/>
          </p:nvPr>
        </p:nvSpPr>
        <p:spPr>
          <a:xfrm>
            <a:off x="838200" y="6356350"/>
            <a:ext cx="2743200" cy="365125"/>
          </a:xfrm>
          <a:prstGeom prst="rect">
            <a:avLst/>
          </a:prstGeom>
        </p:spPr>
        <p:txBody>
          <a:bodyPr/>
          <a:lstStyle/>
          <a:p>
            <a:fld id="{7232F4F8-4343-C14E-9543-0245D3866EA9}" type="datetimeFigureOut">
              <a:rPr lang="en-US" smtClean="0"/>
              <a:t>10/28/2021</a:t>
            </a:fld>
            <a:endParaRPr lang="en-US"/>
          </a:p>
        </p:txBody>
      </p:sp>
      <p:sp>
        <p:nvSpPr>
          <p:cNvPr id="6" name="Footer Placeholder 5">
            <a:extLst>
              <a:ext uri="{FF2B5EF4-FFF2-40B4-BE49-F238E27FC236}">
                <a16:creationId xmlns:a16="http://schemas.microsoft.com/office/drawing/2014/main" id="{E19FF854-8FCC-DF47-AC68-1B004DC0CA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8FABB6E-9A45-B843-B6D0-E4C99496AE10}"/>
              </a:ext>
            </a:extLst>
          </p:cNvPr>
          <p:cNvSpPr>
            <a:spLocks noGrp="1"/>
          </p:cNvSpPr>
          <p:nvPr>
            <p:ph type="sldNum" sz="quarter" idx="12"/>
          </p:nvPr>
        </p:nvSpPr>
        <p:spPr>
          <a:xfrm>
            <a:off x="8610600" y="6356350"/>
            <a:ext cx="2743200" cy="365125"/>
          </a:xfrm>
          <a:prstGeom prst="rect">
            <a:avLst/>
          </a:prstGeom>
        </p:spPr>
        <p:txBody>
          <a:bodyPr/>
          <a:lstStyle/>
          <a:p>
            <a:fld id="{F4016C98-9AF8-8345-AD98-1E76230B507C}" type="slidenum">
              <a:rPr lang="en-US" smtClean="0"/>
              <a:t>‹#›</a:t>
            </a:fld>
            <a:endParaRPr lang="en-US"/>
          </a:p>
        </p:txBody>
      </p:sp>
    </p:spTree>
    <p:extLst>
      <p:ext uri="{BB962C8B-B14F-4D97-AF65-F5344CB8AC3E}">
        <p14:creationId xmlns:p14="http://schemas.microsoft.com/office/powerpoint/2010/main" val="254290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C8DD8-6704-5646-AA0B-BC792118BE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AC307A-170C-E04E-B4AF-83FED07CD42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2737B24-8FDB-1D43-B75A-02372D47246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5ACA28-06D2-A046-9FDF-50FAC320E2D9}"/>
              </a:ext>
            </a:extLst>
          </p:cNvPr>
          <p:cNvSpPr>
            <a:spLocks noGrp="1"/>
          </p:cNvSpPr>
          <p:nvPr>
            <p:ph type="dt" sz="half" idx="10"/>
          </p:nvPr>
        </p:nvSpPr>
        <p:spPr>
          <a:xfrm>
            <a:off x="838200" y="6356350"/>
            <a:ext cx="2743200" cy="365125"/>
          </a:xfrm>
          <a:prstGeom prst="rect">
            <a:avLst/>
          </a:prstGeom>
        </p:spPr>
        <p:txBody>
          <a:bodyPr/>
          <a:lstStyle/>
          <a:p>
            <a:fld id="{7232F4F8-4343-C14E-9543-0245D3866EA9}" type="datetimeFigureOut">
              <a:rPr lang="en-US" smtClean="0"/>
              <a:t>10/28/2021</a:t>
            </a:fld>
            <a:endParaRPr lang="en-US"/>
          </a:p>
        </p:txBody>
      </p:sp>
      <p:sp>
        <p:nvSpPr>
          <p:cNvPr id="6" name="Footer Placeholder 5">
            <a:extLst>
              <a:ext uri="{FF2B5EF4-FFF2-40B4-BE49-F238E27FC236}">
                <a16:creationId xmlns:a16="http://schemas.microsoft.com/office/drawing/2014/main" id="{11E2614B-13B4-0C48-90EE-98EE3DDFE1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C0D7653-1EF8-8B4D-892C-8390D4AB9BB5}"/>
              </a:ext>
            </a:extLst>
          </p:cNvPr>
          <p:cNvSpPr>
            <a:spLocks noGrp="1"/>
          </p:cNvSpPr>
          <p:nvPr>
            <p:ph type="sldNum" sz="quarter" idx="12"/>
          </p:nvPr>
        </p:nvSpPr>
        <p:spPr>
          <a:xfrm>
            <a:off x="8610600" y="6356350"/>
            <a:ext cx="2743200" cy="365125"/>
          </a:xfrm>
          <a:prstGeom prst="rect">
            <a:avLst/>
          </a:prstGeom>
        </p:spPr>
        <p:txBody>
          <a:bodyPr/>
          <a:lstStyle/>
          <a:p>
            <a:fld id="{F4016C98-9AF8-8345-AD98-1E76230B507C}" type="slidenum">
              <a:rPr lang="en-US" smtClean="0"/>
              <a:t>‹#›</a:t>
            </a:fld>
            <a:endParaRPr lang="en-US"/>
          </a:p>
        </p:txBody>
      </p:sp>
    </p:spTree>
    <p:extLst>
      <p:ext uri="{BB962C8B-B14F-4D97-AF65-F5344CB8AC3E}">
        <p14:creationId xmlns:p14="http://schemas.microsoft.com/office/powerpoint/2010/main" val="321842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EC1E9659-07E4-8F46-BA51-2931E6AC395D}"/>
              </a:ext>
            </a:extLst>
          </p:cNvPr>
          <p:cNvPicPr>
            <a:picLocks noChangeAspect="1"/>
          </p:cNvPicPr>
          <p:nvPr userDrawn="1"/>
        </p:nvPicPr>
        <p:blipFill>
          <a:blip r:embed="rId13"/>
          <a:stretch>
            <a:fillRect/>
          </a:stretch>
        </p:blipFill>
        <p:spPr>
          <a:xfrm>
            <a:off x="9372601" y="5556809"/>
            <a:ext cx="2312068" cy="885850"/>
          </a:xfrm>
          <a:prstGeom prst="rect">
            <a:avLst/>
          </a:prstGeom>
        </p:spPr>
      </p:pic>
    </p:spTree>
    <p:extLst>
      <p:ext uri="{BB962C8B-B14F-4D97-AF65-F5344CB8AC3E}">
        <p14:creationId xmlns:p14="http://schemas.microsoft.com/office/powerpoint/2010/main" val="3530686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player.vimeo.com/video/142953247?h=c559c55d13&amp;app_id=122963" TargetMode="Externa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36332-D0FF-441C-97D5-8825A8EEF532}"/>
              </a:ext>
            </a:extLst>
          </p:cNvPr>
          <p:cNvSpPr>
            <a:spLocks noGrp="1"/>
          </p:cNvSpPr>
          <p:nvPr>
            <p:ph type="title"/>
          </p:nvPr>
        </p:nvSpPr>
        <p:spPr/>
        <p:txBody>
          <a:bodyPr/>
          <a:lstStyle/>
          <a:p>
            <a:r>
              <a:rPr lang="en-GB" dirty="0"/>
              <a:t>UN training package: on ‘Analysis’ we will cover 5 topics</a:t>
            </a:r>
          </a:p>
        </p:txBody>
      </p:sp>
      <p:sp>
        <p:nvSpPr>
          <p:cNvPr id="3" name="Content Placeholder 2">
            <a:extLst>
              <a:ext uri="{FF2B5EF4-FFF2-40B4-BE49-F238E27FC236}">
                <a16:creationId xmlns:a16="http://schemas.microsoft.com/office/drawing/2014/main" id="{7BDCC416-F354-4280-8729-2DAE424C1B19}"/>
              </a:ext>
            </a:extLst>
          </p:cNvPr>
          <p:cNvSpPr>
            <a:spLocks noGrp="1"/>
          </p:cNvSpPr>
          <p:nvPr>
            <p:ph idx="1"/>
          </p:nvPr>
        </p:nvSpPr>
        <p:spPr/>
        <p:txBody>
          <a:bodyPr/>
          <a:lstStyle/>
          <a:p>
            <a:r>
              <a:rPr lang="en-GB" dirty="0"/>
              <a:t>Defining/Refining the Problem</a:t>
            </a:r>
          </a:p>
          <a:p>
            <a:r>
              <a:rPr lang="en-GB" dirty="0"/>
              <a:t>Understanding Power</a:t>
            </a:r>
          </a:p>
          <a:p>
            <a:r>
              <a:rPr lang="en-GB" dirty="0"/>
              <a:t>Analysing the Context</a:t>
            </a:r>
          </a:p>
          <a:p>
            <a:r>
              <a:rPr lang="en-GB" dirty="0"/>
              <a:t>Mapping the Stakeholders</a:t>
            </a:r>
          </a:p>
          <a:p>
            <a:r>
              <a:rPr lang="en-GB" dirty="0"/>
              <a:t>The Bridge to Strategy</a:t>
            </a:r>
          </a:p>
        </p:txBody>
      </p:sp>
    </p:spTree>
    <p:extLst>
      <p:ext uri="{BB962C8B-B14F-4D97-AF65-F5344CB8AC3E}">
        <p14:creationId xmlns:p14="http://schemas.microsoft.com/office/powerpoint/2010/main" val="2692603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19288" y="0"/>
            <a:ext cx="8229600" cy="863600"/>
          </a:xfrm>
          <a:prstGeom prst="rect">
            <a:avLst/>
          </a:prstGeom>
        </p:spPr>
        <p:txBody>
          <a:bodyPr anchor="ctr">
            <a:normAutofit/>
          </a:bodyPr>
          <a:lstStyle/>
          <a:p>
            <a:pPr algn="ctr">
              <a:defRPr/>
            </a:pPr>
            <a:r>
              <a:rPr lang="en-US" sz="4400" b="1" dirty="0">
                <a:latin typeface="+mj-lt"/>
                <a:ea typeface="+mj-ea"/>
                <a:cs typeface="+mj-cs"/>
              </a:rPr>
              <a:t>Unpacking the Power Cube</a:t>
            </a:r>
          </a:p>
        </p:txBody>
      </p:sp>
      <p:graphicFrame>
        <p:nvGraphicFramePr>
          <p:cNvPr id="9" name="Content Placeholder 4"/>
          <p:cNvGraphicFramePr>
            <a:graphicFrameLocks/>
          </p:cNvGraphicFramePr>
          <p:nvPr/>
        </p:nvGraphicFramePr>
        <p:xfrm>
          <a:off x="2207568" y="1412776"/>
          <a:ext cx="817240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9780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320136" y="6382414"/>
            <a:ext cx="3200400" cy="487363"/>
          </a:xfrm>
        </p:spPr>
        <p:txBody>
          <a:bodyPr/>
          <a:lstStyle/>
          <a:p>
            <a:r>
              <a:rPr lang="en-US" sz="1800" dirty="0"/>
              <a:t>Adapted from Rao and Kelleher, Gender at Work</a:t>
            </a:r>
          </a:p>
        </p:txBody>
      </p:sp>
      <p:pic>
        <p:nvPicPr>
          <p:cNvPr id="13315" name="Content Placeholder 3"/>
          <p:cNvPicPr>
            <a:picLocks noGrp="1"/>
          </p:cNvPicPr>
          <p:nvPr>
            <p:ph idx="1"/>
          </p:nvPr>
        </p:nvPicPr>
        <p:blipFill>
          <a:blip r:embed="rId3" cstate="print"/>
          <a:srcRect/>
          <a:stretch>
            <a:fillRect/>
          </a:stretch>
        </p:blipFill>
        <p:spPr>
          <a:xfrm>
            <a:off x="3081339" y="1600201"/>
            <a:ext cx="6029325" cy="4525963"/>
          </a:xfrm>
        </p:spPr>
      </p:pic>
      <p:sp>
        <p:nvSpPr>
          <p:cNvPr id="6" name="Title 1"/>
          <p:cNvSpPr txBox="1">
            <a:spLocks/>
          </p:cNvSpPr>
          <p:nvPr/>
        </p:nvSpPr>
        <p:spPr>
          <a:xfrm>
            <a:off x="2133600" y="427038"/>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a:t>Rao and Kelleher</a:t>
            </a:r>
          </a:p>
        </p:txBody>
      </p:sp>
    </p:spTree>
    <p:extLst>
      <p:ext uri="{BB962C8B-B14F-4D97-AF65-F5344CB8AC3E}">
        <p14:creationId xmlns:p14="http://schemas.microsoft.com/office/powerpoint/2010/main" val="513764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1BAB-F279-4B0E-B887-D8AA451CFD24}"/>
              </a:ext>
            </a:extLst>
          </p:cNvPr>
          <p:cNvSpPr>
            <a:spLocks noGrp="1"/>
          </p:cNvSpPr>
          <p:nvPr>
            <p:ph type="title"/>
          </p:nvPr>
        </p:nvSpPr>
        <p:spPr/>
        <p:txBody>
          <a:bodyPr/>
          <a:lstStyle/>
          <a:p>
            <a:r>
              <a:rPr lang="en-GB" dirty="0"/>
              <a:t>Different tactics according to quadrant </a:t>
            </a:r>
            <a:br>
              <a:rPr lang="en-GB" dirty="0"/>
            </a:br>
            <a:r>
              <a:rPr lang="en-GB" dirty="0"/>
              <a:t>(the Social Change Project)</a:t>
            </a:r>
          </a:p>
        </p:txBody>
      </p:sp>
      <p:pic>
        <p:nvPicPr>
          <p:cNvPr id="3" name="Picture 2">
            <a:extLst>
              <a:ext uri="{FF2B5EF4-FFF2-40B4-BE49-F238E27FC236}">
                <a16:creationId xmlns:a16="http://schemas.microsoft.com/office/drawing/2014/main" id="{153B5FAE-BD1F-4519-9DBF-C36840CC0C73}"/>
              </a:ext>
            </a:extLst>
          </p:cNvPr>
          <p:cNvPicPr>
            <a:picLocks noChangeAspect="1"/>
          </p:cNvPicPr>
          <p:nvPr/>
        </p:nvPicPr>
        <p:blipFill>
          <a:blip r:embed="rId2"/>
          <a:stretch>
            <a:fillRect/>
          </a:stretch>
        </p:blipFill>
        <p:spPr>
          <a:xfrm>
            <a:off x="1899296" y="1700808"/>
            <a:ext cx="8759170" cy="5157192"/>
          </a:xfrm>
          <a:prstGeom prst="rect">
            <a:avLst/>
          </a:prstGeom>
        </p:spPr>
      </p:pic>
    </p:spTree>
    <p:extLst>
      <p:ext uri="{BB962C8B-B14F-4D97-AF65-F5344CB8AC3E}">
        <p14:creationId xmlns:p14="http://schemas.microsoft.com/office/powerpoint/2010/main" val="2035854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980728"/>
            <a:ext cx="8229600" cy="1143000"/>
          </a:xfrm>
        </p:spPr>
        <p:txBody>
          <a:bodyPr/>
          <a:lstStyle/>
          <a:p>
            <a:r>
              <a:rPr lang="en-GB" dirty="0"/>
              <a:t>4 Powers model (Rowlands 1997)</a:t>
            </a:r>
          </a:p>
        </p:txBody>
      </p:sp>
      <p:sp>
        <p:nvSpPr>
          <p:cNvPr id="3" name="Content Placeholder 2"/>
          <p:cNvSpPr>
            <a:spLocks noGrp="1"/>
          </p:cNvSpPr>
          <p:nvPr>
            <p:ph idx="1"/>
          </p:nvPr>
        </p:nvSpPr>
        <p:spPr>
          <a:xfrm>
            <a:off x="1991544" y="2332038"/>
            <a:ext cx="8229600" cy="4525963"/>
          </a:xfrm>
        </p:spPr>
        <p:txBody>
          <a:bodyPr/>
          <a:lstStyle/>
          <a:p>
            <a:r>
              <a:rPr lang="en-GB" dirty="0"/>
              <a:t>Power Within</a:t>
            </a:r>
          </a:p>
          <a:p>
            <a:r>
              <a:rPr lang="en-GB" dirty="0"/>
              <a:t>Power With</a:t>
            </a:r>
          </a:p>
          <a:p>
            <a:r>
              <a:rPr lang="en-GB" dirty="0"/>
              <a:t>Power To</a:t>
            </a:r>
          </a:p>
          <a:p>
            <a:r>
              <a:rPr lang="en-GB" dirty="0"/>
              <a:t>Power Over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A8F9F-A220-4233-B93F-008CC4480CB9}"/>
              </a:ext>
            </a:extLst>
          </p:cNvPr>
          <p:cNvSpPr>
            <a:spLocks noGrp="1"/>
          </p:cNvSpPr>
          <p:nvPr>
            <p:ph type="title"/>
          </p:nvPr>
        </p:nvSpPr>
        <p:spPr/>
        <p:txBody>
          <a:bodyPr/>
          <a:lstStyle/>
          <a:p>
            <a:r>
              <a:rPr lang="en-GB" dirty="0"/>
              <a:t>Top Tips on Understanding Power</a:t>
            </a:r>
          </a:p>
        </p:txBody>
      </p:sp>
      <p:sp>
        <p:nvSpPr>
          <p:cNvPr id="3" name="Content Placeholder 2">
            <a:extLst>
              <a:ext uri="{FF2B5EF4-FFF2-40B4-BE49-F238E27FC236}">
                <a16:creationId xmlns:a16="http://schemas.microsoft.com/office/drawing/2014/main" id="{7C68FFD3-C297-4515-9C50-FF7403A1CEB4}"/>
              </a:ext>
            </a:extLst>
          </p:cNvPr>
          <p:cNvSpPr>
            <a:spLocks noGrp="1"/>
          </p:cNvSpPr>
          <p:nvPr>
            <p:ph idx="1"/>
          </p:nvPr>
        </p:nvSpPr>
        <p:spPr>
          <a:xfrm>
            <a:off x="838200" y="1390619"/>
            <a:ext cx="10515600" cy="4351338"/>
          </a:xfrm>
        </p:spPr>
        <p:txBody>
          <a:bodyPr/>
          <a:lstStyle/>
          <a:p>
            <a:r>
              <a:rPr lang="en-GB" dirty="0"/>
              <a:t>Don’t just focus on formal power. </a:t>
            </a:r>
          </a:p>
          <a:p>
            <a:r>
              <a:rPr lang="en-GB" dirty="0"/>
              <a:t>Zoom out and think more broadly about the kinds of power that underlie the problem you want to tackle, or that could be harnessed in search of solutions.</a:t>
            </a:r>
          </a:p>
          <a:p>
            <a:r>
              <a:rPr lang="en-GB" dirty="0"/>
              <a:t>Choose one or two frameworks that seem to fit your problem – avoid framework overkill!</a:t>
            </a:r>
          </a:p>
          <a:p>
            <a:r>
              <a:rPr lang="en-GB" dirty="0"/>
              <a:t>You’ll only be able to identify these more informal forms of power by involving national staff, experts and affected populations</a:t>
            </a:r>
          </a:p>
          <a:p>
            <a:r>
              <a:rPr lang="en-GB" dirty="0"/>
              <a:t>Be patient – don’t jump into strategy (‘what are we going to </a:t>
            </a:r>
            <a:r>
              <a:rPr lang="en-GB" u="sng" dirty="0"/>
              <a:t>do</a:t>
            </a:r>
            <a:r>
              <a:rPr lang="en-GB" dirty="0"/>
              <a:t>’) just yet!</a:t>
            </a:r>
          </a:p>
        </p:txBody>
      </p:sp>
    </p:spTree>
    <p:extLst>
      <p:ext uri="{BB962C8B-B14F-4D97-AF65-F5344CB8AC3E}">
        <p14:creationId xmlns:p14="http://schemas.microsoft.com/office/powerpoint/2010/main" val="939828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FEF32-6AE2-4799-98DF-2BFFB0C2FDFC}"/>
              </a:ext>
            </a:extLst>
          </p:cNvPr>
          <p:cNvSpPr>
            <a:spLocks noGrp="1"/>
          </p:cNvSpPr>
          <p:nvPr>
            <p:ph type="title"/>
          </p:nvPr>
        </p:nvSpPr>
        <p:spPr/>
        <p:txBody>
          <a:bodyPr/>
          <a:lstStyle/>
          <a:p>
            <a:r>
              <a:rPr lang="en-GB" dirty="0"/>
              <a:t>3. Analysing the Context</a:t>
            </a:r>
          </a:p>
        </p:txBody>
      </p:sp>
      <p:sp>
        <p:nvSpPr>
          <p:cNvPr id="3" name="Content Placeholder 2">
            <a:extLst>
              <a:ext uri="{FF2B5EF4-FFF2-40B4-BE49-F238E27FC236}">
                <a16:creationId xmlns:a16="http://schemas.microsoft.com/office/drawing/2014/main" id="{92EE5C18-EB99-470E-831C-A0E33ED7F84B}"/>
              </a:ext>
            </a:extLst>
          </p:cNvPr>
          <p:cNvSpPr>
            <a:spLocks noGrp="1"/>
          </p:cNvSpPr>
          <p:nvPr>
            <p:ph idx="1"/>
          </p:nvPr>
        </p:nvSpPr>
        <p:spPr/>
        <p:txBody>
          <a:bodyPr/>
          <a:lstStyle/>
          <a:p>
            <a:r>
              <a:rPr lang="en-IN" dirty="0"/>
              <a:t>There are two ‘steps’ for everyday political analysis. </a:t>
            </a:r>
            <a:endParaRPr lang="en-GB" dirty="0"/>
          </a:p>
          <a:p>
            <a:r>
              <a:rPr lang="en-IN" dirty="0"/>
              <a:t>Step 1: Understanding interests: What makes people tick? </a:t>
            </a:r>
            <a:endParaRPr lang="en-GB" dirty="0"/>
          </a:p>
          <a:p>
            <a:r>
              <a:rPr lang="en-IN" dirty="0"/>
              <a:t>Step 2: Understanding change: What space and capacity do people have to effect change? </a:t>
            </a:r>
            <a:endParaRPr lang="en-GB" dirty="0"/>
          </a:p>
          <a:p>
            <a:r>
              <a:rPr lang="en-IN" dirty="0"/>
              <a:t>5 sets of Questions to ask in each step</a:t>
            </a:r>
          </a:p>
          <a:p>
            <a:endParaRPr lang="en-GB" dirty="0"/>
          </a:p>
        </p:txBody>
      </p:sp>
    </p:spTree>
    <p:extLst>
      <p:ext uri="{BB962C8B-B14F-4D97-AF65-F5344CB8AC3E}">
        <p14:creationId xmlns:p14="http://schemas.microsoft.com/office/powerpoint/2010/main" val="432822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233D-3095-421F-A0D9-01776371C246}"/>
              </a:ext>
            </a:extLst>
          </p:cNvPr>
          <p:cNvSpPr>
            <a:spLocks noGrp="1"/>
          </p:cNvSpPr>
          <p:nvPr>
            <p:ph type="title"/>
          </p:nvPr>
        </p:nvSpPr>
        <p:spPr/>
        <p:txBody>
          <a:bodyPr/>
          <a:lstStyle/>
          <a:p>
            <a:r>
              <a:rPr lang="en-GB" dirty="0"/>
              <a:t>Understanding Interests</a:t>
            </a:r>
            <a:r>
              <a:rPr lang="en-IN" dirty="0"/>
              <a:t>: What makes people tick? </a:t>
            </a:r>
            <a:br>
              <a:rPr lang="en-GB" dirty="0"/>
            </a:br>
            <a:endParaRPr lang="en-GB" dirty="0"/>
          </a:p>
        </p:txBody>
      </p:sp>
      <p:pic>
        <p:nvPicPr>
          <p:cNvPr id="5" name="Picture 4">
            <a:extLst>
              <a:ext uri="{FF2B5EF4-FFF2-40B4-BE49-F238E27FC236}">
                <a16:creationId xmlns:a16="http://schemas.microsoft.com/office/drawing/2014/main" id="{B7DC4513-58EC-4310-AE19-23D43B532246}"/>
              </a:ext>
            </a:extLst>
          </p:cNvPr>
          <p:cNvPicPr/>
          <p:nvPr/>
        </p:nvPicPr>
        <p:blipFill>
          <a:blip r:embed="rId3"/>
          <a:stretch>
            <a:fillRect/>
          </a:stretch>
        </p:blipFill>
        <p:spPr>
          <a:xfrm>
            <a:off x="3609392" y="1690689"/>
            <a:ext cx="4973215" cy="5167312"/>
          </a:xfrm>
          <a:prstGeom prst="rect">
            <a:avLst/>
          </a:prstGeom>
        </p:spPr>
      </p:pic>
    </p:spTree>
    <p:extLst>
      <p:ext uri="{BB962C8B-B14F-4D97-AF65-F5344CB8AC3E}">
        <p14:creationId xmlns:p14="http://schemas.microsoft.com/office/powerpoint/2010/main" val="2333445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56E70-6AF9-456E-8FB9-4F22F4FCAE72}"/>
              </a:ext>
            </a:extLst>
          </p:cNvPr>
          <p:cNvSpPr>
            <a:spLocks noGrp="1"/>
          </p:cNvSpPr>
          <p:nvPr>
            <p:ph type="title"/>
          </p:nvPr>
        </p:nvSpPr>
        <p:spPr/>
        <p:txBody>
          <a:bodyPr/>
          <a:lstStyle/>
          <a:p>
            <a:r>
              <a:rPr lang="en-IN" dirty="0"/>
              <a:t>Understanding change: What space and capacity do people have to effect change? </a:t>
            </a:r>
            <a:endParaRPr lang="en-GB" dirty="0"/>
          </a:p>
        </p:txBody>
      </p:sp>
      <p:pic>
        <p:nvPicPr>
          <p:cNvPr id="4" name="Picture 3">
            <a:extLst>
              <a:ext uri="{FF2B5EF4-FFF2-40B4-BE49-F238E27FC236}">
                <a16:creationId xmlns:a16="http://schemas.microsoft.com/office/drawing/2014/main" id="{2AB276A0-ACF0-43D4-99E8-64E71AFAC563}"/>
              </a:ext>
            </a:extLst>
          </p:cNvPr>
          <p:cNvPicPr/>
          <p:nvPr/>
        </p:nvPicPr>
        <p:blipFill>
          <a:blip r:embed="rId3"/>
          <a:stretch>
            <a:fillRect/>
          </a:stretch>
        </p:blipFill>
        <p:spPr>
          <a:xfrm>
            <a:off x="3442996" y="1595536"/>
            <a:ext cx="4394718" cy="5159828"/>
          </a:xfrm>
          <a:prstGeom prst="rect">
            <a:avLst/>
          </a:prstGeom>
        </p:spPr>
      </p:pic>
    </p:spTree>
    <p:extLst>
      <p:ext uri="{BB962C8B-B14F-4D97-AF65-F5344CB8AC3E}">
        <p14:creationId xmlns:p14="http://schemas.microsoft.com/office/powerpoint/2010/main" val="4250201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B70BC-91CC-435C-829E-248B52E5CEB5}"/>
              </a:ext>
            </a:extLst>
          </p:cNvPr>
          <p:cNvSpPr>
            <a:spLocks noGrp="1"/>
          </p:cNvSpPr>
          <p:nvPr>
            <p:ph type="title"/>
          </p:nvPr>
        </p:nvSpPr>
        <p:spPr/>
        <p:txBody>
          <a:bodyPr/>
          <a:lstStyle/>
          <a:p>
            <a:r>
              <a:rPr lang="en-GB" dirty="0"/>
              <a:t>Other Questions to ask on </a:t>
            </a:r>
            <a:br>
              <a:rPr lang="en-GB" dirty="0"/>
            </a:br>
            <a:r>
              <a:rPr lang="en-GB" dirty="0"/>
              <a:t>Context</a:t>
            </a:r>
          </a:p>
        </p:txBody>
      </p:sp>
      <p:sp>
        <p:nvSpPr>
          <p:cNvPr id="3" name="Content Placeholder 2">
            <a:extLst>
              <a:ext uri="{FF2B5EF4-FFF2-40B4-BE49-F238E27FC236}">
                <a16:creationId xmlns:a16="http://schemas.microsoft.com/office/drawing/2014/main" id="{1BC026AE-B1AA-47CB-A77F-C42DCB67F7B0}"/>
              </a:ext>
            </a:extLst>
          </p:cNvPr>
          <p:cNvSpPr>
            <a:spLocks noGrp="1"/>
          </p:cNvSpPr>
          <p:nvPr>
            <p:ph idx="1"/>
          </p:nvPr>
        </p:nvSpPr>
        <p:spPr>
          <a:xfrm>
            <a:off x="838199" y="1825625"/>
            <a:ext cx="5487955" cy="4351338"/>
          </a:xfrm>
        </p:spPr>
        <p:txBody>
          <a:bodyPr/>
          <a:lstStyle/>
          <a:p>
            <a:r>
              <a:rPr lang="en-IN" dirty="0"/>
              <a:t>Is the problem one of a failing process? If so, worth doing some ‘Process Mapping’ (see </a:t>
            </a:r>
            <a:r>
              <a:rPr lang="en-GB" dirty="0"/>
              <a:t>→) </a:t>
            </a:r>
            <a:r>
              <a:rPr lang="en-IN" dirty="0"/>
              <a:t>to identify possible points of entry for influencing</a:t>
            </a:r>
            <a:endParaRPr lang="en-GB" dirty="0"/>
          </a:p>
        </p:txBody>
      </p:sp>
      <p:pic>
        <p:nvPicPr>
          <p:cNvPr id="4" name="Picture 3">
            <a:extLst>
              <a:ext uri="{FF2B5EF4-FFF2-40B4-BE49-F238E27FC236}">
                <a16:creationId xmlns:a16="http://schemas.microsoft.com/office/drawing/2014/main" id="{79767328-D0FD-45F5-A379-16BAEF679759}"/>
              </a:ext>
            </a:extLst>
          </p:cNvPr>
          <p:cNvPicPr/>
          <p:nvPr/>
        </p:nvPicPr>
        <p:blipFill>
          <a:blip r:embed="rId3"/>
          <a:stretch>
            <a:fillRect/>
          </a:stretch>
        </p:blipFill>
        <p:spPr>
          <a:xfrm>
            <a:off x="7205384" y="0"/>
            <a:ext cx="4909820" cy="6743700"/>
          </a:xfrm>
          <a:prstGeom prst="rect">
            <a:avLst/>
          </a:prstGeom>
        </p:spPr>
      </p:pic>
    </p:spTree>
    <p:extLst>
      <p:ext uri="{BB962C8B-B14F-4D97-AF65-F5344CB8AC3E}">
        <p14:creationId xmlns:p14="http://schemas.microsoft.com/office/powerpoint/2010/main" val="4032392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8487B-D352-4164-AC81-CD3BD9BDB1F7}"/>
              </a:ext>
            </a:extLst>
          </p:cNvPr>
          <p:cNvSpPr>
            <a:spLocks noGrp="1"/>
          </p:cNvSpPr>
          <p:nvPr>
            <p:ph type="title"/>
          </p:nvPr>
        </p:nvSpPr>
        <p:spPr/>
        <p:txBody>
          <a:bodyPr/>
          <a:lstStyle/>
          <a:p>
            <a:r>
              <a:rPr lang="en-GB" dirty="0"/>
              <a:t>And others – Lots to know about Context!</a:t>
            </a:r>
          </a:p>
        </p:txBody>
      </p:sp>
      <p:sp>
        <p:nvSpPr>
          <p:cNvPr id="3" name="Content Placeholder 2">
            <a:extLst>
              <a:ext uri="{FF2B5EF4-FFF2-40B4-BE49-F238E27FC236}">
                <a16:creationId xmlns:a16="http://schemas.microsoft.com/office/drawing/2014/main" id="{03C30ED1-A00C-4F25-A206-EFEEB98A364D}"/>
              </a:ext>
            </a:extLst>
          </p:cNvPr>
          <p:cNvSpPr>
            <a:spLocks noGrp="1"/>
          </p:cNvSpPr>
          <p:nvPr>
            <p:ph idx="1"/>
          </p:nvPr>
        </p:nvSpPr>
        <p:spPr/>
        <p:txBody>
          <a:bodyPr/>
          <a:lstStyle/>
          <a:p>
            <a:r>
              <a:rPr lang="en-IN" dirty="0"/>
              <a:t>Windows of Opportunity</a:t>
            </a:r>
          </a:p>
          <a:p>
            <a:r>
              <a:rPr lang="en-IN" dirty="0"/>
              <a:t>Is your proposed change likely to be opposed or unopposed?</a:t>
            </a:r>
          </a:p>
          <a:p>
            <a:r>
              <a:rPr lang="en-IN" dirty="0"/>
              <a:t>What relevant national laws and regulations exist – are they being implemented?</a:t>
            </a:r>
          </a:p>
          <a:p>
            <a:r>
              <a:rPr lang="en-IN" dirty="0"/>
              <a:t>Historical legacy </a:t>
            </a:r>
            <a:endParaRPr lang="en-GB" dirty="0"/>
          </a:p>
          <a:p>
            <a:r>
              <a:rPr lang="en-IN" dirty="0"/>
              <a:t>Ideologies, religion, culture, and values </a:t>
            </a:r>
            <a:endParaRPr lang="en-GB" dirty="0"/>
          </a:p>
          <a:p>
            <a:endParaRPr lang="en-GB" b="1" dirty="0"/>
          </a:p>
        </p:txBody>
      </p:sp>
    </p:spTree>
    <p:extLst>
      <p:ext uri="{BB962C8B-B14F-4D97-AF65-F5344CB8AC3E}">
        <p14:creationId xmlns:p14="http://schemas.microsoft.com/office/powerpoint/2010/main" val="3061547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2E990-961C-4436-A452-C3FCD8EBC8AD}"/>
              </a:ext>
            </a:extLst>
          </p:cNvPr>
          <p:cNvSpPr>
            <a:spLocks noGrp="1"/>
          </p:cNvSpPr>
          <p:nvPr>
            <p:ph type="title"/>
          </p:nvPr>
        </p:nvSpPr>
        <p:spPr/>
        <p:txBody>
          <a:bodyPr/>
          <a:lstStyle/>
          <a:p>
            <a:r>
              <a:rPr lang="en-GB" dirty="0"/>
              <a:t>1. Defining the Problem</a:t>
            </a:r>
          </a:p>
        </p:txBody>
      </p:sp>
      <p:pic>
        <p:nvPicPr>
          <p:cNvPr id="1026" name="Picture 2" descr="If I were given one hour to save the planet, I would spend 59 minutes  defining the problem and one minu… | Albert einstein, Einstein quotes, Albert  einstein quotes">
            <a:extLst>
              <a:ext uri="{FF2B5EF4-FFF2-40B4-BE49-F238E27FC236}">
                <a16:creationId xmlns:a16="http://schemas.microsoft.com/office/drawing/2014/main" id="{CD39162D-7468-483B-AB42-7D02553CF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959" y="1694958"/>
            <a:ext cx="6848669" cy="5129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416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3836A-B88E-454A-9D00-0A832EBFAF68}"/>
              </a:ext>
            </a:extLst>
          </p:cNvPr>
          <p:cNvSpPr>
            <a:spLocks noGrp="1"/>
          </p:cNvSpPr>
          <p:nvPr>
            <p:ph type="title"/>
          </p:nvPr>
        </p:nvSpPr>
        <p:spPr/>
        <p:txBody>
          <a:bodyPr/>
          <a:lstStyle/>
          <a:p>
            <a:r>
              <a:rPr lang="en-GB" dirty="0"/>
              <a:t>Top Tips on Analysing the Context</a:t>
            </a:r>
          </a:p>
        </p:txBody>
      </p:sp>
      <p:sp>
        <p:nvSpPr>
          <p:cNvPr id="3" name="Content Placeholder 2">
            <a:extLst>
              <a:ext uri="{FF2B5EF4-FFF2-40B4-BE49-F238E27FC236}">
                <a16:creationId xmlns:a16="http://schemas.microsoft.com/office/drawing/2014/main" id="{5F938AD4-C89C-4392-A137-5E6CF4A8D62F}"/>
              </a:ext>
            </a:extLst>
          </p:cNvPr>
          <p:cNvSpPr>
            <a:spLocks noGrp="1"/>
          </p:cNvSpPr>
          <p:nvPr>
            <p:ph idx="1"/>
          </p:nvPr>
        </p:nvSpPr>
        <p:spPr/>
        <p:txBody>
          <a:bodyPr/>
          <a:lstStyle/>
          <a:p>
            <a:r>
              <a:rPr lang="en-GB" dirty="0"/>
              <a:t>Involve national staff and partners – they will have a much better grasp of interests, history and what is hidden, but understood</a:t>
            </a:r>
          </a:p>
          <a:p>
            <a:r>
              <a:rPr lang="en-GB" dirty="0"/>
              <a:t>Don’t default back to formal power and institutions – keep informal power (behind the scenes influence, social norms etc) in your sights, at least for now.</a:t>
            </a:r>
          </a:p>
          <a:p>
            <a:r>
              <a:rPr lang="en-GB" dirty="0"/>
              <a:t>Ditto culture and history – these shape how people see themselves and the possibilities of change. It’s not just laws and institutions.</a:t>
            </a:r>
          </a:p>
          <a:p>
            <a:endParaRPr lang="en-GB" dirty="0"/>
          </a:p>
        </p:txBody>
      </p:sp>
    </p:spTree>
    <p:extLst>
      <p:ext uri="{BB962C8B-B14F-4D97-AF65-F5344CB8AC3E}">
        <p14:creationId xmlns:p14="http://schemas.microsoft.com/office/powerpoint/2010/main" val="3247583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4997A-0F0B-45BC-8127-123E1E393897}"/>
              </a:ext>
            </a:extLst>
          </p:cNvPr>
          <p:cNvSpPr>
            <a:spLocks noGrp="1"/>
          </p:cNvSpPr>
          <p:nvPr>
            <p:ph type="title"/>
          </p:nvPr>
        </p:nvSpPr>
        <p:spPr/>
        <p:txBody>
          <a:bodyPr/>
          <a:lstStyle/>
          <a:p>
            <a:r>
              <a:rPr lang="en-GB" dirty="0"/>
              <a:t>4. Mapping the Stakeholders</a:t>
            </a:r>
          </a:p>
        </p:txBody>
      </p:sp>
      <p:sp>
        <p:nvSpPr>
          <p:cNvPr id="3" name="Content Placeholder 2">
            <a:extLst>
              <a:ext uri="{FF2B5EF4-FFF2-40B4-BE49-F238E27FC236}">
                <a16:creationId xmlns:a16="http://schemas.microsoft.com/office/drawing/2014/main" id="{75CBF39F-8887-4F79-8A16-6A8BEABE2031}"/>
              </a:ext>
            </a:extLst>
          </p:cNvPr>
          <p:cNvSpPr>
            <a:spLocks noGrp="1"/>
          </p:cNvSpPr>
          <p:nvPr>
            <p:ph idx="1"/>
          </p:nvPr>
        </p:nvSpPr>
        <p:spPr/>
        <p:txBody>
          <a:bodyPr/>
          <a:lstStyle/>
          <a:p>
            <a:r>
              <a:rPr lang="en-GB" dirty="0"/>
              <a:t>Start with a list</a:t>
            </a:r>
          </a:p>
          <a:p>
            <a:endParaRPr lang="en-GB" dirty="0"/>
          </a:p>
          <a:p>
            <a:endParaRPr lang="en-GB" dirty="0"/>
          </a:p>
          <a:p>
            <a:endParaRPr lang="en-GB" dirty="0"/>
          </a:p>
          <a:p>
            <a:endParaRPr lang="en-GB" dirty="0"/>
          </a:p>
          <a:p>
            <a:endParaRPr lang="en-GB" dirty="0"/>
          </a:p>
          <a:p>
            <a:r>
              <a:rPr lang="en-GB" dirty="0"/>
              <a:t>For Visible/Formal power, plot columns 4 and 5 on a stakeholder map</a:t>
            </a:r>
          </a:p>
          <a:p>
            <a:r>
              <a:rPr lang="en-GB" dirty="0"/>
              <a:t>For invisible power, use Rao and Kelleher</a:t>
            </a:r>
          </a:p>
        </p:txBody>
      </p:sp>
      <p:graphicFrame>
        <p:nvGraphicFramePr>
          <p:cNvPr id="4" name="Table 3">
            <a:extLst>
              <a:ext uri="{FF2B5EF4-FFF2-40B4-BE49-F238E27FC236}">
                <a16:creationId xmlns:a16="http://schemas.microsoft.com/office/drawing/2014/main" id="{B4FB63FB-D954-407F-A8FE-6CD3E6DEEBA4}"/>
              </a:ext>
            </a:extLst>
          </p:cNvPr>
          <p:cNvGraphicFramePr>
            <a:graphicFrameLocks noGrp="1"/>
          </p:cNvGraphicFramePr>
          <p:nvPr>
            <p:extLst>
              <p:ext uri="{D42A27DB-BD31-4B8C-83A1-F6EECF244321}">
                <p14:modId xmlns:p14="http://schemas.microsoft.com/office/powerpoint/2010/main" val="2789387172"/>
              </p:ext>
            </p:extLst>
          </p:nvPr>
        </p:nvGraphicFramePr>
        <p:xfrm>
          <a:off x="838200" y="2446449"/>
          <a:ext cx="9789366" cy="2321495"/>
        </p:xfrm>
        <a:graphic>
          <a:graphicData uri="http://schemas.openxmlformats.org/drawingml/2006/table">
            <a:tbl>
              <a:tblPr firstRow="1" firstCol="1" bandRow="1">
                <a:tableStyleId>{5C22544A-7EE6-4342-B048-85BDC9FD1C3A}</a:tableStyleId>
              </a:tblPr>
              <a:tblGrid>
                <a:gridCol w="1631561">
                  <a:extLst>
                    <a:ext uri="{9D8B030D-6E8A-4147-A177-3AD203B41FA5}">
                      <a16:colId xmlns:a16="http://schemas.microsoft.com/office/drawing/2014/main" val="1509160083"/>
                    </a:ext>
                  </a:extLst>
                </a:gridCol>
                <a:gridCol w="1631561">
                  <a:extLst>
                    <a:ext uri="{9D8B030D-6E8A-4147-A177-3AD203B41FA5}">
                      <a16:colId xmlns:a16="http://schemas.microsoft.com/office/drawing/2014/main" val="3498708593"/>
                    </a:ext>
                  </a:extLst>
                </a:gridCol>
                <a:gridCol w="1631561">
                  <a:extLst>
                    <a:ext uri="{9D8B030D-6E8A-4147-A177-3AD203B41FA5}">
                      <a16:colId xmlns:a16="http://schemas.microsoft.com/office/drawing/2014/main" val="255687836"/>
                    </a:ext>
                  </a:extLst>
                </a:gridCol>
                <a:gridCol w="1631561">
                  <a:extLst>
                    <a:ext uri="{9D8B030D-6E8A-4147-A177-3AD203B41FA5}">
                      <a16:colId xmlns:a16="http://schemas.microsoft.com/office/drawing/2014/main" val="2094262338"/>
                    </a:ext>
                  </a:extLst>
                </a:gridCol>
                <a:gridCol w="1631561">
                  <a:extLst>
                    <a:ext uri="{9D8B030D-6E8A-4147-A177-3AD203B41FA5}">
                      <a16:colId xmlns:a16="http://schemas.microsoft.com/office/drawing/2014/main" val="1168501513"/>
                    </a:ext>
                  </a:extLst>
                </a:gridCol>
                <a:gridCol w="1631561">
                  <a:extLst>
                    <a:ext uri="{9D8B030D-6E8A-4147-A177-3AD203B41FA5}">
                      <a16:colId xmlns:a16="http://schemas.microsoft.com/office/drawing/2014/main" val="380332119"/>
                    </a:ext>
                  </a:extLst>
                </a:gridCol>
              </a:tblGrid>
              <a:tr h="1011407">
                <a:tc>
                  <a:txBody>
                    <a:bodyPr/>
                    <a:lstStyle/>
                    <a:p>
                      <a:pPr>
                        <a:lnSpc>
                          <a:spcPct val="106000"/>
                        </a:lnSpc>
                        <a:spcAft>
                          <a:spcPts val="800"/>
                        </a:spcAft>
                      </a:pPr>
                      <a:r>
                        <a:rPr lang="en-IN" sz="1100">
                          <a:effectLst/>
                        </a:rPr>
                        <a:t>Stakeholder category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en-IN" sz="1100">
                          <a:effectLst/>
                        </a:rPr>
                        <a:t>Relevant stakeholders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en-IN" sz="1100">
                          <a:effectLst/>
                        </a:rPr>
                        <a:t>What kind of power do they hold?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en-IN" sz="1100">
                          <a:effectLst/>
                        </a:rPr>
                        <a:t>Degree of influence over your desired change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en-IN" sz="1100">
                          <a:effectLst/>
                        </a:rPr>
                        <a:t>Degree of agreement/disagreement with your goal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en-IN" sz="1100">
                          <a:effectLst/>
                        </a:rPr>
                        <a:t>Who/what influences them?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0744052"/>
                  </a:ext>
                </a:extLst>
              </a:tr>
              <a:tr h="327522">
                <a:tc>
                  <a:txBody>
                    <a:bodyPr/>
                    <a:lstStyle/>
                    <a:p>
                      <a:pPr>
                        <a:lnSpc>
                          <a:spcPct val="106000"/>
                        </a:lnSpc>
                        <a:spcAft>
                          <a:spcPts val="800"/>
                        </a:spcAft>
                      </a:pPr>
                      <a:r>
                        <a:rPr lang="en-IN"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en-IN"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en-IN"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en-IN"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en-IN"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en-IN"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610216"/>
                  </a:ext>
                </a:extLst>
              </a:tr>
              <a:tr h="327522">
                <a:tc>
                  <a:txBody>
                    <a:bodyPr/>
                    <a:lstStyle/>
                    <a:p>
                      <a:pPr>
                        <a:lnSpc>
                          <a:spcPct val="106000"/>
                        </a:lnSpc>
                        <a:spcAft>
                          <a:spcPts val="800"/>
                        </a:spcAft>
                      </a:pPr>
                      <a:r>
                        <a:rPr lang="en-IN"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en-IN"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en-IN"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en-IN"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en-IN"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en-IN"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262666"/>
                  </a:ext>
                </a:extLst>
              </a:tr>
              <a:tr h="327522">
                <a:tc>
                  <a:txBody>
                    <a:bodyPr/>
                    <a:lstStyle/>
                    <a:p>
                      <a:pPr>
                        <a:lnSpc>
                          <a:spcPct val="106000"/>
                        </a:lnSpc>
                        <a:spcAft>
                          <a:spcPts val="800"/>
                        </a:spcAft>
                      </a:pPr>
                      <a:r>
                        <a:rPr lang="en-IN"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en-IN"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en-IN"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en-IN"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en-IN"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en-IN"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072523"/>
                  </a:ext>
                </a:extLst>
              </a:tr>
              <a:tr h="327522">
                <a:tc>
                  <a:txBody>
                    <a:bodyPr/>
                    <a:lstStyle/>
                    <a:p>
                      <a:pPr>
                        <a:lnSpc>
                          <a:spcPct val="106000"/>
                        </a:lnSpc>
                        <a:spcAft>
                          <a:spcPts val="800"/>
                        </a:spcAft>
                      </a:pPr>
                      <a:r>
                        <a:rPr lang="en-IN"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en-IN"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en-IN"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en-IN"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en-IN"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en-IN"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8911100"/>
                  </a:ext>
                </a:extLst>
              </a:tr>
            </a:tbl>
          </a:graphicData>
        </a:graphic>
      </p:graphicFrame>
    </p:spTree>
    <p:extLst>
      <p:ext uri="{BB962C8B-B14F-4D97-AF65-F5344CB8AC3E}">
        <p14:creationId xmlns:p14="http://schemas.microsoft.com/office/powerpoint/2010/main" val="2781260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oxfam climate change power analy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5" y="25474"/>
            <a:ext cx="8496944" cy="664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850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320136" y="6382414"/>
            <a:ext cx="3200400" cy="487363"/>
          </a:xfrm>
        </p:spPr>
        <p:txBody>
          <a:bodyPr/>
          <a:lstStyle/>
          <a:p>
            <a:r>
              <a:rPr lang="en-US" sz="1800" dirty="0"/>
              <a:t>Adapted from Rao and Kelleher, Gender at Work</a:t>
            </a:r>
          </a:p>
        </p:txBody>
      </p:sp>
      <p:pic>
        <p:nvPicPr>
          <p:cNvPr id="13315" name="Content Placeholder 3"/>
          <p:cNvPicPr>
            <a:picLocks noGrp="1"/>
          </p:cNvPicPr>
          <p:nvPr>
            <p:ph idx="1"/>
          </p:nvPr>
        </p:nvPicPr>
        <p:blipFill>
          <a:blip r:embed="rId3" cstate="print"/>
          <a:srcRect/>
          <a:stretch>
            <a:fillRect/>
          </a:stretch>
        </p:blipFill>
        <p:spPr>
          <a:xfrm>
            <a:off x="3081339" y="1600201"/>
            <a:ext cx="6029325" cy="4525963"/>
          </a:xfrm>
        </p:spPr>
      </p:pic>
      <p:sp>
        <p:nvSpPr>
          <p:cNvPr id="6" name="Title 1"/>
          <p:cNvSpPr txBox="1">
            <a:spLocks/>
          </p:cNvSpPr>
          <p:nvPr/>
        </p:nvSpPr>
        <p:spPr>
          <a:xfrm>
            <a:off x="2133600" y="427038"/>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a:t>Rao and Kelleher</a:t>
            </a:r>
          </a:p>
        </p:txBody>
      </p:sp>
    </p:spTree>
    <p:extLst>
      <p:ext uri="{BB962C8B-B14F-4D97-AF65-F5344CB8AC3E}">
        <p14:creationId xmlns:p14="http://schemas.microsoft.com/office/powerpoint/2010/main" val="3774280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99DEC-ED96-4451-8DDA-867E476A4C5D}"/>
              </a:ext>
            </a:extLst>
          </p:cNvPr>
          <p:cNvSpPr>
            <a:spLocks noGrp="1"/>
          </p:cNvSpPr>
          <p:nvPr>
            <p:ph type="title"/>
          </p:nvPr>
        </p:nvSpPr>
        <p:spPr/>
        <p:txBody>
          <a:bodyPr/>
          <a:lstStyle/>
          <a:p>
            <a:r>
              <a:rPr lang="en-GB" dirty="0"/>
              <a:t>Top Tips on Stakeholder Mapping</a:t>
            </a:r>
          </a:p>
        </p:txBody>
      </p:sp>
      <p:sp>
        <p:nvSpPr>
          <p:cNvPr id="3" name="Content Placeholder 2">
            <a:extLst>
              <a:ext uri="{FF2B5EF4-FFF2-40B4-BE49-F238E27FC236}">
                <a16:creationId xmlns:a16="http://schemas.microsoft.com/office/drawing/2014/main" id="{04D7CA80-7DDC-46C6-A30D-4F96431BF4F5}"/>
              </a:ext>
            </a:extLst>
          </p:cNvPr>
          <p:cNvSpPr>
            <a:spLocks noGrp="1"/>
          </p:cNvSpPr>
          <p:nvPr>
            <p:ph idx="1"/>
          </p:nvPr>
        </p:nvSpPr>
        <p:spPr>
          <a:xfrm>
            <a:off x="776056" y="1033609"/>
            <a:ext cx="10515600" cy="4351338"/>
          </a:xfrm>
        </p:spPr>
        <p:txBody>
          <a:bodyPr/>
          <a:lstStyle/>
          <a:p>
            <a:r>
              <a:rPr lang="en-GB" dirty="0"/>
              <a:t>Don’t just map formal institutions – think about the role of faith leaders/groups, norms, culture etc in driving/blocking change</a:t>
            </a:r>
          </a:p>
          <a:p>
            <a:r>
              <a:rPr lang="en-GB" dirty="0"/>
              <a:t>Unpack monoliths, </a:t>
            </a:r>
            <a:r>
              <a:rPr lang="en-GB" dirty="0" err="1"/>
              <a:t>eg</a:t>
            </a:r>
            <a:r>
              <a:rPr lang="en-GB" dirty="0"/>
              <a:t> ‘government’, ‘civil society’ – different ministries or CSOs will have different interests, and be in different places on the 2x2 (</a:t>
            </a:r>
            <a:r>
              <a:rPr lang="en-GB" dirty="0" err="1"/>
              <a:t>eg</a:t>
            </a:r>
            <a:r>
              <a:rPr lang="en-GB" dirty="0"/>
              <a:t> spending ministries are often opposed by finance ministries)</a:t>
            </a:r>
          </a:p>
          <a:p>
            <a:r>
              <a:rPr lang="en-GB" dirty="0"/>
              <a:t>Look for clusters of actors in similar places on the 2x2 – these are the building blocks of potential coalitions</a:t>
            </a:r>
          </a:p>
          <a:p>
            <a:r>
              <a:rPr lang="en-GB" dirty="0"/>
              <a:t>Test and improve this with partners</a:t>
            </a:r>
          </a:p>
          <a:p>
            <a:r>
              <a:rPr lang="en-GB" dirty="0"/>
              <a:t>Down the line, as your knowledge will improve and you will be able to revise and improve these analyses</a:t>
            </a:r>
          </a:p>
        </p:txBody>
      </p:sp>
    </p:spTree>
    <p:extLst>
      <p:ext uri="{BB962C8B-B14F-4D97-AF65-F5344CB8AC3E}">
        <p14:creationId xmlns:p14="http://schemas.microsoft.com/office/powerpoint/2010/main" val="2408146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3518D-F5AB-4299-8455-B8B095B721BF}"/>
              </a:ext>
            </a:extLst>
          </p:cNvPr>
          <p:cNvSpPr>
            <a:spLocks noGrp="1"/>
          </p:cNvSpPr>
          <p:nvPr>
            <p:ph type="title"/>
          </p:nvPr>
        </p:nvSpPr>
        <p:spPr/>
        <p:txBody>
          <a:bodyPr/>
          <a:lstStyle/>
          <a:p>
            <a:r>
              <a:rPr lang="en-GB" dirty="0"/>
              <a:t>5. The Bridge to Strategy</a:t>
            </a:r>
          </a:p>
        </p:txBody>
      </p:sp>
      <p:sp>
        <p:nvSpPr>
          <p:cNvPr id="3" name="Content Placeholder 2">
            <a:extLst>
              <a:ext uri="{FF2B5EF4-FFF2-40B4-BE49-F238E27FC236}">
                <a16:creationId xmlns:a16="http://schemas.microsoft.com/office/drawing/2014/main" id="{EF4629DF-5506-4220-A503-CF219E5FE4EC}"/>
              </a:ext>
            </a:extLst>
          </p:cNvPr>
          <p:cNvSpPr>
            <a:spLocks noGrp="1"/>
          </p:cNvSpPr>
          <p:nvPr>
            <p:ph idx="1"/>
          </p:nvPr>
        </p:nvSpPr>
        <p:spPr/>
        <p:txBody>
          <a:bodyPr/>
          <a:lstStyle/>
          <a:p>
            <a:r>
              <a:rPr lang="en-GB" dirty="0"/>
              <a:t>You can use your Context Analysis, Power Analysis and Stakeholder Map to come up with possible strategies for:</a:t>
            </a:r>
          </a:p>
          <a:p>
            <a:r>
              <a:rPr lang="en-GB" dirty="0"/>
              <a:t>Insider reform efforts</a:t>
            </a:r>
          </a:p>
          <a:p>
            <a:r>
              <a:rPr lang="en-GB" dirty="0"/>
              <a:t>Combined Insider/Outsider reform efforts</a:t>
            </a:r>
          </a:p>
          <a:p>
            <a:r>
              <a:rPr lang="en-GB" dirty="0"/>
              <a:t>Broader attempts to influence social norms</a:t>
            </a:r>
          </a:p>
          <a:p>
            <a:endParaRPr lang="en-GB" dirty="0"/>
          </a:p>
        </p:txBody>
      </p:sp>
    </p:spTree>
    <p:extLst>
      <p:ext uri="{BB962C8B-B14F-4D97-AF65-F5344CB8AC3E}">
        <p14:creationId xmlns:p14="http://schemas.microsoft.com/office/powerpoint/2010/main" val="2293739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896200" y="1772816"/>
            <a:ext cx="1584176" cy="13681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346412" y="0"/>
            <a:ext cx="8291264" cy="940966"/>
          </a:xfrm>
        </p:spPr>
        <p:txBody>
          <a:bodyPr/>
          <a:lstStyle/>
          <a:p>
            <a:r>
              <a:rPr lang="en-GB" dirty="0"/>
              <a:t>For the Influence/Interest 2x2, identify the clusters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494" y="1285530"/>
            <a:ext cx="7421011" cy="5458587"/>
          </a:xfrm>
          <a:prstGeom prst="rect">
            <a:avLst/>
          </a:prstGeom>
          <a:ln>
            <a:solidFill>
              <a:srgbClr val="FF0000"/>
            </a:solidFill>
          </a:ln>
        </p:spPr>
      </p:pic>
      <p:sp>
        <p:nvSpPr>
          <p:cNvPr id="9" name="Oval 8"/>
          <p:cNvSpPr/>
          <p:nvPr/>
        </p:nvSpPr>
        <p:spPr>
          <a:xfrm>
            <a:off x="7896200" y="1772816"/>
            <a:ext cx="1584176" cy="13681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7752184" y="4725144"/>
            <a:ext cx="1944216" cy="15841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5879976" y="1916832"/>
            <a:ext cx="1224136" cy="10849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2999656" y="1628800"/>
            <a:ext cx="936104" cy="8280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8879051" y="2632098"/>
            <a:ext cx="317716" cy="369332"/>
          </a:xfrm>
          <a:prstGeom prst="rect">
            <a:avLst/>
          </a:prstGeom>
          <a:noFill/>
        </p:spPr>
        <p:txBody>
          <a:bodyPr wrap="none" rtlCol="0">
            <a:spAutoFit/>
          </a:bodyPr>
          <a:lstStyle/>
          <a:p>
            <a:r>
              <a:rPr lang="en-GB" dirty="0"/>
              <a:t>A</a:t>
            </a:r>
          </a:p>
        </p:txBody>
      </p:sp>
      <p:sp>
        <p:nvSpPr>
          <p:cNvPr id="17" name="TextBox 16"/>
          <p:cNvSpPr txBox="1"/>
          <p:nvPr/>
        </p:nvSpPr>
        <p:spPr>
          <a:xfrm>
            <a:off x="9048328" y="5445224"/>
            <a:ext cx="309700" cy="369332"/>
          </a:xfrm>
          <a:prstGeom prst="rect">
            <a:avLst/>
          </a:prstGeom>
          <a:noFill/>
        </p:spPr>
        <p:txBody>
          <a:bodyPr wrap="none" rtlCol="0">
            <a:spAutoFit/>
          </a:bodyPr>
          <a:lstStyle/>
          <a:p>
            <a:r>
              <a:rPr lang="en-GB" dirty="0"/>
              <a:t>B</a:t>
            </a:r>
          </a:p>
        </p:txBody>
      </p:sp>
      <p:sp>
        <p:nvSpPr>
          <p:cNvPr id="18" name="TextBox 17"/>
          <p:cNvSpPr txBox="1"/>
          <p:nvPr/>
        </p:nvSpPr>
        <p:spPr>
          <a:xfrm>
            <a:off x="6600056" y="2508804"/>
            <a:ext cx="360040" cy="369332"/>
          </a:xfrm>
          <a:prstGeom prst="rect">
            <a:avLst/>
          </a:prstGeom>
          <a:noFill/>
        </p:spPr>
        <p:txBody>
          <a:bodyPr wrap="square" rtlCol="0">
            <a:spAutoFit/>
          </a:bodyPr>
          <a:lstStyle/>
          <a:p>
            <a:r>
              <a:rPr lang="en-GB" dirty="0"/>
              <a:t>C</a:t>
            </a:r>
          </a:p>
        </p:txBody>
      </p:sp>
      <p:sp>
        <p:nvSpPr>
          <p:cNvPr id="19" name="TextBox 18"/>
          <p:cNvSpPr txBox="1"/>
          <p:nvPr/>
        </p:nvSpPr>
        <p:spPr>
          <a:xfrm>
            <a:off x="3584382" y="1772816"/>
            <a:ext cx="327334" cy="369332"/>
          </a:xfrm>
          <a:prstGeom prst="rect">
            <a:avLst/>
          </a:prstGeom>
          <a:noFill/>
        </p:spPr>
        <p:txBody>
          <a:bodyPr wrap="none" rtlCol="0">
            <a:spAutoFit/>
          </a:bodyPr>
          <a:lstStyle/>
          <a:p>
            <a:r>
              <a:rPr lang="en-GB" dirty="0"/>
              <a:t>D</a:t>
            </a:r>
          </a:p>
        </p:txBody>
      </p:sp>
    </p:spTree>
    <p:extLst>
      <p:ext uri="{BB962C8B-B14F-4D97-AF65-F5344CB8AC3E}">
        <p14:creationId xmlns:p14="http://schemas.microsoft.com/office/powerpoint/2010/main" val="838732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773" y="332656"/>
            <a:ext cx="9042387" cy="1143000"/>
          </a:xfrm>
        </p:spPr>
        <p:txBody>
          <a:bodyPr/>
          <a:lstStyle/>
          <a:p>
            <a:r>
              <a:rPr lang="en-GB" dirty="0"/>
              <a:t>Clusters → different possible Change Strategies</a:t>
            </a:r>
          </a:p>
        </p:txBody>
      </p:sp>
      <p:sp>
        <p:nvSpPr>
          <p:cNvPr id="3" name="Content Placeholder 2"/>
          <p:cNvSpPr>
            <a:spLocks noGrp="1"/>
          </p:cNvSpPr>
          <p:nvPr>
            <p:ph idx="1"/>
          </p:nvPr>
        </p:nvSpPr>
        <p:spPr>
          <a:xfrm>
            <a:off x="1130410" y="1999381"/>
            <a:ext cx="8229600" cy="4525963"/>
          </a:xfrm>
        </p:spPr>
        <p:txBody>
          <a:bodyPr/>
          <a:lstStyle/>
          <a:p>
            <a:r>
              <a:rPr lang="en-GB" sz="2600" dirty="0"/>
              <a:t>Group A: High Influence, High Support</a:t>
            </a:r>
          </a:p>
          <a:p>
            <a:pPr lvl="1"/>
            <a:r>
              <a:rPr lang="en-GB" sz="2600" dirty="0"/>
              <a:t>Convening ‘unusual suspects’; Gap filling </a:t>
            </a:r>
            <a:r>
              <a:rPr lang="en-GB" sz="2600" dirty="0" err="1"/>
              <a:t>eg</a:t>
            </a:r>
            <a:r>
              <a:rPr lang="en-GB" sz="2600" dirty="0"/>
              <a:t> on evidence</a:t>
            </a:r>
          </a:p>
          <a:p>
            <a:r>
              <a:rPr lang="en-GB" sz="2600" dirty="0"/>
              <a:t>Group B: Low Influence, High Support</a:t>
            </a:r>
          </a:p>
          <a:p>
            <a:pPr lvl="1"/>
            <a:r>
              <a:rPr lang="en-GB" sz="2600" dirty="0"/>
              <a:t>Build Power With/ Within to increase confidence and organizational voice; link up to more influential players</a:t>
            </a:r>
          </a:p>
          <a:p>
            <a:r>
              <a:rPr lang="en-GB" sz="2600" dirty="0"/>
              <a:t>Group C: High Influence, Low Support</a:t>
            </a:r>
          </a:p>
          <a:p>
            <a:pPr lvl="1"/>
            <a:r>
              <a:rPr lang="en-GB" sz="2600" dirty="0"/>
              <a:t>Messenger not message; Seize Windows of Opportunity</a:t>
            </a:r>
          </a:p>
          <a:p>
            <a:r>
              <a:rPr lang="en-GB" sz="2600" dirty="0"/>
              <a:t>Group D: High Influence, Opposed</a:t>
            </a:r>
          </a:p>
          <a:p>
            <a:pPr lvl="1"/>
            <a:r>
              <a:rPr lang="en-GB" sz="2600" dirty="0"/>
              <a:t>‘Doubt is our product’; Discredit; Divide and Rule</a:t>
            </a:r>
          </a:p>
          <a:p>
            <a:endParaRPr lang="en-GB" sz="2600" dirty="0"/>
          </a:p>
        </p:txBody>
      </p:sp>
    </p:spTree>
    <p:extLst>
      <p:ext uri="{BB962C8B-B14F-4D97-AF65-F5344CB8AC3E}">
        <p14:creationId xmlns:p14="http://schemas.microsoft.com/office/powerpoint/2010/main" val="1396097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1BAB-F279-4B0E-B887-D8AA451CFD24}"/>
              </a:ext>
            </a:extLst>
          </p:cNvPr>
          <p:cNvSpPr>
            <a:spLocks noGrp="1"/>
          </p:cNvSpPr>
          <p:nvPr>
            <p:ph type="title"/>
          </p:nvPr>
        </p:nvSpPr>
        <p:spPr/>
        <p:txBody>
          <a:bodyPr/>
          <a:lstStyle/>
          <a:p>
            <a:r>
              <a:rPr lang="en-GB" dirty="0"/>
              <a:t>For Rao and Kelleher, different tactics for each quadrant</a:t>
            </a:r>
          </a:p>
        </p:txBody>
      </p:sp>
      <p:pic>
        <p:nvPicPr>
          <p:cNvPr id="3" name="Picture 2">
            <a:extLst>
              <a:ext uri="{FF2B5EF4-FFF2-40B4-BE49-F238E27FC236}">
                <a16:creationId xmlns:a16="http://schemas.microsoft.com/office/drawing/2014/main" id="{153B5FAE-BD1F-4519-9DBF-C36840CC0C73}"/>
              </a:ext>
            </a:extLst>
          </p:cNvPr>
          <p:cNvPicPr>
            <a:picLocks noChangeAspect="1"/>
          </p:cNvPicPr>
          <p:nvPr/>
        </p:nvPicPr>
        <p:blipFill>
          <a:blip r:embed="rId2"/>
          <a:stretch>
            <a:fillRect/>
          </a:stretch>
        </p:blipFill>
        <p:spPr>
          <a:xfrm>
            <a:off x="1899296" y="1700808"/>
            <a:ext cx="8759170" cy="5157192"/>
          </a:xfrm>
          <a:prstGeom prst="rect">
            <a:avLst/>
          </a:prstGeom>
        </p:spPr>
      </p:pic>
    </p:spTree>
    <p:extLst>
      <p:ext uri="{BB962C8B-B14F-4D97-AF65-F5344CB8AC3E}">
        <p14:creationId xmlns:p14="http://schemas.microsoft.com/office/powerpoint/2010/main" val="2931617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F7F36-DF85-47F1-95DF-89F5FF6DC9AD}"/>
              </a:ext>
            </a:extLst>
          </p:cNvPr>
          <p:cNvSpPr>
            <a:spLocks noGrp="1"/>
          </p:cNvSpPr>
          <p:nvPr>
            <p:ph type="title"/>
          </p:nvPr>
        </p:nvSpPr>
        <p:spPr>
          <a:xfrm>
            <a:off x="838200" y="160938"/>
            <a:ext cx="10515600" cy="1325563"/>
          </a:xfrm>
        </p:spPr>
        <p:txBody>
          <a:bodyPr/>
          <a:lstStyle/>
          <a:p>
            <a:r>
              <a:rPr lang="en-GB" dirty="0"/>
              <a:t>Top Tips on Bridging to Strategy</a:t>
            </a:r>
          </a:p>
        </p:txBody>
      </p:sp>
      <p:sp>
        <p:nvSpPr>
          <p:cNvPr id="3" name="Content Placeholder 2">
            <a:extLst>
              <a:ext uri="{FF2B5EF4-FFF2-40B4-BE49-F238E27FC236}">
                <a16:creationId xmlns:a16="http://schemas.microsoft.com/office/drawing/2014/main" id="{ABEEBFB9-2060-452B-9ACA-7FD3906D53F3}"/>
              </a:ext>
            </a:extLst>
          </p:cNvPr>
          <p:cNvSpPr>
            <a:spLocks noGrp="1"/>
          </p:cNvSpPr>
          <p:nvPr>
            <p:ph idx="1"/>
          </p:nvPr>
        </p:nvSpPr>
        <p:spPr>
          <a:xfrm>
            <a:off x="838200" y="1006764"/>
            <a:ext cx="10515600" cy="5170199"/>
          </a:xfrm>
        </p:spPr>
        <p:txBody>
          <a:bodyPr/>
          <a:lstStyle/>
          <a:p>
            <a:r>
              <a:rPr lang="en-GB" dirty="0"/>
              <a:t>Make sure your strategy(</a:t>
            </a:r>
            <a:r>
              <a:rPr lang="en-GB" dirty="0" err="1"/>
              <a:t>ies</a:t>
            </a:r>
            <a:r>
              <a:rPr lang="en-GB" dirty="0"/>
              <a:t>) follow from your analysis – don’t just default to what you would have done anyway!</a:t>
            </a:r>
          </a:p>
          <a:p>
            <a:r>
              <a:rPr lang="en-GB" dirty="0"/>
              <a:t>Don’t default to formal institutions – you may want to combine influencing for them with outsider tactics and/or norm-shifting</a:t>
            </a:r>
          </a:p>
          <a:p>
            <a:r>
              <a:rPr lang="en-GB" dirty="0"/>
              <a:t>Coalitions are usually preferable to going it alone – think about who/how to build coalitions. Where to you have convening power to pull players together?</a:t>
            </a:r>
          </a:p>
          <a:p>
            <a:r>
              <a:rPr lang="en-GB" dirty="0"/>
              <a:t>Once you’ve identified target institutions, do another power analysis to identify who/what influences them (interests, players they respect/fear, narratives that resonate)</a:t>
            </a:r>
          </a:p>
          <a:p>
            <a:r>
              <a:rPr lang="en-GB" dirty="0"/>
              <a:t>In future, what kind of analysis will help you refine your strategy? Include such ‘strategy testing’ moments in your plans</a:t>
            </a:r>
          </a:p>
        </p:txBody>
      </p:sp>
    </p:spTree>
    <p:extLst>
      <p:ext uri="{BB962C8B-B14F-4D97-AF65-F5344CB8AC3E}">
        <p14:creationId xmlns:p14="http://schemas.microsoft.com/office/powerpoint/2010/main" val="2611133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AA00-DADB-4829-9C6C-33AC53AF28B4}"/>
              </a:ext>
            </a:extLst>
          </p:cNvPr>
          <p:cNvSpPr>
            <a:spLocks noGrp="1"/>
          </p:cNvSpPr>
          <p:nvPr>
            <p:ph type="title"/>
          </p:nvPr>
        </p:nvSpPr>
        <p:spPr/>
        <p:txBody>
          <a:bodyPr/>
          <a:lstStyle/>
          <a:p>
            <a:r>
              <a:rPr lang="en-GB" dirty="0"/>
              <a:t>When thinking about the problem, where you start will probably not be where you finish</a:t>
            </a:r>
          </a:p>
        </p:txBody>
      </p:sp>
      <p:pic>
        <p:nvPicPr>
          <p:cNvPr id="4" name="Online Media 3" title="Deconstructing Sticky Problems">
            <a:hlinkClick r:id="" action="ppaction://media"/>
            <a:extLst>
              <a:ext uri="{FF2B5EF4-FFF2-40B4-BE49-F238E27FC236}">
                <a16:creationId xmlns:a16="http://schemas.microsoft.com/office/drawing/2014/main" id="{6E6FB76D-9C12-4FD8-B76B-53826C8CF15B}"/>
              </a:ext>
            </a:extLst>
          </p:cNvPr>
          <p:cNvPicPr>
            <a:picLocks noGrp="1" noRot="1" noChangeAspect="1"/>
          </p:cNvPicPr>
          <p:nvPr>
            <p:ph idx="1"/>
            <a:videoFile r:link="rId1"/>
          </p:nvPr>
        </p:nvPicPr>
        <p:blipFill>
          <a:blip r:embed="rId4"/>
          <a:stretch>
            <a:fillRect/>
          </a:stretch>
        </p:blipFill>
        <p:spPr>
          <a:xfrm>
            <a:off x="1555459" y="1825625"/>
            <a:ext cx="7735887" cy="4351338"/>
          </a:xfrm>
          <a:prstGeom prst="rect">
            <a:avLst/>
          </a:prstGeom>
        </p:spPr>
      </p:pic>
    </p:spTree>
    <p:extLst>
      <p:ext uri="{BB962C8B-B14F-4D97-AF65-F5344CB8AC3E}">
        <p14:creationId xmlns:p14="http://schemas.microsoft.com/office/powerpoint/2010/main" val="403838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C9336-FFC5-4403-991A-F92088B024EA}"/>
              </a:ext>
            </a:extLst>
          </p:cNvPr>
          <p:cNvSpPr>
            <a:spLocks noGrp="1"/>
          </p:cNvSpPr>
          <p:nvPr>
            <p:ph type="title"/>
          </p:nvPr>
        </p:nvSpPr>
        <p:spPr/>
        <p:txBody>
          <a:bodyPr/>
          <a:lstStyle/>
          <a:p>
            <a:r>
              <a:rPr lang="en-GB" dirty="0"/>
              <a:t>Putting it All Together</a:t>
            </a:r>
          </a:p>
        </p:txBody>
      </p:sp>
      <p:sp>
        <p:nvSpPr>
          <p:cNvPr id="3" name="Content Placeholder 2">
            <a:extLst>
              <a:ext uri="{FF2B5EF4-FFF2-40B4-BE49-F238E27FC236}">
                <a16:creationId xmlns:a16="http://schemas.microsoft.com/office/drawing/2014/main" id="{A6FFE3E4-03C0-4F0E-810D-C8D8C79A01A7}"/>
              </a:ext>
            </a:extLst>
          </p:cNvPr>
          <p:cNvSpPr>
            <a:spLocks noGrp="1"/>
          </p:cNvSpPr>
          <p:nvPr>
            <p:ph idx="1"/>
          </p:nvPr>
        </p:nvSpPr>
        <p:spPr>
          <a:xfrm>
            <a:off x="838200" y="1253331"/>
            <a:ext cx="10515600" cy="4351338"/>
          </a:xfrm>
        </p:spPr>
        <p:txBody>
          <a:bodyPr/>
          <a:lstStyle/>
          <a:p>
            <a:r>
              <a:rPr lang="en-GB" dirty="0"/>
              <a:t>State the Problem, then Refine it through 5Ys and consultation</a:t>
            </a:r>
          </a:p>
          <a:p>
            <a:r>
              <a:rPr lang="en-GB" dirty="0"/>
              <a:t>→ Initial Power Analysis disentangles different forms of power driving/blocking change</a:t>
            </a:r>
          </a:p>
          <a:p>
            <a:r>
              <a:rPr lang="en-GB" dirty="0"/>
              <a:t>For Visible /Hidden Power, use Political Economy Analysis to dig into the context and identify possible ‘points of entry’</a:t>
            </a:r>
          </a:p>
          <a:p>
            <a:r>
              <a:rPr lang="en-GB" dirty="0"/>
              <a:t>Map the stakeholders to identify clusters of potential targets and allies </a:t>
            </a:r>
          </a:p>
          <a:p>
            <a:r>
              <a:rPr lang="en-GB" dirty="0"/>
              <a:t>Use this to shape your choice of strategies</a:t>
            </a:r>
          </a:p>
          <a:p>
            <a:pPr lvl="1"/>
            <a:r>
              <a:rPr lang="en-GB" dirty="0"/>
              <a:t>Balance of Private and Public (lobbying, litigation, public media etc etc)</a:t>
            </a:r>
          </a:p>
          <a:p>
            <a:pPr lvl="1"/>
            <a:r>
              <a:rPr lang="en-GB" dirty="0"/>
              <a:t>Narrative, messenger, timing, change coalitions, use of research etc </a:t>
            </a:r>
            <a:r>
              <a:rPr lang="en-GB" dirty="0" err="1"/>
              <a:t>etc</a:t>
            </a:r>
            <a:endParaRPr lang="en-GB" dirty="0"/>
          </a:p>
          <a:p>
            <a:r>
              <a:rPr lang="en-GB" dirty="0"/>
              <a:t>For Invisible Power, use Rao and Kelleher to do the same</a:t>
            </a:r>
          </a:p>
          <a:p>
            <a:r>
              <a:rPr lang="en-GB" dirty="0"/>
              <a:t>The rest is up to you!</a:t>
            </a:r>
          </a:p>
          <a:p>
            <a:endParaRPr lang="en-GB" dirty="0"/>
          </a:p>
        </p:txBody>
      </p:sp>
    </p:spTree>
    <p:extLst>
      <p:ext uri="{BB962C8B-B14F-4D97-AF65-F5344CB8AC3E}">
        <p14:creationId xmlns:p14="http://schemas.microsoft.com/office/powerpoint/2010/main" val="1032109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9C5D-33DF-4D1E-8C38-C3683E90DEDB}"/>
              </a:ext>
            </a:extLst>
          </p:cNvPr>
          <p:cNvSpPr>
            <a:spLocks noGrp="1"/>
          </p:cNvSpPr>
          <p:nvPr>
            <p:ph type="title"/>
          </p:nvPr>
        </p:nvSpPr>
        <p:spPr/>
        <p:txBody>
          <a:bodyPr/>
          <a:lstStyle/>
          <a:p>
            <a:r>
              <a:rPr lang="en-GB" dirty="0"/>
              <a:t>Example of the 5Ys in Action</a:t>
            </a:r>
          </a:p>
        </p:txBody>
      </p:sp>
      <p:pic>
        <p:nvPicPr>
          <p:cNvPr id="3" name="Picture 2">
            <a:extLst>
              <a:ext uri="{FF2B5EF4-FFF2-40B4-BE49-F238E27FC236}">
                <a16:creationId xmlns:a16="http://schemas.microsoft.com/office/drawing/2014/main" id="{3D516856-D3B6-439A-9B14-5EBB24D7B6ED}"/>
              </a:ext>
            </a:extLst>
          </p:cNvPr>
          <p:cNvPicPr/>
          <p:nvPr/>
        </p:nvPicPr>
        <p:blipFill>
          <a:blip r:embed="rId2"/>
          <a:stretch>
            <a:fillRect/>
          </a:stretch>
        </p:blipFill>
        <p:spPr>
          <a:xfrm>
            <a:off x="1136073" y="1035699"/>
            <a:ext cx="7139709" cy="5540592"/>
          </a:xfrm>
          <a:prstGeom prst="rect">
            <a:avLst/>
          </a:prstGeom>
        </p:spPr>
      </p:pic>
      <p:pic>
        <p:nvPicPr>
          <p:cNvPr id="1026" name="Picture 2" descr="Raised by my daughter: On kids asking why and cruel interrogation  techniques | Funny quotes, Sayings, Cruel">
            <a:extLst>
              <a:ext uri="{FF2B5EF4-FFF2-40B4-BE49-F238E27FC236}">
                <a16:creationId xmlns:a16="http://schemas.microsoft.com/office/drawing/2014/main" id="{DEE4C0B3-2A53-43C0-8376-7666B00CD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1472" y="2063895"/>
            <a:ext cx="3322188" cy="2932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725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697B-EC67-4C85-A698-E54F5805A7D9}"/>
              </a:ext>
            </a:extLst>
          </p:cNvPr>
          <p:cNvSpPr>
            <a:spLocks noGrp="1"/>
          </p:cNvSpPr>
          <p:nvPr>
            <p:ph type="title"/>
          </p:nvPr>
        </p:nvSpPr>
        <p:spPr/>
        <p:txBody>
          <a:bodyPr/>
          <a:lstStyle/>
          <a:p>
            <a:r>
              <a:rPr lang="en-GB" dirty="0"/>
              <a:t>Top Tips on Defining the Problem</a:t>
            </a:r>
          </a:p>
        </p:txBody>
      </p:sp>
      <p:sp>
        <p:nvSpPr>
          <p:cNvPr id="3" name="Content Placeholder 2">
            <a:extLst>
              <a:ext uri="{FF2B5EF4-FFF2-40B4-BE49-F238E27FC236}">
                <a16:creationId xmlns:a16="http://schemas.microsoft.com/office/drawing/2014/main" id="{80CB33ED-A5FD-4976-ACA2-0F969727865B}"/>
              </a:ext>
            </a:extLst>
          </p:cNvPr>
          <p:cNvSpPr>
            <a:spLocks noGrp="1"/>
          </p:cNvSpPr>
          <p:nvPr>
            <p:ph idx="1"/>
          </p:nvPr>
        </p:nvSpPr>
        <p:spPr/>
        <p:txBody>
          <a:bodyPr/>
          <a:lstStyle/>
          <a:p>
            <a:r>
              <a:rPr lang="en-GB" dirty="0"/>
              <a:t>Don’t do this alone – who might have additional insights (</a:t>
            </a:r>
            <a:r>
              <a:rPr lang="en-GB" dirty="0" err="1"/>
              <a:t>eg</a:t>
            </a:r>
            <a:r>
              <a:rPr lang="en-GB" dirty="0"/>
              <a:t> people affected by the problem and/or colleagues from other institutions)?</a:t>
            </a:r>
          </a:p>
          <a:p>
            <a:r>
              <a:rPr lang="en-GB" dirty="0"/>
              <a:t>Convert the problem into a Question and apply the 5Ys (‘why does this happen?’)</a:t>
            </a:r>
          </a:p>
          <a:p>
            <a:r>
              <a:rPr lang="en-GB" dirty="0"/>
              <a:t>Don’t be satisfied with generic problems like ‘lack of political will/leadership’ or ‘corruption’ – keep digging</a:t>
            </a:r>
          </a:p>
          <a:p>
            <a:r>
              <a:rPr lang="en-GB" dirty="0"/>
              <a:t>Stop when you are satisfied that you have a clear, manageable problem with a likely point(s) of entry for influencing</a:t>
            </a:r>
          </a:p>
          <a:p>
            <a:endParaRPr lang="en-GB" dirty="0"/>
          </a:p>
        </p:txBody>
      </p:sp>
    </p:spTree>
    <p:extLst>
      <p:ext uri="{BB962C8B-B14F-4D97-AF65-F5344CB8AC3E}">
        <p14:creationId xmlns:p14="http://schemas.microsoft.com/office/powerpoint/2010/main" val="3535165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80009-F557-4FD4-9961-A6785B504255}"/>
              </a:ext>
            </a:extLst>
          </p:cNvPr>
          <p:cNvSpPr>
            <a:spLocks noGrp="1"/>
          </p:cNvSpPr>
          <p:nvPr>
            <p:ph type="title"/>
          </p:nvPr>
        </p:nvSpPr>
        <p:spPr/>
        <p:txBody>
          <a:bodyPr/>
          <a:lstStyle/>
          <a:p>
            <a:r>
              <a:rPr lang="en-GB" dirty="0"/>
              <a:t>Understanding Power</a:t>
            </a:r>
          </a:p>
        </p:txBody>
      </p:sp>
      <p:pic>
        <p:nvPicPr>
          <p:cNvPr id="3" name="Picture 4" descr="https://encrypted-tbn3.gstatic.com/images?q=tbn:ANd9GcS0zOG_YE9IdFNcgg2SyxdO5pv-ikWag3hYHFocyKhgjGzLa3P1Kw">
            <a:extLst>
              <a:ext uri="{FF2B5EF4-FFF2-40B4-BE49-F238E27FC236}">
                <a16:creationId xmlns:a16="http://schemas.microsoft.com/office/drawing/2014/main" id="{7D5E3334-6EB8-472F-B6B9-9439CEBD107E}"/>
              </a:ext>
            </a:extLst>
          </p:cNvPr>
          <p:cNvPicPr>
            <a:picLocks noChangeAspect="1" noChangeArrowheads="1"/>
          </p:cNvPicPr>
          <p:nvPr/>
        </p:nvPicPr>
        <p:blipFill>
          <a:blip r:embed="rId3" cstate="print"/>
          <a:srcRect/>
          <a:stretch>
            <a:fillRect/>
          </a:stretch>
        </p:blipFill>
        <p:spPr bwMode="auto">
          <a:xfrm>
            <a:off x="1566194" y="1248881"/>
            <a:ext cx="9215044" cy="3888432"/>
          </a:xfrm>
          <a:prstGeom prst="rect">
            <a:avLst/>
          </a:prstGeom>
          <a:noFill/>
        </p:spPr>
      </p:pic>
    </p:spTree>
    <p:extLst>
      <p:ext uri="{BB962C8B-B14F-4D97-AF65-F5344CB8AC3E}">
        <p14:creationId xmlns:p14="http://schemas.microsoft.com/office/powerpoint/2010/main" val="1926484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Practitioner Frameworks for Understanding Power</a:t>
            </a:r>
          </a:p>
        </p:txBody>
      </p:sp>
      <p:sp>
        <p:nvSpPr>
          <p:cNvPr id="3" name="Content Placeholder 2"/>
          <p:cNvSpPr>
            <a:spLocks noGrp="1"/>
          </p:cNvSpPr>
          <p:nvPr>
            <p:ph idx="1"/>
          </p:nvPr>
        </p:nvSpPr>
        <p:spPr>
          <a:xfrm>
            <a:off x="1981200" y="2327316"/>
            <a:ext cx="8229600" cy="4525963"/>
          </a:xfrm>
        </p:spPr>
        <p:txBody>
          <a:bodyPr/>
          <a:lstStyle/>
          <a:p>
            <a:r>
              <a:rPr lang="en-GB" dirty="0"/>
              <a:t>Visible/Hidden/Invisible (descriptive – context analysis)</a:t>
            </a:r>
          </a:p>
          <a:p>
            <a:r>
              <a:rPr lang="en-GB" dirty="0"/>
              <a:t>Power Cube (scoping, especially from local ↔ global)</a:t>
            </a:r>
          </a:p>
          <a:p>
            <a:r>
              <a:rPr lang="en-GB" dirty="0"/>
              <a:t>Rao and Kelleher (scoping, especially on gender/social exclusion)</a:t>
            </a:r>
          </a:p>
          <a:p>
            <a:r>
              <a:rPr lang="en-GB" dirty="0"/>
              <a:t>4 Powers (planning/action – for your strategy)</a:t>
            </a:r>
          </a:p>
        </p:txBody>
      </p:sp>
    </p:spTree>
    <p:extLst>
      <p:ext uri="{BB962C8B-B14F-4D97-AF65-F5344CB8AC3E}">
        <p14:creationId xmlns:p14="http://schemas.microsoft.com/office/powerpoint/2010/main" val="2072325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itchFamily="34" charset="0"/>
                <a:cs typeface="Arial" pitchFamily="34" charset="0"/>
              </a:rPr>
              <a:t>Visible, Hidden and Invisible</a:t>
            </a:r>
            <a:endParaRPr lang="en-GB" dirty="0"/>
          </a:p>
        </p:txBody>
      </p:sp>
      <p:pic>
        <p:nvPicPr>
          <p:cNvPr id="3" name="Picture 2" descr="Guatemala citizen state confrontation.png"/>
          <p:cNvPicPr>
            <a:picLocks noChangeAspect="1"/>
          </p:cNvPicPr>
          <p:nvPr/>
        </p:nvPicPr>
        <p:blipFill>
          <a:blip r:embed="rId3" cstate="print"/>
          <a:stretch>
            <a:fillRect/>
          </a:stretch>
        </p:blipFill>
        <p:spPr>
          <a:xfrm>
            <a:off x="2423592" y="1484784"/>
            <a:ext cx="6940090" cy="4619972"/>
          </a:xfrm>
          <a:prstGeom prst="rect">
            <a:avLst/>
          </a:prstGeom>
        </p:spPr>
      </p:pic>
    </p:spTree>
    <p:extLst>
      <p:ext uri="{BB962C8B-B14F-4D97-AF65-F5344CB8AC3E}">
        <p14:creationId xmlns:p14="http://schemas.microsoft.com/office/powerpoint/2010/main" val="3139207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The Power Cube</a:t>
            </a:r>
          </a:p>
        </p:txBody>
      </p:sp>
      <p:pic>
        <p:nvPicPr>
          <p:cNvPr id="16387" name="Picture 2"/>
          <p:cNvPicPr>
            <a:picLocks noGrp="1" noChangeAspect="1" noChangeArrowheads="1"/>
          </p:cNvPicPr>
          <p:nvPr>
            <p:ph idx="1"/>
          </p:nvPr>
        </p:nvPicPr>
        <p:blipFill>
          <a:blip r:embed="rId3" cstate="print"/>
          <a:srcRect/>
          <a:stretch>
            <a:fillRect/>
          </a:stretch>
        </p:blipFill>
        <p:spPr>
          <a:xfrm>
            <a:off x="2208214" y="1268413"/>
            <a:ext cx="7767637" cy="4857750"/>
          </a:xfrm>
        </p:spPr>
      </p:pic>
      <p:sp>
        <p:nvSpPr>
          <p:cNvPr id="16388" name="TextBox 5"/>
          <p:cNvSpPr txBox="1">
            <a:spLocks noChangeArrowheads="1"/>
          </p:cNvSpPr>
          <p:nvPr/>
        </p:nvSpPr>
        <p:spPr bwMode="auto">
          <a:xfrm>
            <a:off x="8040688" y="3284539"/>
            <a:ext cx="2159000" cy="585787"/>
          </a:xfrm>
          <a:prstGeom prst="rect">
            <a:avLst/>
          </a:prstGeom>
          <a:solidFill>
            <a:schemeClr val="bg1"/>
          </a:solidFill>
          <a:ln w="9525">
            <a:noFill/>
            <a:miter lim="800000"/>
            <a:headEnd/>
            <a:tailEnd/>
          </a:ln>
        </p:spPr>
        <p:txBody>
          <a:bodyPr>
            <a:spAutoFit/>
          </a:bodyPr>
          <a:lstStyle/>
          <a:p>
            <a:r>
              <a:rPr lang="es-MX" sz="3200">
                <a:latin typeface="Arial Black" pitchFamily="34" charset="0"/>
              </a:rPr>
              <a:t>FORMS</a:t>
            </a:r>
            <a:endParaRPr lang="en-US" sz="3200">
              <a:latin typeface="Arial Black" pitchFamily="34" charset="0"/>
            </a:endParaRPr>
          </a:p>
        </p:txBody>
      </p:sp>
      <p:sp>
        <p:nvSpPr>
          <p:cNvPr id="16389" name="TextBox 6"/>
          <p:cNvSpPr txBox="1">
            <a:spLocks noChangeArrowheads="1"/>
          </p:cNvSpPr>
          <p:nvPr/>
        </p:nvSpPr>
        <p:spPr bwMode="auto">
          <a:xfrm>
            <a:off x="2063750" y="1989138"/>
            <a:ext cx="2160588" cy="584200"/>
          </a:xfrm>
          <a:prstGeom prst="rect">
            <a:avLst/>
          </a:prstGeom>
          <a:solidFill>
            <a:schemeClr val="bg1"/>
          </a:solidFill>
          <a:ln w="9525">
            <a:noFill/>
            <a:miter lim="800000"/>
            <a:headEnd/>
            <a:tailEnd/>
          </a:ln>
        </p:spPr>
        <p:txBody>
          <a:bodyPr>
            <a:spAutoFit/>
          </a:bodyPr>
          <a:lstStyle/>
          <a:p>
            <a:r>
              <a:rPr lang="es-MX" sz="3200">
                <a:latin typeface="Arial Black" pitchFamily="34" charset="0"/>
              </a:rPr>
              <a:t>LEVELS</a:t>
            </a:r>
            <a:endParaRPr lang="en-US" sz="3200">
              <a:latin typeface="Arial Black" pitchFamily="34" charset="0"/>
            </a:endParaRPr>
          </a:p>
        </p:txBody>
      </p:sp>
      <p:sp>
        <p:nvSpPr>
          <p:cNvPr id="16390" name="TextBox 7"/>
          <p:cNvSpPr txBox="1">
            <a:spLocks noChangeArrowheads="1"/>
          </p:cNvSpPr>
          <p:nvPr/>
        </p:nvSpPr>
        <p:spPr bwMode="auto">
          <a:xfrm>
            <a:off x="4008438" y="5445125"/>
            <a:ext cx="2159000" cy="584200"/>
          </a:xfrm>
          <a:prstGeom prst="rect">
            <a:avLst/>
          </a:prstGeom>
          <a:solidFill>
            <a:schemeClr val="bg1"/>
          </a:solidFill>
          <a:ln w="9525">
            <a:noFill/>
            <a:miter lim="800000"/>
            <a:headEnd/>
            <a:tailEnd/>
          </a:ln>
        </p:spPr>
        <p:txBody>
          <a:bodyPr>
            <a:spAutoFit/>
          </a:bodyPr>
          <a:lstStyle/>
          <a:p>
            <a:r>
              <a:rPr lang="es-MX" sz="3200">
                <a:latin typeface="Arial Black" pitchFamily="34" charset="0"/>
              </a:rPr>
              <a:t>SPACES</a:t>
            </a:r>
            <a:endParaRPr lang="en-US" sz="3200">
              <a:latin typeface="Arial Black" pitchFamily="34" charset="0"/>
            </a:endParaRPr>
          </a:p>
        </p:txBody>
      </p:sp>
      <p:sp>
        <p:nvSpPr>
          <p:cNvPr id="3" name="TextBox 2"/>
          <p:cNvSpPr txBox="1"/>
          <p:nvPr/>
        </p:nvSpPr>
        <p:spPr>
          <a:xfrm>
            <a:off x="7309056" y="5659993"/>
            <a:ext cx="2890600" cy="369332"/>
          </a:xfrm>
          <a:prstGeom prst="rect">
            <a:avLst/>
          </a:prstGeom>
          <a:noFill/>
        </p:spPr>
        <p:txBody>
          <a:bodyPr wrap="none" rtlCol="0">
            <a:spAutoFit/>
          </a:bodyPr>
          <a:lstStyle/>
          <a:p>
            <a:r>
              <a:rPr lang="en-GB" dirty="0"/>
              <a:t>http://www.powercube.net/</a:t>
            </a:r>
          </a:p>
        </p:txBody>
      </p:sp>
    </p:spTree>
    <p:extLst>
      <p:ext uri="{BB962C8B-B14F-4D97-AF65-F5344CB8AC3E}">
        <p14:creationId xmlns:p14="http://schemas.microsoft.com/office/powerpoint/2010/main" val="1668022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3D90426-C355-584A-9ABE-1D1852D2A53B}" vid="{05BFE705-F199-F849-9CB0-E66D553AFB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LSE_ID_PPT_Template</Template>
  <TotalTime>1193</TotalTime>
  <Words>5600</Words>
  <Application>Microsoft Office PowerPoint</Application>
  <PresentationFormat>Widescreen</PresentationFormat>
  <Paragraphs>282</Paragraphs>
  <Slides>30</Slides>
  <Notes>13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 Black</vt:lpstr>
      <vt:lpstr>Calibri</vt:lpstr>
      <vt:lpstr>Calibri Light</vt:lpstr>
      <vt:lpstr>Wingdings</vt:lpstr>
      <vt:lpstr>Office Theme</vt:lpstr>
      <vt:lpstr>UN training package: on ‘Analysis’ we will cover 5 topics</vt:lpstr>
      <vt:lpstr>1. Defining the Problem</vt:lpstr>
      <vt:lpstr>When thinking about the problem, where you start will probably not be where you finish</vt:lpstr>
      <vt:lpstr>Example of the 5Ys in Action</vt:lpstr>
      <vt:lpstr>Top Tips on Defining the Problem</vt:lpstr>
      <vt:lpstr>Understanding Power</vt:lpstr>
      <vt:lpstr>Practitioner Frameworks for Understanding Power</vt:lpstr>
      <vt:lpstr>Visible, Hidden and Invisible</vt:lpstr>
      <vt:lpstr>The Power Cube</vt:lpstr>
      <vt:lpstr>PowerPoint Presentation</vt:lpstr>
      <vt:lpstr>Adapted from Rao and Kelleher, Gender at Work</vt:lpstr>
      <vt:lpstr>Different tactics according to quadrant  (the Social Change Project)</vt:lpstr>
      <vt:lpstr>4 Powers model (Rowlands 1997)</vt:lpstr>
      <vt:lpstr>Top Tips on Understanding Power</vt:lpstr>
      <vt:lpstr>3. Analysing the Context</vt:lpstr>
      <vt:lpstr>Understanding Interests: What makes people tick?  </vt:lpstr>
      <vt:lpstr>Understanding change: What space and capacity do people have to effect change? </vt:lpstr>
      <vt:lpstr>Other Questions to ask on  Context</vt:lpstr>
      <vt:lpstr>And others – Lots to know about Context!</vt:lpstr>
      <vt:lpstr>Top Tips on Analysing the Context</vt:lpstr>
      <vt:lpstr>4. Mapping the Stakeholders</vt:lpstr>
      <vt:lpstr>PowerPoint Presentation</vt:lpstr>
      <vt:lpstr>Adapted from Rao and Kelleher, Gender at Work</vt:lpstr>
      <vt:lpstr>Top Tips on Stakeholder Mapping</vt:lpstr>
      <vt:lpstr>5. The Bridge to Strategy</vt:lpstr>
      <vt:lpstr>For the Influence/Interest 2x2, identify the clusters</vt:lpstr>
      <vt:lpstr>Clusters → different possible Change Strategies</vt:lpstr>
      <vt:lpstr>For Rao and Kelleher, different tactics for each quadrant</vt:lpstr>
      <vt:lpstr>Top Tips on Bridging to Strategy</vt:lpstr>
      <vt:lpstr>Putting it All Together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Duncan Green</dc:creator>
  <cp:lastModifiedBy>Duncan Green</cp:lastModifiedBy>
  <cp:revision>35</cp:revision>
  <cp:lastPrinted>2021-10-26T13:25:23Z</cp:lastPrinted>
  <dcterms:created xsi:type="dcterms:W3CDTF">2020-05-21T09:28:30Z</dcterms:created>
  <dcterms:modified xsi:type="dcterms:W3CDTF">2021-10-28T14:04:45Z</dcterms:modified>
</cp:coreProperties>
</file>