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diagrams/data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93.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9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47.xml" ContentType="application/vnd.openxmlformats-officedocument.presentationml.notesSlide+xml"/>
  <Override PartName="/ppt/slideLayouts/slideLayout3.xml" ContentType="application/vnd.openxmlformats-officedocument.presentationml.slideLayout+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41.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27.xml" ContentType="application/vnd.openxmlformats-officedocument.presentationml.notesSlide+xml"/>
  <Override PartName="/ppt/notesSlides/notesSlide57.xml" ContentType="application/vnd.openxmlformats-officedocument.presentationml.notesSlide+xml"/>
  <Override PartName="/ppt/notesSlides/notesSlide4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13.xml" ContentType="application/vnd.openxmlformats-officedocument.presentationml.notesSlide+xml"/>
  <Override PartName="/ppt/notesSlides/notesSlide63.xml" ContentType="application/vnd.openxmlformats-officedocument.presentationml.notesSlide+xml"/>
  <Override PartName="/ppt/notesSlides/notesSlide14.xml" ContentType="application/vnd.openxmlformats-officedocument.presentationml.notesSlide+xml"/>
  <Override PartName="/ppt/notesSlides/notesSlide62.xml" ContentType="application/vnd.openxmlformats-officedocument.presentationml.notes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45.xml" ContentType="application/vnd.openxmlformats-officedocument.presentationml.notesSlide+xml"/>
  <Override PartName="/ppt/slideLayouts/slideLayout5.xml" ContentType="application/vnd.openxmlformats-officedocument.presentationml.slideLayout+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51.xml" ContentType="application/vnd.openxmlformats-officedocument.presentationml.notesSlide+xml"/>
  <Override PartName="/ppt/notesSlides/notesSlide18.xml" ContentType="application/vnd.openxmlformats-officedocument.presentationml.notesSlide+xml"/>
  <Override PartName="/ppt/notesSlides/notesSlide43.xml" ContentType="application/vnd.openxmlformats-officedocument.presentationml.notesSlide+xml"/>
  <Override PartName="/ppt/notesSlides/notesSlide19.xml" ContentType="application/vnd.openxmlformats-officedocument.presentationml.notesSlide+xml"/>
  <Override PartName="/ppt/notesSlides/notesSlide44.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5.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79.xml" ContentType="application/vnd.openxmlformats-officedocument.presentationml.notesSlide+xml"/>
  <Override PartName="/ppt/slideLayouts/slideLayout7.xml" ContentType="application/vnd.openxmlformats-officedocument.presentationml.slideLayout+xml"/>
  <Override PartName="/ppt/notesSlides/notesSlide31.xml" ContentType="application/vnd.openxmlformats-officedocument.presentationml.notesSlide+xml"/>
  <Override PartName="/ppt/notesSlides/notesSlide46.xml" ContentType="application/vnd.openxmlformats-officedocument.presentationml.notesSlide+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70.xml" ContentType="application/vnd.openxmlformats-officedocument.presentationml.notesSlide+xml"/>
  <Override PartName="/ppt/notesSlides/notesSlide3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1.xml" ContentType="application/vnd.openxmlformats-officedocument.presentationml.notesSlide+xml"/>
  <Override PartName="/ppt/notesSlides/notesSlide28.xml" ContentType="application/vnd.openxmlformats-officedocument.presentationml.notesSlide+xml"/>
  <Override PartName="/ppt/notesSlides/notesSlide73.xml" ContentType="application/vnd.openxmlformats-officedocument.presentationml.notesSlide+xml"/>
  <Override PartName="/ppt/notesSlides/notesSlide8.xml" ContentType="application/vnd.openxmlformats-officedocument.presentationml.notesSlide+xml"/>
  <Override PartName="/ppt/notesSlides/notesSlide2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2.xml" ContentType="application/vnd.openxmlformats-officedocument.presentationml.notesSlide+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diagrams/layout2.xml" ContentType="application/vnd.openxmlformats-officedocument.drawingml.diagramLayout+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notesMasters/notesMaster1.xml" ContentType="application/vnd.openxmlformats-officedocument.presentationml.notesMaster+xml"/>
  <Override PartName="/ppt/diagrams/drawing2.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colors2.xml" ContentType="application/vnd.openxmlformats-officedocument.drawingml.diagramColors+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1.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layout7.xml" ContentType="application/vnd.openxmlformats-officedocument.drawingml.diagramLayout+xml"/>
  <Override PartName="/ppt/diagrams/colors6.xml" ContentType="application/vnd.openxmlformats-officedocument.drawingml.diagramColors+xml"/>
  <Override PartName="/ppt/diagrams/drawing6.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409" r:id="rId2"/>
    <p:sldId id="619" r:id="rId3"/>
    <p:sldId id="620" r:id="rId4"/>
    <p:sldId id="621" r:id="rId5"/>
    <p:sldId id="622" r:id="rId6"/>
    <p:sldId id="597" r:id="rId7"/>
    <p:sldId id="592" r:id="rId8"/>
    <p:sldId id="615" r:id="rId9"/>
    <p:sldId id="618" r:id="rId10"/>
    <p:sldId id="593" r:id="rId11"/>
    <p:sldId id="594" r:id="rId12"/>
    <p:sldId id="596" r:id="rId13"/>
    <p:sldId id="595" r:id="rId14"/>
    <p:sldId id="627" r:id="rId15"/>
    <p:sldId id="412" r:id="rId16"/>
    <p:sldId id="410" r:id="rId17"/>
    <p:sldId id="413" r:id="rId18"/>
    <p:sldId id="638" r:id="rId19"/>
    <p:sldId id="420" r:id="rId20"/>
    <p:sldId id="637" r:id="rId21"/>
    <p:sldId id="628" r:id="rId22"/>
    <p:sldId id="422" r:id="rId23"/>
    <p:sldId id="423" r:id="rId24"/>
    <p:sldId id="427" r:id="rId25"/>
    <p:sldId id="429" r:id="rId26"/>
    <p:sldId id="435" r:id="rId27"/>
    <p:sldId id="642" r:id="rId28"/>
    <p:sldId id="430" r:id="rId29"/>
    <p:sldId id="629" r:id="rId30"/>
    <p:sldId id="431" r:id="rId31"/>
    <p:sldId id="439" r:id="rId32"/>
    <p:sldId id="598" r:id="rId33"/>
    <p:sldId id="630" r:id="rId34"/>
    <p:sldId id="636" r:id="rId35"/>
    <p:sldId id="631" r:id="rId36"/>
    <p:sldId id="632" r:id="rId37"/>
    <p:sldId id="633" r:id="rId38"/>
    <p:sldId id="447" r:id="rId39"/>
    <p:sldId id="634" r:id="rId40"/>
    <p:sldId id="442" r:id="rId41"/>
    <p:sldId id="443" r:id="rId42"/>
    <p:sldId id="445" r:id="rId43"/>
    <p:sldId id="640" r:id="rId44"/>
    <p:sldId id="712" r:id="rId45"/>
    <p:sldId id="641" r:id="rId46"/>
    <p:sldId id="635" r:id="rId47"/>
    <p:sldId id="454" r:id="rId48"/>
    <p:sldId id="452" r:id="rId49"/>
    <p:sldId id="456" r:id="rId50"/>
    <p:sldId id="455" r:id="rId51"/>
    <p:sldId id="721" r:id="rId52"/>
    <p:sldId id="460" r:id="rId53"/>
    <p:sldId id="472" r:id="rId54"/>
    <p:sldId id="645" r:id="rId55"/>
    <p:sldId id="646" r:id="rId56"/>
    <p:sldId id="657" r:id="rId57"/>
    <p:sldId id="667" r:id="rId58"/>
    <p:sldId id="668" r:id="rId59"/>
    <p:sldId id="669" r:id="rId60"/>
    <p:sldId id="656" r:id="rId61"/>
    <p:sldId id="670" r:id="rId62"/>
    <p:sldId id="659" r:id="rId63"/>
    <p:sldId id="666" r:id="rId64"/>
    <p:sldId id="708" r:id="rId65"/>
    <p:sldId id="671" r:id="rId66"/>
    <p:sldId id="660" r:id="rId67"/>
    <p:sldId id="674" r:id="rId68"/>
    <p:sldId id="682" r:id="rId69"/>
    <p:sldId id="681" r:id="rId70"/>
    <p:sldId id="686" r:id="rId71"/>
    <p:sldId id="687" r:id="rId72"/>
    <p:sldId id="695" r:id="rId73"/>
    <p:sldId id="707" r:id="rId74"/>
    <p:sldId id="709" r:id="rId75"/>
    <p:sldId id="662" r:id="rId76"/>
    <p:sldId id="697" r:id="rId77"/>
    <p:sldId id="699" r:id="rId78"/>
    <p:sldId id="702" r:id="rId79"/>
    <p:sldId id="703" r:id="rId80"/>
    <p:sldId id="704" r:id="rId81"/>
    <p:sldId id="739" r:id="rId82"/>
    <p:sldId id="723" r:id="rId83"/>
    <p:sldId id="658" r:id="rId84"/>
    <p:sldId id="663" r:id="rId85"/>
    <p:sldId id="665" r:id="rId86"/>
    <p:sldId id="724" r:id="rId87"/>
    <p:sldId id="499" r:id="rId88"/>
    <p:sldId id="550" r:id="rId89"/>
    <p:sldId id="726" r:id="rId90"/>
    <p:sldId id="725" r:id="rId91"/>
    <p:sldId id="554" r:id="rId92"/>
    <p:sldId id="578" r:id="rId93"/>
    <p:sldId id="581" r:id="rId94"/>
    <p:sldId id="722" r:id="rId95"/>
    <p:sldId id="602" r:id="rId96"/>
    <p:sldId id="738" r:id="rId97"/>
    <p:sldId id="737" r:id="rId98"/>
    <p:sldId id="736" r:id="rId99"/>
    <p:sldId id="727" r:id="rId100"/>
    <p:sldId id="728" r:id="rId101"/>
    <p:sldId id="729" r:id="rId102"/>
    <p:sldId id="730" r:id="rId103"/>
    <p:sldId id="731" r:id="rId104"/>
    <p:sldId id="732" r:id="rId105"/>
    <p:sldId id="733" r:id="rId106"/>
    <p:sldId id="735" r:id="rId107"/>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8DB40160-5523-4247-B618-318433A2BA07}">
          <p14:sldIdLst>
            <p14:sldId id="409"/>
            <p14:sldId id="619"/>
            <p14:sldId id="620"/>
            <p14:sldId id="621"/>
            <p14:sldId id="622"/>
            <p14:sldId id="597"/>
            <p14:sldId id="592"/>
            <p14:sldId id="615"/>
            <p14:sldId id="618"/>
            <p14:sldId id="593"/>
            <p14:sldId id="594"/>
            <p14:sldId id="596"/>
            <p14:sldId id="595"/>
            <p14:sldId id="627"/>
            <p14:sldId id="412"/>
            <p14:sldId id="410"/>
            <p14:sldId id="413"/>
            <p14:sldId id="638"/>
            <p14:sldId id="420"/>
            <p14:sldId id="637"/>
            <p14:sldId id="628"/>
            <p14:sldId id="422"/>
            <p14:sldId id="423"/>
            <p14:sldId id="427"/>
            <p14:sldId id="429"/>
            <p14:sldId id="435"/>
            <p14:sldId id="642"/>
            <p14:sldId id="430"/>
            <p14:sldId id="629"/>
            <p14:sldId id="431"/>
            <p14:sldId id="439"/>
            <p14:sldId id="598"/>
            <p14:sldId id="630"/>
            <p14:sldId id="636"/>
            <p14:sldId id="631"/>
            <p14:sldId id="632"/>
            <p14:sldId id="633"/>
            <p14:sldId id="447"/>
            <p14:sldId id="634"/>
            <p14:sldId id="442"/>
            <p14:sldId id="443"/>
            <p14:sldId id="445"/>
            <p14:sldId id="640"/>
            <p14:sldId id="712"/>
            <p14:sldId id="641"/>
            <p14:sldId id="635"/>
            <p14:sldId id="454"/>
            <p14:sldId id="452"/>
            <p14:sldId id="456"/>
            <p14:sldId id="455"/>
            <p14:sldId id="721"/>
            <p14:sldId id="460"/>
            <p14:sldId id="472"/>
            <p14:sldId id="645"/>
            <p14:sldId id="646"/>
            <p14:sldId id="657"/>
            <p14:sldId id="667"/>
            <p14:sldId id="668"/>
            <p14:sldId id="669"/>
            <p14:sldId id="656"/>
            <p14:sldId id="670"/>
            <p14:sldId id="659"/>
            <p14:sldId id="666"/>
            <p14:sldId id="708"/>
            <p14:sldId id="671"/>
            <p14:sldId id="660"/>
            <p14:sldId id="674"/>
            <p14:sldId id="682"/>
            <p14:sldId id="681"/>
            <p14:sldId id="686"/>
            <p14:sldId id="687"/>
            <p14:sldId id="695"/>
            <p14:sldId id="707"/>
            <p14:sldId id="709"/>
            <p14:sldId id="662"/>
            <p14:sldId id="697"/>
            <p14:sldId id="699"/>
            <p14:sldId id="702"/>
            <p14:sldId id="703"/>
            <p14:sldId id="704"/>
            <p14:sldId id="739"/>
            <p14:sldId id="723"/>
            <p14:sldId id="658"/>
            <p14:sldId id="663"/>
            <p14:sldId id="665"/>
            <p14:sldId id="724"/>
            <p14:sldId id="499"/>
            <p14:sldId id="550"/>
            <p14:sldId id="726"/>
            <p14:sldId id="725"/>
            <p14:sldId id="554"/>
            <p14:sldId id="578"/>
            <p14:sldId id="581"/>
            <p14:sldId id="722"/>
            <p14:sldId id="602"/>
            <p14:sldId id="738"/>
            <p14:sldId id="737"/>
            <p14:sldId id="736"/>
            <p14:sldId id="727"/>
            <p14:sldId id="728"/>
            <p14:sldId id="729"/>
            <p14:sldId id="730"/>
            <p14:sldId id="731"/>
            <p14:sldId id="732"/>
            <p14:sldId id="733"/>
            <p14:sldId id="7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p:restoredTop sz="87184" autoAdjust="0"/>
  </p:normalViewPr>
  <p:slideViewPr>
    <p:cSldViewPr>
      <p:cViewPr varScale="1">
        <p:scale>
          <a:sx n="48" d="100"/>
          <a:sy n="48" d="100"/>
        </p:scale>
        <p:origin x="31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0.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2.xml"/><Relationship Id="rId1" Type="http://schemas.openxmlformats.org/officeDocument/2006/relationships/slide" Target="../slides/slide15.xml"/><Relationship Id="rId4" Type="http://schemas.openxmlformats.org/officeDocument/2006/relationships/slide" Target="../slides/slide26.xml"/></Relationships>
</file>

<file path=ppt/diagrams/_rels/data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2.xml"/><Relationship Id="rId1" Type="http://schemas.openxmlformats.org/officeDocument/2006/relationships/slide" Target="../slides/slide15.xml"/><Relationship Id="rId4"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245E8-EE06-45C8-BABE-6756A83B4FD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124AA78A-2E17-4883-8239-D87FE1D7EA53}">
      <dgm:prSet custT="1"/>
      <dgm:spPr/>
      <dgm:t>
        <a:bodyPr anchor="ctr"/>
        <a:lstStyle/>
        <a:p>
          <a:pPr algn="ctr"/>
          <a:r>
            <a:rPr lang="en-US" sz="1400" b="1" dirty="0"/>
            <a:t>Increase </a:t>
          </a:r>
          <a:r>
            <a:rPr lang="en-US" sz="1400" b="1" dirty="0" smtClean="0"/>
            <a:t>effectiveness-Improving how we work</a:t>
          </a:r>
          <a:endParaRPr lang="en-US" sz="1400" b="1" dirty="0"/>
        </a:p>
      </dgm:t>
    </dgm:pt>
    <dgm:pt modelId="{7FE176C1-8B0F-4A99-9A43-FA5576DB8EA0}" type="parTrans" cxnId="{1FA9ADA6-1A9A-47BB-9CDD-5F3F7CB45A53}">
      <dgm:prSet/>
      <dgm:spPr/>
      <dgm:t>
        <a:bodyPr/>
        <a:lstStyle/>
        <a:p>
          <a:endParaRPr lang="en-US" sz="1400"/>
        </a:p>
      </dgm:t>
    </dgm:pt>
    <dgm:pt modelId="{3B042E72-AC4F-4625-9A59-F7D2D6E40308}" type="sibTrans" cxnId="{1FA9ADA6-1A9A-47BB-9CDD-5F3F7CB45A53}">
      <dgm:prSet/>
      <dgm:spPr/>
      <dgm:t>
        <a:bodyPr/>
        <a:lstStyle/>
        <a:p>
          <a:endParaRPr lang="en-US" sz="1400"/>
        </a:p>
      </dgm:t>
    </dgm:pt>
    <dgm:pt modelId="{EF441E73-650D-4397-98C9-BC55AAA68F0F}">
      <dgm:prSet custT="1"/>
      <dgm:spPr/>
      <dgm:t>
        <a:bodyPr anchor="ctr"/>
        <a:lstStyle/>
        <a:p>
          <a:pPr algn="ctr"/>
          <a:r>
            <a:rPr lang="en-US" sz="1400" b="1" dirty="0"/>
            <a:t>Build stronger teams &amp; alliances</a:t>
          </a:r>
        </a:p>
      </dgm:t>
    </dgm:pt>
    <dgm:pt modelId="{0E796D23-39D2-4AA3-9679-94FF69CD34A4}" type="parTrans" cxnId="{18F96CA8-1E14-459F-A919-2D498BE3FEE1}">
      <dgm:prSet/>
      <dgm:spPr/>
      <dgm:t>
        <a:bodyPr/>
        <a:lstStyle/>
        <a:p>
          <a:endParaRPr lang="en-US" sz="1400"/>
        </a:p>
      </dgm:t>
    </dgm:pt>
    <dgm:pt modelId="{70E7749F-2BB0-421F-9B6F-76D586D78492}" type="sibTrans" cxnId="{18F96CA8-1E14-459F-A919-2D498BE3FEE1}">
      <dgm:prSet/>
      <dgm:spPr/>
      <dgm:t>
        <a:bodyPr/>
        <a:lstStyle/>
        <a:p>
          <a:endParaRPr lang="en-US" sz="1400"/>
        </a:p>
      </dgm:t>
    </dgm:pt>
    <dgm:pt modelId="{AD9DCAA0-728D-478A-9E07-673346180DA6}">
      <dgm:prSet custT="1"/>
      <dgm:spPr/>
      <dgm:t>
        <a:bodyPr anchor="ctr"/>
        <a:lstStyle/>
        <a:p>
          <a:pPr algn="ctr"/>
          <a:r>
            <a:rPr lang="en-US" sz="1400" b="1" dirty="0"/>
            <a:t>Improve  &amp; demonstrate impact</a:t>
          </a:r>
          <a:r>
            <a:rPr lang="en-US" sz="1400" dirty="0"/>
            <a:t> </a:t>
          </a:r>
        </a:p>
      </dgm:t>
    </dgm:pt>
    <dgm:pt modelId="{B46E9906-936D-4CC0-8B88-C44AC60032E0}" type="parTrans" cxnId="{B316CD29-A0CC-4DFA-BE43-0A318C254779}">
      <dgm:prSet/>
      <dgm:spPr/>
      <dgm:t>
        <a:bodyPr/>
        <a:lstStyle/>
        <a:p>
          <a:endParaRPr lang="en-US" sz="1400"/>
        </a:p>
      </dgm:t>
    </dgm:pt>
    <dgm:pt modelId="{ACC303AF-F506-4038-8487-93F4B1E14034}" type="sibTrans" cxnId="{B316CD29-A0CC-4DFA-BE43-0A318C254779}">
      <dgm:prSet/>
      <dgm:spPr/>
      <dgm:t>
        <a:bodyPr/>
        <a:lstStyle/>
        <a:p>
          <a:endParaRPr lang="en-US" sz="1400"/>
        </a:p>
      </dgm:t>
    </dgm:pt>
    <dgm:pt modelId="{FB83A2E9-3AD0-41F0-A034-579C2CA48E1F}">
      <dgm:prSet custT="1"/>
      <dgm:spPr/>
      <dgm:t>
        <a:bodyPr anchor="ctr"/>
        <a:lstStyle/>
        <a:p>
          <a:pPr algn="ctr"/>
          <a:r>
            <a:rPr lang="en-US" sz="1400" b="1" dirty="0"/>
            <a:t>Build trust with stakeholders </a:t>
          </a:r>
          <a:endParaRPr lang="en-US" sz="1400" dirty="0"/>
        </a:p>
      </dgm:t>
    </dgm:pt>
    <dgm:pt modelId="{D758665A-CF37-4953-B8C1-2E119EFF99D1}" type="parTrans" cxnId="{06C67DF2-6A5D-4C45-BAFD-8ED0A0EE07C4}">
      <dgm:prSet/>
      <dgm:spPr/>
      <dgm:t>
        <a:bodyPr/>
        <a:lstStyle/>
        <a:p>
          <a:endParaRPr lang="en-US" sz="1400"/>
        </a:p>
      </dgm:t>
    </dgm:pt>
    <dgm:pt modelId="{5211D518-7EE9-4228-AE73-3635DADDB447}" type="sibTrans" cxnId="{06C67DF2-6A5D-4C45-BAFD-8ED0A0EE07C4}">
      <dgm:prSet/>
      <dgm:spPr/>
      <dgm:t>
        <a:bodyPr/>
        <a:lstStyle/>
        <a:p>
          <a:endParaRPr lang="en-US" sz="1400"/>
        </a:p>
      </dgm:t>
    </dgm:pt>
    <dgm:pt modelId="{C6302175-FF86-44A4-8C17-2BDD81863439}">
      <dgm:prSet custT="1"/>
      <dgm:spPr/>
      <dgm:t>
        <a:bodyPr anchor="ctr"/>
        <a:lstStyle/>
        <a:p>
          <a:pPr algn="ctr"/>
          <a:r>
            <a:rPr lang="en-US" sz="1400" b="1" dirty="0"/>
            <a:t>Accountability to stakeholders, people who benefit and the general public </a:t>
          </a:r>
          <a:endParaRPr lang="en-US" sz="1400" dirty="0"/>
        </a:p>
      </dgm:t>
    </dgm:pt>
    <dgm:pt modelId="{37E6420C-31C1-4C77-9F96-6B51BCD53DFB}" type="parTrans" cxnId="{4794E234-B066-409C-AF6B-75B79670C96E}">
      <dgm:prSet/>
      <dgm:spPr/>
      <dgm:t>
        <a:bodyPr/>
        <a:lstStyle/>
        <a:p>
          <a:endParaRPr lang="en-US" sz="1400"/>
        </a:p>
      </dgm:t>
    </dgm:pt>
    <dgm:pt modelId="{2EB435DD-E2D5-4B2C-9683-C9A4E703EFEB}" type="sibTrans" cxnId="{4794E234-B066-409C-AF6B-75B79670C96E}">
      <dgm:prSet/>
      <dgm:spPr/>
      <dgm:t>
        <a:bodyPr/>
        <a:lstStyle/>
        <a:p>
          <a:endParaRPr lang="en-US" sz="1400"/>
        </a:p>
      </dgm:t>
    </dgm:pt>
    <dgm:pt modelId="{3E0CD9EC-D8FC-421E-9428-3E9B1CFF95E4}">
      <dgm:prSet custT="1"/>
      <dgm:spPr/>
      <dgm:t>
        <a:bodyPr anchor="ctr"/>
        <a:lstStyle/>
        <a:p>
          <a:pPr algn="ctr"/>
          <a:r>
            <a:rPr lang="en-US" sz="1400" b="1" dirty="0"/>
            <a:t>Resource mobilization </a:t>
          </a:r>
          <a:endParaRPr lang="en-US" sz="1400" dirty="0"/>
        </a:p>
      </dgm:t>
    </dgm:pt>
    <dgm:pt modelId="{148F1745-7559-4F9B-AEC2-375ED2BCA56A}" type="parTrans" cxnId="{3EDE460A-0C89-4248-95FF-0B6064E0EAD9}">
      <dgm:prSet/>
      <dgm:spPr/>
      <dgm:t>
        <a:bodyPr/>
        <a:lstStyle/>
        <a:p>
          <a:endParaRPr lang="en-US" sz="1400"/>
        </a:p>
      </dgm:t>
    </dgm:pt>
    <dgm:pt modelId="{3BFE20F6-9612-4D43-82D6-C1EB30EC4638}" type="sibTrans" cxnId="{3EDE460A-0C89-4248-95FF-0B6064E0EAD9}">
      <dgm:prSet/>
      <dgm:spPr/>
      <dgm:t>
        <a:bodyPr/>
        <a:lstStyle/>
        <a:p>
          <a:endParaRPr lang="en-US" sz="1400"/>
        </a:p>
      </dgm:t>
    </dgm:pt>
    <dgm:pt modelId="{DBFC87E7-048E-474E-98D0-E516FCEDDEB9}">
      <dgm:prSet custT="1"/>
      <dgm:spPr/>
      <dgm:t>
        <a:bodyPr anchor="ctr"/>
        <a:lstStyle/>
        <a:p>
          <a:pPr algn="ctr"/>
          <a:r>
            <a:rPr lang="en-US" sz="1400" b="1" dirty="0"/>
            <a:t>Understanding how change happens</a:t>
          </a:r>
        </a:p>
      </dgm:t>
    </dgm:pt>
    <dgm:pt modelId="{40C02867-2FDE-4F13-93D8-D9A5339F23BA}" type="parTrans" cxnId="{1153A57F-36DD-450F-B689-155F5DD504B4}">
      <dgm:prSet/>
      <dgm:spPr/>
      <dgm:t>
        <a:bodyPr/>
        <a:lstStyle/>
        <a:p>
          <a:endParaRPr lang="en-US" sz="1400"/>
        </a:p>
      </dgm:t>
    </dgm:pt>
    <dgm:pt modelId="{4BA67F9A-9ED5-4E03-BBE0-0375A25BA27D}" type="sibTrans" cxnId="{1153A57F-36DD-450F-B689-155F5DD504B4}">
      <dgm:prSet/>
      <dgm:spPr/>
      <dgm:t>
        <a:bodyPr/>
        <a:lstStyle/>
        <a:p>
          <a:endParaRPr lang="en-US" sz="1400"/>
        </a:p>
      </dgm:t>
    </dgm:pt>
    <dgm:pt modelId="{E567DB14-29B0-464B-BC8C-22209148AEE2}" type="pres">
      <dgm:prSet presAssocID="{0F7245E8-EE06-45C8-BABE-6756A83B4FD7}" presName="vert0" presStyleCnt="0">
        <dgm:presLayoutVars>
          <dgm:dir/>
          <dgm:animOne val="branch"/>
          <dgm:animLvl val="lvl"/>
        </dgm:presLayoutVars>
      </dgm:prSet>
      <dgm:spPr/>
      <dgm:t>
        <a:bodyPr/>
        <a:lstStyle/>
        <a:p>
          <a:endParaRPr lang="es-ES"/>
        </a:p>
      </dgm:t>
    </dgm:pt>
    <dgm:pt modelId="{15F13B4E-E43B-418D-AECE-1F9B6ADC789D}" type="pres">
      <dgm:prSet presAssocID="{DBFC87E7-048E-474E-98D0-E516FCEDDEB9}" presName="thickLine" presStyleLbl="alignNode1" presStyleIdx="0" presStyleCnt="7"/>
      <dgm:spPr/>
    </dgm:pt>
    <dgm:pt modelId="{A67C6F17-2B29-47E7-BD4D-F76761CEBC3C}" type="pres">
      <dgm:prSet presAssocID="{DBFC87E7-048E-474E-98D0-E516FCEDDEB9}" presName="horz1" presStyleCnt="0"/>
      <dgm:spPr/>
    </dgm:pt>
    <dgm:pt modelId="{5F7EC4D1-5961-4605-BFBD-B049DDF04C5A}" type="pres">
      <dgm:prSet presAssocID="{DBFC87E7-048E-474E-98D0-E516FCEDDEB9}" presName="tx1" presStyleLbl="revTx" presStyleIdx="0" presStyleCnt="7"/>
      <dgm:spPr/>
      <dgm:t>
        <a:bodyPr/>
        <a:lstStyle/>
        <a:p>
          <a:endParaRPr lang="es-ES"/>
        </a:p>
      </dgm:t>
    </dgm:pt>
    <dgm:pt modelId="{0E911E1D-367D-4543-9B18-1EE36627BEF0}" type="pres">
      <dgm:prSet presAssocID="{DBFC87E7-048E-474E-98D0-E516FCEDDEB9}" presName="vert1" presStyleCnt="0"/>
      <dgm:spPr/>
    </dgm:pt>
    <dgm:pt modelId="{0B90A1B7-08C9-415F-A8D8-476BDE94B9FB}" type="pres">
      <dgm:prSet presAssocID="{124AA78A-2E17-4883-8239-D87FE1D7EA53}" presName="thickLine" presStyleLbl="alignNode1" presStyleIdx="1" presStyleCnt="7"/>
      <dgm:spPr/>
    </dgm:pt>
    <dgm:pt modelId="{F51022FC-6533-41BC-B162-A038DEC3ED9B}" type="pres">
      <dgm:prSet presAssocID="{124AA78A-2E17-4883-8239-D87FE1D7EA53}" presName="horz1" presStyleCnt="0"/>
      <dgm:spPr/>
    </dgm:pt>
    <dgm:pt modelId="{83C721BE-E342-42E3-BFE0-9C1878B3F8B0}" type="pres">
      <dgm:prSet presAssocID="{124AA78A-2E17-4883-8239-D87FE1D7EA53}" presName="tx1" presStyleLbl="revTx" presStyleIdx="1" presStyleCnt="7"/>
      <dgm:spPr/>
      <dgm:t>
        <a:bodyPr/>
        <a:lstStyle/>
        <a:p>
          <a:endParaRPr lang="es-ES"/>
        </a:p>
      </dgm:t>
    </dgm:pt>
    <dgm:pt modelId="{6965E130-3B1F-4FFB-AD19-55BCB9D1FA31}" type="pres">
      <dgm:prSet presAssocID="{124AA78A-2E17-4883-8239-D87FE1D7EA53}" presName="vert1" presStyleCnt="0"/>
      <dgm:spPr/>
    </dgm:pt>
    <dgm:pt modelId="{76E94171-B6CF-4B5C-8FFC-9EC747119C5F}" type="pres">
      <dgm:prSet presAssocID="{EF441E73-650D-4397-98C9-BC55AAA68F0F}" presName="thickLine" presStyleLbl="alignNode1" presStyleIdx="2" presStyleCnt="7"/>
      <dgm:spPr/>
    </dgm:pt>
    <dgm:pt modelId="{9858BF9D-E663-4571-A759-E052C0C855C0}" type="pres">
      <dgm:prSet presAssocID="{EF441E73-650D-4397-98C9-BC55AAA68F0F}" presName="horz1" presStyleCnt="0"/>
      <dgm:spPr/>
    </dgm:pt>
    <dgm:pt modelId="{5F600454-860F-400B-B12A-FF32068E4FCB}" type="pres">
      <dgm:prSet presAssocID="{EF441E73-650D-4397-98C9-BC55AAA68F0F}" presName="tx1" presStyleLbl="revTx" presStyleIdx="2" presStyleCnt="7"/>
      <dgm:spPr/>
      <dgm:t>
        <a:bodyPr/>
        <a:lstStyle/>
        <a:p>
          <a:endParaRPr lang="es-ES"/>
        </a:p>
      </dgm:t>
    </dgm:pt>
    <dgm:pt modelId="{D3584AA9-196E-4DA6-BB17-CA61F76BABDC}" type="pres">
      <dgm:prSet presAssocID="{EF441E73-650D-4397-98C9-BC55AAA68F0F}" presName="vert1" presStyleCnt="0"/>
      <dgm:spPr/>
    </dgm:pt>
    <dgm:pt modelId="{2C0E13BA-DC78-49BD-B18D-1FE84B7C9702}" type="pres">
      <dgm:prSet presAssocID="{AD9DCAA0-728D-478A-9E07-673346180DA6}" presName="thickLine" presStyleLbl="alignNode1" presStyleIdx="3" presStyleCnt="7"/>
      <dgm:spPr/>
    </dgm:pt>
    <dgm:pt modelId="{0A14B8B0-809E-448D-A043-50C00A79FDD1}" type="pres">
      <dgm:prSet presAssocID="{AD9DCAA0-728D-478A-9E07-673346180DA6}" presName="horz1" presStyleCnt="0"/>
      <dgm:spPr/>
    </dgm:pt>
    <dgm:pt modelId="{DFEBA9A8-A1C3-433D-B8F9-FD684BAB11EB}" type="pres">
      <dgm:prSet presAssocID="{AD9DCAA0-728D-478A-9E07-673346180DA6}" presName="tx1" presStyleLbl="revTx" presStyleIdx="3" presStyleCnt="7"/>
      <dgm:spPr/>
      <dgm:t>
        <a:bodyPr/>
        <a:lstStyle/>
        <a:p>
          <a:endParaRPr lang="es-ES"/>
        </a:p>
      </dgm:t>
    </dgm:pt>
    <dgm:pt modelId="{F05AB0F1-6448-4325-8B9B-68C05B117CFC}" type="pres">
      <dgm:prSet presAssocID="{AD9DCAA0-728D-478A-9E07-673346180DA6}" presName="vert1" presStyleCnt="0"/>
      <dgm:spPr/>
    </dgm:pt>
    <dgm:pt modelId="{485CD8A9-9ECD-40B2-93E3-D2E8C36F52F8}" type="pres">
      <dgm:prSet presAssocID="{FB83A2E9-3AD0-41F0-A034-579C2CA48E1F}" presName="thickLine" presStyleLbl="alignNode1" presStyleIdx="4" presStyleCnt="7"/>
      <dgm:spPr/>
    </dgm:pt>
    <dgm:pt modelId="{9709E3EB-C9E5-45C9-93D4-C2199585120D}" type="pres">
      <dgm:prSet presAssocID="{FB83A2E9-3AD0-41F0-A034-579C2CA48E1F}" presName="horz1" presStyleCnt="0"/>
      <dgm:spPr/>
    </dgm:pt>
    <dgm:pt modelId="{6AB175FF-7C35-4964-9D1E-19964C5FA7CC}" type="pres">
      <dgm:prSet presAssocID="{FB83A2E9-3AD0-41F0-A034-579C2CA48E1F}" presName="tx1" presStyleLbl="revTx" presStyleIdx="4" presStyleCnt="7" custScaleY="75438"/>
      <dgm:spPr/>
      <dgm:t>
        <a:bodyPr/>
        <a:lstStyle/>
        <a:p>
          <a:endParaRPr lang="es-ES"/>
        </a:p>
      </dgm:t>
    </dgm:pt>
    <dgm:pt modelId="{C09EFAB2-1F42-43CB-B062-4237D4A1C479}" type="pres">
      <dgm:prSet presAssocID="{FB83A2E9-3AD0-41F0-A034-579C2CA48E1F}" presName="vert1" presStyleCnt="0"/>
      <dgm:spPr/>
    </dgm:pt>
    <dgm:pt modelId="{67376691-C8E9-4CC3-A572-2DA4C1E726AA}" type="pres">
      <dgm:prSet presAssocID="{C6302175-FF86-44A4-8C17-2BDD81863439}" presName="thickLine" presStyleLbl="alignNode1" presStyleIdx="5" presStyleCnt="7"/>
      <dgm:spPr/>
    </dgm:pt>
    <dgm:pt modelId="{9B6CCE79-5593-4486-9DBA-23B885DB14CD}" type="pres">
      <dgm:prSet presAssocID="{C6302175-FF86-44A4-8C17-2BDD81863439}" presName="horz1" presStyleCnt="0"/>
      <dgm:spPr/>
    </dgm:pt>
    <dgm:pt modelId="{5D532B4A-6A2D-4D32-801B-833058B0B3B0}" type="pres">
      <dgm:prSet presAssocID="{C6302175-FF86-44A4-8C17-2BDD81863439}" presName="tx1" presStyleLbl="revTx" presStyleIdx="5" presStyleCnt="7"/>
      <dgm:spPr/>
      <dgm:t>
        <a:bodyPr/>
        <a:lstStyle/>
        <a:p>
          <a:endParaRPr lang="es-ES"/>
        </a:p>
      </dgm:t>
    </dgm:pt>
    <dgm:pt modelId="{09866F1B-3F1A-4093-9C02-86FD2B437816}" type="pres">
      <dgm:prSet presAssocID="{C6302175-FF86-44A4-8C17-2BDD81863439}" presName="vert1" presStyleCnt="0"/>
      <dgm:spPr/>
    </dgm:pt>
    <dgm:pt modelId="{764B6A97-D8BF-4FF7-A4B3-5A3B1B5F5947}" type="pres">
      <dgm:prSet presAssocID="{3E0CD9EC-D8FC-421E-9428-3E9B1CFF95E4}" presName="thickLine" presStyleLbl="alignNode1" presStyleIdx="6" presStyleCnt="7"/>
      <dgm:spPr/>
    </dgm:pt>
    <dgm:pt modelId="{35D102F7-D7AF-48D4-98BF-636BA6EA3226}" type="pres">
      <dgm:prSet presAssocID="{3E0CD9EC-D8FC-421E-9428-3E9B1CFF95E4}" presName="horz1" presStyleCnt="0"/>
      <dgm:spPr/>
    </dgm:pt>
    <dgm:pt modelId="{E95D15C8-7ED6-44AE-9155-E2812F91FD7F}" type="pres">
      <dgm:prSet presAssocID="{3E0CD9EC-D8FC-421E-9428-3E9B1CFF95E4}" presName="tx1" presStyleLbl="revTx" presStyleIdx="6" presStyleCnt="7"/>
      <dgm:spPr/>
      <dgm:t>
        <a:bodyPr/>
        <a:lstStyle/>
        <a:p>
          <a:endParaRPr lang="es-ES"/>
        </a:p>
      </dgm:t>
    </dgm:pt>
    <dgm:pt modelId="{9C6FBE03-7C7B-4CF0-B57C-0ABB3B74CA79}" type="pres">
      <dgm:prSet presAssocID="{3E0CD9EC-D8FC-421E-9428-3E9B1CFF95E4}" presName="vert1" presStyleCnt="0"/>
      <dgm:spPr/>
    </dgm:pt>
  </dgm:ptLst>
  <dgm:cxnLst>
    <dgm:cxn modelId="{E8CB2E68-A5CA-4D47-96BA-0D4E97F9C317}" type="presOf" srcId="{DBFC87E7-048E-474E-98D0-E516FCEDDEB9}" destId="{5F7EC4D1-5961-4605-BFBD-B049DDF04C5A}" srcOrd="0" destOrd="0" presId="urn:microsoft.com/office/officeart/2008/layout/LinedList"/>
    <dgm:cxn modelId="{3EDE460A-0C89-4248-95FF-0B6064E0EAD9}" srcId="{0F7245E8-EE06-45C8-BABE-6756A83B4FD7}" destId="{3E0CD9EC-D8FC-421E-9428-3E9B1CFF95E4}" srcOrd="6" destOrd="0" parTransId="{148F1745-7559-4F9B-AEC2-375ED2BCA56A}" sibTransId="{3BFE20F6-9612-4D43-82D6-C1EB30EC4638}"/>
    <dgm:cxn modelId="{06C67DF2-6A5D-4C45-BAFD-8ED0A0EE07C4}" srcId="{0F7245E8-EE06-45C8-BABE-6756A83B4FD7}" destId="{FB83A2E9-3AD0-41F0-A034-579C2CA48E1F}" srcOrd="4" destOrd="0" parTransId="{D758665A-CF37-4953-B8C1-2E119EFF99D1}" sibTransId="{5211D518-7EE9-4228-AE73-3635DADDB447}"/>
    <dgm:cxn modelId="{B316CD29-A0CC-4DFA-BE43-0A318C254779}" srcId="{0F7245E8-EE06-45C8-BABE-6756A83B4FD7}" destId="{AD9DCAA0-728D-478A-9E07-673346180DA6}" srcOrd="3" destOrd="0" parTransId="{B46E9906-936D-4CC0-8B88-C44AC60032E0}" sibTransId="{ACC303AF-F506-4038-8487-93F4B1E14034}"/>
    <dgm:cxn modelId="{94B18FAA-23CD-4FCE-BDD5-FDDC60CFCAB7}" type="presOf" srcId="{EF441E73-650D-4397-98C9-BC55AAA68F0F}" destId="{5F600454-860F-400B-B12A-FF32068E4FCB}" srcOrd="0" destOrd="0" presId="urn:microsoft.com/office/officeart/2008/layout/LinedList"/>
    <dgm:cxn modelId="{4794E234-B066-409C-AF6B-75B79670C96E}" srcId="{0F7245E8-EE06-45C8-BABE-6756A83B4FD7}" destId="{C6302175-FF86-44A4-8C17-2BDD81863439}" srcOrd="5" destOrd="0" parTransId="{37E6420C-31C1-4C77-9F96-6B51BCD53DFB}" sibTransId="{2EB435DD-E2D5-4B2C-9683-C9A4E703EFEB}"/>
    <dgm:cxn modelId="{9182BF06-8947-40D5-BDD5-8CA7289C4BA1}" type="presOf" srcId="{AD9DCAA0-728D-478A-9E07-673346180DA6}" destId="{DFEBA9A8-A1C3-433D-B8F9-FD684BAB11EB}" srcOrd="0" destOrd="0" presId="urn:microsoft.com/office/officeart/2008/layout/LinedList"/>
    <dgm:cxn modelId="{41B7EE42-BA1D-424B-91BB-DAC4D755CBBE}" type="presOf" srcId="{124AA78A-2E17-4883-8239-D87FE1D7EA53}" destId="{83C721BE-E342-42E3-BFE0-9C1878B3F8B0}" srcOrd="0" destOrd="0" presId="urn:microsoft.com/office/officeart/2008/layout/LinedList"/>
    <dgm:cxn modelId="{7524FF9F-EB6B-49BF-8591-FBFBD6994DDF}" type="presOf" srcId="{3E0CD9EC-D8FC-421E-9428-3E9B1CFF95E4}" destId="{E95D15C8-7ED6-44AE-9155-E2812F91FD7F}" srcOrd="0" destOrd="0" presId="urn:microsoft.com/office/officeart/2008/layout/LinedList"/>
    <dgm:cxn modelId="{4161E206-D6C1-457E-8186-8F6196C555F5}" type="presOf" srcId="{FB83A2E9-3AD0-41F0-A034-579C2CA48E1F}" destId="{6AB175FF-7C35-4964-9D1E-19964C5FA7CC}" srcOrd="0" destOrd="0" presId="urn:microsoft.com/office/officeart/2008/layout/LinedList"/>
    <dgm:cxn modelId="{18F96CA8-1E14-459F-A919-2D498BE3FEE1}" srcId="{0F7245E8-EE06-45C8-BABE-6756A83B4FD7}" destId="{EF441E73-650D-4397-98C9-BC55AAA68F0F}" srcOrd="2" destOrd="0" parTransId="{0E796D23-39D2-4AA3-9679-94FF69CD34A4}" sibTransId="{70E7749F-2BB0-421F-9B6F-76D586D78492}"/>
    <dgm:cxn modelId="{5D51C268-D2C5-4297-9F6B-611A9974C58B}" type="presOf" srcId="{C6302175-FF86-44A4-8C17-2BDD81863439}" destId="{5D532B4A-6A2D-4D32-801B-833058B0B3B0}" srcOrd="0" destOrd="0" presId="urn:microsoft.com/office/officeart/2008/layout/LinedList"/>
    <dgm:cxn modelId="{1FA9ADA6-1A9A-47BB-9CDD-5F3F7CB45A53}" srcId="{0F7245E8-EE06-45C8-BABE-6756A83B4FD7}" destId="{124AA78A-2E17-4883-8239-D87FE1D7EA53}" srcOrd="1" destOrd="0" parTransId="{7FE176C1-8B0F-4A99-9A43-FA5576DB8EA0}" sibTransId="{3B042E72-AC4F-4625-9A59-F7D2D6E40308}"/>
    <dgm:cxn modelId="{1153A57F-36DD-450F-B689-155F5DD504B4}" srcId="{0F7245E8-EE06-45C8-BABE-6756A83B4FD7}" destId="{DBFC87E7-048E-474E-98D0-E516FCEDDEB9}" srcOrd="0" destOrd="0" parTransId="{40C02867-2FDE-4F13-93D8-D9A5339F23BA}" sibTransId="{4BA67F9A-9ED5-4E03-BBE0-0375A25BA27D}"/>
    <dgm:cxn modelId="{94F10D6E-6B6F-4B00-B9BC-0A3731C0C3B7}" type="presOf" srcId="{0F7245E8-EE06-45C8-BABE-6756A83B4FD7}" destId="{E567DB14-29B0-464B-BC8C-22209148AEE2}" srcOrd="0" destOrd="0" presId="urn:microsoft.com/office/officeart/2008/layout/LinedList"/>
    <dgm:cxn modelId="{458E3CC7-893A-48B5-A23D-3406DD4F8B7C}" type="presParOf" srcId="{E567DB14-29B0-464B-BC8C-22209148AEE2}" destId="{15F13B4E-E43B-418D-AECE-1F9B6ADC789D}" srcOrd="0" destOrd="0" presId="urn:microsoft.com/office/officeart/2008/layout/LinedList"/>
    <dgm:cxn modelId="{EB94F7DE-3022-4FC3-8389-374473FA97BB}" type="presParOf" srcId="{E567DB14-29B0-464B-BC8C-22209148AEE2}" destId="{A67C6F17-2B29-47E7-BD4D-F76761CEBC3C}" srcOrd="1" destOrd="0" presId="urn:microsoft.com/office/officeart/2008/layout/LinedList"/>
    <dgm:cxn modelId="{46C6D8B8-E8FA-436A-9B08-B0253D4C52DC}" type="presParOf" srcId="{A67C6F17-2B29-47E7-BD4D-F76761CEBC3C}" destId="{5F7EC4D1-5961-4605-BFBD-B049DDF04C5A}" srcOrd="0" destOrd="0" presId="urn:microsoft.com/office/officeart/2008/layout/LinedList"/>
    <dgm:cxn modelId="{CAC6DA08-5BFB-4292-9850-D1036DC72B01}" type="presParOf" srcId="{A67C6F17-2B29-47E7-BD4D-F76761CEBC3C}" destId="{0E911E1D-367D-4543-9B18-1EE36627BEF0}" srcOrd="1" destOrd="0" presId="urn:microsoft.com/office/officeart/2008/layout/LinedList"/>
    <dgm:cxn modelId="{E8B0A888-DDB5-439A-92E9-3BACB156A8CD}" type="presParOf" srcId="{E567DB14-29B0-464B-BC8C-22209148AEE2}" destId="{0B90A1B7-08C9-415F-A8D8-476BDE94B9FB}" srcOrd="2" destOrd="0" presId="urn:microsoft.com/office/officeart/2008/layout/LinedList"/>
    <dgm:cxn modelId="{5F9A05CD-FE50-43AF-98DE-F7C5D81C78F7}" type="presParOf" srcId="{E567DB14-29B0-464B-BC8C-22209148AEE2}" destId="{F51022FC-6533-41BC-B162-A038DEC3ED9B}" srcOrd="3" destOrd="0" presId="urn:microsoft.com/office/officeart/2008/layout/LinedList"/>
    <dgm:cxn modelId="{75297297-12B2-4807-AE1F-0F09A85749BE}" type="presParOf" srcId="{F51022FC-6533-41BC-B162-A038DEC3ED9B}" destId="{83C721BE-E342-42E3-BFE0-9C1878B3F8B0}" srcOrd="0" destOrd="0" presId="urn:microsoft.com/office/officeart/2008/layout/LinedList"/>
    <dgm:cxn modelId="{F2EB898D-4397-45CF-89E7-753F094E292E}" type="presParOf" srcId="{F51022FC-6533-41BC-B162-A038DEC3ED9B}" destId="{6965E130-3B1F-4FFB-AD19-55BCB9D1FA31}" srcOrd="1" destOrd="0" presId="urn:microsoft.com/office/officeart/2008/layout/LinedList"/>
    <dgm:cxn modelId="{90B0B6EA-6F53-4327-BA05-CE2D0958512F}" type="presParOf" srcId="{E567DB14-29B0-464B-BC8C-22209148AEE2}" destId="{76E94171-B6CF-4B5C-8FFC-9EC747119C5F}" srcOrd="4" destOrd="0" presId="urn:microsoft.com/office/officeart/2008/layout/LinedList"/>
    <dgm:cxn modelId="{F352D0D8-4C53-4819-8DB7-912A946FC19D}" type="presParOf" srcId="{E567DB14-29B0-464B-BC8C-22209148AEE2}" destId="{9858BF9D-E663-4571-A759-E052C0C855C0}" srcOrd="5" destOrd="0" presId="urn:microsoft.com/office/officeart/2008/layout/LinedList"/>
    <dgm:cxn modelId="{322F3D3D-28BD-4312-8B3A-C56225E0A4F7}" type="presParOf" srcId="{9858BF9D-E663-4571-A759-E052C0C855C0}" destId="{5F600454-860F-400B-B12A-FF32068E4FCB}" srcOrd="0" destOrd="0" presId="urn:microsoft.com/office/officeart/2008/layout/LinedList"/>
    <dgm:cxn modelId="{1B115360-7766-486E-935A-39481562CE63}" type="presParOf" srcId="{9858BF9D-E663-4571-A759-E052C0C855C0}" destId="{D3584AA9-196E-4DA6-BB17-CA61F76BABDC}" srcOrd="1" destOrd="0" presId="urn:microsoft.com/office/officeart/2008/layout/LinedList"/>
    <dgm:cxn modelId="{06759042-42C4-4E45-BBF4-9554DE5E3DF8}" type="presParOf" srcId="{E567DB14-29B0-464B-BC8C-22209148AEE2}" destId="{2C0E13BA-DC78-49BD-B18D-1FE84B7C9702}" srcOrd="6" destOrd="0" presId="urn:microsoft.com/office/officeart/2008/layout/LinedList"/>
    <dgm:cxn modelId="{D95A8D44-2903-4BEF-BAEA-2255DDA651A9}" type="presParOf" srcId="{E567DB14-29B0-464B-BC8C-22209148AEE2}" destId="{0A14B8B0-809E-448D-A043-50C00A79FDD1}" srcOrd="7" destOrd="0" presId="urn:microsoft.com/office/officeart/2008/layout/LinedList"/>
    <dgm:cxn modelId="{FD1BBB5D-784D-455E-86DF-1465160865C2}" type="presParOf" srcId="{0A14B8B0-809E-448D-A043-50C00A79FDD1}" destId="{DFEBA9A8-A1C3-433D-B8F9-FD684BAB11EB}" srcOrd="0" destOrd="0" presId="urn:microsoft.com/office/officeart/2008/layout/LinedList"/>
    <dgm:cxn modelId="{0D69C84C-D4F1-4623-8DFD-7DEFE17652DE}" type="presParOf" srcId="{0A14B8B0-809E-448D-A043-50C00A79FDD1}" destId="{F05AB0F1-6448-4325-8B9B-68C05B117CFC}" srcOrd="1" destOrd="0" presId="urn:microsoft.com/office/officeart/2008/layout/LinedList"/>
    <dgm:cxn modelId="{F874AF62-E88A-4C98-8061-BC99B000456E}" type="presParOf" srcId="{E567DB14-29B0-464B-BC8C-22209148AEE2}" destId="{485CD8A9-9ECD-40B2-93E3-D2E8C36F52F8}" srcOrd="8" destOrd="0" presId="urn:microsoft.com/office/officeart/2008/layout/LinedList"/>
    <dgm:cxn modelId="{232A59CF-DF06-45AA-8641-9221BA6AEF01}" type="presParOf" srcId="{E567DB14-29B0-464B-BC8C-22209148AEE2}" destId="{9709E3EB-C9E5-45C9-93D4-C2199585120D}" srcOrd="9" destOrd="0" presId="urn:microsoft.com/office/officeart/2008/layout/LinedList"/>
    <dgm:cxn modelId="{BF2800CE-4FEC-4BD3-BBC0-63823144ECB8}" type="presParOf" srcId="{9709E3EB-C9E5-45C9-93D4-C2199585120D}" destId="{6AB175FF-7C35-4964-9D1E-19964C5FA7CC}" srcOrd="0" destOrd="0" presId="urn:microsoft.com/office/officeart/2008/layout/LinedList"/>
    <dgm:cxn modelId="{928A1C2B-EEB4-472B-A5D7-97556E40E9ED}" type="presParOf" srcId="{9709E3EB-C9E5-45C9-93D4-C2199585120D}" destId="{C09EFAB2-1F42-43CB-B062-4237D4A1C479}" srcOrd="1" destOrd="0" presId="urn:microsoft.com/office/officeart/2008/layout/LinedList"/>
    <dgm:cxn modelId="{441841CF-0508-45B9-9269-DDB27815F3A4}" type="presParOf" srcId="{E567DB14-29B0-464B-BC8C-22209148AEE2}" destId="{67376691-C8E9-4CC3-A572-2DA4C1E726AA}" srcOrd="10" destOrd="0" presId="urn:microsoft.com/office/officeart/2008/layout/LinedList"/>
    <dgm:cxn modelId="{70E13305-2D0C-4D79-A343-B76ECAD4C47A}" type="presParOf" srcId="{E567DB14-29B0-464B-BC8C-22209148AEE2}" destId="{9B6CCE79-5593-4486-9DBA-23B885DB14CD}" srcOrd="11" destOrd="0" presId="urn:microsoft.com/office/officeart/2008/layout/LinedList"/>
    <dgm:cxn modelId="{BF5B55CF-CD46-4AB7-8BF4-3930F73D0DF4}" type="presParOf" srcId="{9B6CCE79-5593-4486-9DBA-23B885DB14CD}" destId="{5D532B4A-6A2D-4D32-801B-833058B0B3B0}" srcOrd="0" destOrd="0" presId="urn:microsoft.com/office/officeart/2008/layout/LinedList"/>
    <dgm:cxn modelId="{BA4CBD32-2A81-438E-8EBC-87DF83380E07}" type="presParOf" srcId="{9B6CCE79-5593-4486-9DBA-23B885DB14CD}" destId="{09866F1B-3F1A-4093-9C02-86FD2B437816}" srcOrd="1" destOrd="0" presId="urn:microsoft.com/office/officeart/2008/layout/LinedList"/>
    <dgm:cxn modelId="{1EED3BD2-1D1D-4856-B50A-1DE151A02BA8}" type="presParOf" srcId="{E567DB14-29B0-464B-BC8C-22209148AEE2}" destId="{764B6A97-D8BF-4FF7-A4B3-5A3B1B5F5947}" srcOrd="12" destOrd="0" presId="urn:microsoft.com/office/officeart/2008/layout/LinedList"/>
    <dgm:cxn modelId="{440ACC69-F1B2-46A7-9A16-62CF97123926}" type="presParOf" srcId="{E567DB14-29B0-464B-BC8C-22209148AEE2}" destId="{35D102F7-D7AF-48D4-98BF-636BA6EA3226}" srcOrd="13" destOrd="0" presId="urn:microsoft.com/office/officeart/2008/layout/LinedList"/>
    <dgm:cxn modelId="{C5BCC294-6193-4FC0-A6B0-DD27DB5F36F7}" type="presParOf" srcId="{35D102F7-D7AF-48D4-98BF-636BA6EA3226}" destId="{E95D15C8-7ED6-44AE-9155-E2812F91FD7F}" srcOrd="0" destOrd="0" presId="urn:microsoft.com/office/officeart/2008/layout/LinedList"/>
    <dgm:cxn modelId="{68A96BFB-AD3E-4826-AD9D-D8B7EC2CDCD4}" type="presParOf" srcId="{35D102F7-D7AF-48D4-98BF-636BA6EA3226}" destId="{9C6FBE03-7C7B-4CF0-B57C-0ABB3B74CA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331F97-53B6-44D0-B032-BD699ACF4AF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0173581F-59FD-4D7B-9FC2-16DD9752CF0A}">
      <dgm:prSet phldrT="[Text]" custT="1"/>
      <dgm:spPr/>
      <dgm:t>
        <a:bodyPr/>
        <a:lstStyle/>
        <a:p>
          <a:r>
            <a:rPr lang="de-DE" sz="900" b="1" dirty="0">
              <a:solidFill>
                <a:srgbClr val="92D050"/>
              </a:solidFill>
            </a:rPr>
            <a:t>2. </a:t>
          </a:r>
          <a:r>
            <a:rPr lang="de-DE" sz="600" dirty="0"/>
            <a:t/>
          </a:r>
          <a:br>
            <a:rPr lang="de-DE" sz="600" dirty="0"/>
          </a:br>
          <a:endParaRPr lang="de-DE" sz="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1B1BB8C-C3A3-4635-AD8D-3A7F05D1B76A}" type="parTrans" cxnId="{5EBC0BAA-7FED-4508-965F-BAE9571DA16F}">
      <dgm:prSet/>
      <dgm:spPr/>
      <dgm:t>
        <a:bodyPr/>
        <a:lstStyle/>
        <a:p>
          <a:endParaRPr lang="de-DE"/>
        </a:p>
      </dgm:t>
    </dgm:pt>
    <dgm:pt modelId="{29B140A9-0CF9-41EE-9CD0-23AE02EFE56B}" type="sibTrans" cxnId="{5EBC0BAA-7FED-4508-965F-BAE9571DA16F}">
      <dgm:prSet/>
      <dgm:spPr/>
      <dgm:t>
        <a:bodyPr/>
        <a:lstStyle/>
        <a:p>
          <a:endParaRPr lang="de-DE"/>
        </a:p>
      </dgm:t>
    </dgm:pt>
    <dgm:pt modelId="{ED9016E9-9DC6-4103-B5D2-A2815CE73BF5}">
      <dgm:prSet phldrT="[Text]" custT="1"/>
      <dgm:spPr/>
      <dgm:t>
        <a:bodyPr/>
        <a:lstStyle/>
        <a:p>
          <a:r>
            <a:rPr lang="de-DE" sz="900" b="1" dirty="0">
              <a:solidFill>
                <a:srgbClr val="92D050"/>
              </a:solidFill>
            </a:rPr>
            <a:t>3. </a:t>
          </a:r>
          <a:r>
            <a:rPr lang="de-DE" sz="800" dirty="0"/>
            <a:t/>
          </a:r>
          <a:br>
            <a:rPr lang="de-DE" sz="800" dirty="0"/>
          </a:br>
          <a:endParaRPr lang="de-DE" sz="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4F8031F-3AC1-449E-90A0-71A455155BBF}" type="parTrans" cxnId="{41ECA374-071D-4133-9F5D-2E24D8D27E66}">
      <dgm:prSet/>
      <dgm:spPr/>
      <dgm:t>
        <a:bodyPr/>
        <a:lstStyle/>
        <a:p>
          <a:endParaRPr lang="de-DE"/>
        </a:p>
      </dgm:t>
    </dgm:pt>
    <dgm:pt modelId="{1DF1308A-4FB9-4188-91C8-B0ABADC55D9A}" type="sibTrans" cxnId="{41ECA374-071D-4133-9F5D-2E24D8D27E66}">
      <dgm:prSet/>
      <dgm:spPr/>
      <dgm:t>
        <a:bodyPr/>
        <a:lstStyle/>
        <a:p>
          <a:endParaRPr lang="de-DE"/>
        </a:p>
      </dgm:t>
    </dgm:pt>
    <dgm:pt modelId="{6F475EF5-BBBD-41EE-9D61-EBD7F44B7737}">
      <dgm:prSet phldrT="[Text]" custT="1"/>
      <dgm:spPr/>
      <dgm:t>
        <a:bodyPr/>
        <a:lstStyle/>
        <a:p>
          <a:r>
            <a:rPr lang="de-DE" sz="800" b="1" dirty="0">
              <a:solidFill>
                <a:srgbClr val="92D050"/>
              </a:solidFill>
            </a:rPr>
            <a:t>4. </a:t>
          </a:r>
          <a:r>
            <a:rPr lang="de-DE" sz="700" dirty="0"/>
            <a:t/>
          </a:r>
          <a:br>
            <a:rPr lang="de-DE" sz="700" dirty="0"/>
          </a:br>
          <a:endParaRPr lang="de-DE" sz="7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CBBF96D-EEAF-4889-BB5A-7998FB6D1ADF}" type="parTrans" cxnId="{35B4DFC7-3CA3-4235-BB7C-8B88567C4FEA}">
      <dgm:prSet/>
      <dgm:spPr/>
      <dgm:t>
        <a:bodyPr/>
        <a:lstStyle/>
        <a:p>
          <a:endParaRPr lang="de-DE"/>
        </a:p>
      </dgm:t>
    </dgm:pt>
    <dgm:pt modelId="{3C7B53A6-08BF-407E-9642-D489B4D61F06}" type="sibTrans" cxnId="{35B4DFC7-3CA3-4235-BB7C-8B88567C4FEA}">
      <dgm:prSet/>
      <dgm:spPr/>
      <dgm:t>
        <a:bodyPr/>
        <a:lstStyle/>
        <a:p>
          <a:endParaRPr lang="de-DE"/>
        </a:p>
      </dgm:t>
    </dgm:pt>
    <dgm:pt modelId="{1507E844-94BD-4048-B075-25DEC7E89A93}">
      <dgm:prSet phldrT="[Text]" custT="1"/>
      <dgm:spPr/>
      <dgm:t>
        <a:bodyPr/>
        <a:lstStyle/>
        <a:p>
          <a:r>
            <a:rPr lang="de-DE" sz="900" b="1" dirty="0">
              <a:solidFill>
                <a:srgbClr val="92D050"/>
              </a:solidFill>
            </a:rPr>
            <a:t>5.</a:t>
          </a:r>
          <a:r>
            <a:rPr lang="de-DE" sz="600" dirty="0"/>
            <a:t/>
          </a:r>
          <a:br>
            <a:rPr lang="de-DE" sz="600" dirty="0"/>
          </a:br>
          <a:endParaRPr lang="de-DE" sz="6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5D41283-8311-44F4-AE8F-2560E6AAD3DC}" type="parTrans" cxnId="{76AFAD54-5136-4BE3-9AAD-56BB152584FB}">
      <dgm:prSet/>
      <dgm:spPr/>
      <dgm:t>
        <a:bodyPr/>
        <a:lstStyle/>
        <a:p>
          <a:endParaRPr lang="de-DE"/>
        </a:p>
      </dgm:t>
    </dgm:pt>
    <dgm:pt modelId="{299501E7-0B13-4414-9BB1-D1804B19323A}" type="sibTrans" cxnId="{76AFAD54-5136-4BE3-9AAD-56BB152584FB}">
      <dgm:prSet/>
      <dgm:spPr/>
      <dgm:t>
        <a:bodyPr/>
        <a:lstStyle/>
        <a:p>
          <a:endParaRPr lang="de-DE"/>
        </a:p>
      </dgm:t>
    </dgm:pt>
    <dgm:pt modelId="{43D3A413-A67E-46CD-ACD6-6D4D8A8C5802}">
      <dgm:prSet phldrT="[Text]" custT="1"/>
      <dgm:spPr/>
      <dgm:t>
        <a:bodyPr/>
        <a:lstStyle/>
        <a:p>
          <a:r>
            <a:rPr lang="de-DE" sz="900" b="1" dirty="0">
              <a:solidFill>
                <a:srgbClr val="92D050"/>
              </a:solidFill>
            </a:rPr>
            <a:t>1. </a:t>
          </a:r>
          <a:r>
            <a:rPr lang="de-DE" sz="600" dirty="0"/>
            <a:t/>
          </a:r>
          <a:br>
            <a:rPr lang="de-DE" sz="600" dirty="0"/>
          </a:br>
          <a:endParaRPr lang="de-DE" sz="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1AC6003-1B27-4949-8824-E5E455C3CDE6}" type="sibTrans" cxnId="{FE48E2F0-B8BD-4D4D-962D-3288A4AD04C1}">
      <dgm:prSet/>
      <dgm:spPr/>
      <dgm:t>
        <a:bodyPr/>
        <a:lstStyle/>
        <a:p>
          <a:endParaRPr lang="de-DE"/>
        </a:p>
      </dgm:t>
    </dgm:pt>
    <dgm:pt modelId="{69701857-0FA4-4964-8E32-BF378CE8DE8A}" type="parTrans" cxnId="{FE48E2F0-B8BD-4D4D-962D-3288A4AD04C1}">
      <dgm:prSet/>
      <dgm:spPr/>
      <dgm:t>
        <a:bodyPr/>
        <a:lstStyle/>
        <a:p>
          <a:endParaRPr lang="de-DE"/>
        </a:p>
      </dgm:t>
    </dgm:pt>
    <dgm:pt modelId="{DAD963AB-32E1-43D6-8F3F-8BB22CA1188B}" type="pres">
      <dgm:prSet presAssocID="{B6331F97-53B6-44D0-B032-BD699ACF4AFE}" presName="cycle" presStyleCnt="0">
        <dgm:presLayoutVars>
          <dgm:dir/>
          <dgm:resizeHandles val="exact"/>
        </dgm:presLayoutVars>
      </dgm:prSet>
      <dgm:spPr/>
      <dgm:t>
        <a:bodyPr/>
        <a:lstStyle/>
        <a:p>
          <a:endParaRPr lang="es-ES"/>
        </a:p>
      </dgm:t>
    </dgm:pt>
    <dgm:pt modelId="{3F868945-ABFC-49E6-B8E5-D944B6728D07}" type="pres">
      <dgm:prSet presAssocID="{43D3A413-A67E-46CD-ACD6-6D4D8A8C5802}" presName="dummy" presStyleCnt="0"/>
      <dgm:spPr/>
    </dgm:pt>
    <dgm:pt modelId="{8135FA5F-762A-41A4-954E-2F5A90FD56B1}" type="pres">
      <dgm:prSet presAssocID="{43D3A413-A67E-46CD-ACD6-6D4D8A8C5802}" presName="node" presStyleLbl="revTx" presStyleIdx="0" presStyleCnt="5" custScaleX="116236" custScaleY="109518">
        <dgm:presLayoutVars>
          <dgm:bulletEnabled val="1"/>
        </dgm:presLayoutVars>
      </dgm:prSet>
      <dgm:spPr/>
      <dgm:t>
        <a:bodyPr/>
        <a:lstStyle/>
        <a:p>
          <a:endParaRPr lang="es-ES"/>
        </a:p>
      </dgm:t>
    </dgm:pt>
    <dgm:pt modelId="{90FDF869-C1F5-456A-9BC2-B81709E7B6A8}" type="pres">
      <dgm:prSet presAssocID="{21AC6003-1B27-4949-8824-E5E455C3CDE6}" presName="sibTrans" presStyleLbl="node1" presStyleIdx="0" presStyleCnt="5"/>
      <dgm:spPr/>
      <dgm:t>
        <a:bodyPr/>
        <a:lstStyle/>
        <a:p>
          <a:endParaRPr lang="es-ES"/>
        </a:p>
      </dgm:t>
    </dgm:pt>
    <dgm:pt modelId="{980562AD-903B-4C70-A030-C6F573F21CDF}" type="pres">
      <dgm:prSet presAssocID="{0173581F-59FD-4D7B-9FC2-16DD9752CF0A}" presName="dummy" presStyleCnt="0"/>
      <dgm:spPr/>
    </dgm:pt>
    <dgm:pt modelId="{0C4020A9-BC31-4430-9B92-58097AB4F64E}" type="pres">
      <dgm:prSet presAssocID="{0173581F-59FD-4D7B-9FC2-16DD9752CF0A}" presName="node" presStyleLbl="revTx" presStyleIdx="1" presStyleCnt="5" custScaleX="118265" custScaleY="118040">
        <dgm:presLayoutVars>
          <dgm:bulletEnabled val="1"/>
        </dgm:presLayoutVars>
      </dgm:prSet>
      <dgm:spPr/>
      <dgm:t>
        <a:bodyPr/>
        <a:lstStyle/>
        <a:p>
          <a:endParaRPr lang="es-ES"/>
        </a:p>
      </dgm:t>
    </dgm:pt>
    <dgm:pt modelId="{080A2C65-01AB-45B5-BA3F-1B1B1D174D6E}" type="pres">
      <dgm:prSet presAssocID="{29B140A9-0CF9-41EE-9CD0-23AE02EFE56B}" presName="sibTrans" presStyleLbl="node1" presStyleIdx="1" presStyleCnt="5"/>
      <dgm:spPr/>
      <dgm:t>
        <a:bodyPr/>
        <a:lstStyle/>
        <a:p>
          <a:endParaRPr lang="es-ES"/>
        </a:p>
      </dgm:t>
    </dgm:pt>
    <dgm:pt modelId="{65C434AC-779A-4EF0-956A-978A6E7AEB59}" type="pres">
      <dgm:prSet presAssocID="{ED9016E9-9DC6-4103-B5D2-A2815CE73BF5}" presName="dummy" presStyleCnt="0"/>
      <dgm:spPr/>
    </dgm:pt>
    <dgm:pt modelId="{6E9F4561-EC70-41C5-B22B-EDC465D6E663}" type="pres">
      <dgm:prSet presAssocID="{ED9016E9-9DC6-4103-B5D2-A2815CE73BF5}" presName="node" presStyleLbl="revTx" presStyleIdx="2" presStyleCnt="5" custScaleX="150583" custScaleY="119089">
        <dgm:presLayoutVars>
          <dgm:bulletEnabled val="1"/>
        </dgm:presLayoutVars>
      </dgm:prSet>
      <dgm:spPr/>
      <dgm:t>
        <a:bodyPr/>
        <a:lstStyle/>
        <a:p>
          <a:endParaRPr lang="es-ES"/>
        </a:p>
      </dgm:t>
    </dgm:pt>
    <dgm:pt modelId="{24217BEB-2A9D-4FC0-B649-064CA98756EE}" type="pres">
      <dgm:prSet presAssocID="{1DF1308A-4FB9-4188-91C8-B0ABADC55D9A}" presName="sibTrans" presStyleLbl="node1" presStyleIdx="2" presStyleCnt="5"/>
      <dgm:spPr/>
      <dgm:t>
        <a:bodyPr/>
        <a:lstStyle/>
        <a:p>
          <a:endParaRPr lang="es-ES"/>
        </a:p>
      </dgm:t>
    </dgm:pt>
    <dgm:pt modelId="{FC11C095-339B-4755-82D1-7A65A9C48DCA}" type="pres">
      <dgm:prSet presAssocID="{6F475EF5-BBBD-41EE-9D61-EBD7F44B7737}" presName="dummy" presStyleCnt="0"/>
      <dgm:spPr/>
    </dgm:pt>
    <dgm:pt modelId="{62BDD71D-C620-47FE-B95D-DB2569D7A9B7}" type="pres">
      <dgm:prSet presAssocID="{6F475EF5-BBBD-41EE-9D61-EBD7F44B7737}" presName="node" presStyleLbl="revTx" presStyleIdx="3" presStyleCnt="5" custScaleX="109132" custScaleY="107688">
        <dgm:presLayoutVars>
          <dgm:bulletEnabled val="1"/>
        </dgm:presLayoutVars>
      </dgm:prSet>
      <dgm:spPr/>
      <dgm:t>
        <a:bodyPr/>
        <a:lstStyle/>
        <a:p>
          <a:endParaRPr lang="es-ES"/>
        </a:p>
      </dgm:t>
    </dgm:pt>
    <dgm:pt modelId="{BFFB181A-B248-4D84-8C35-4CA06BC9963C}" type="pres">
      <dgm:prSet presAssocID="{3C7B53A6-08BF-407E-9642-D489B4D61F06}" presName="sibTrans" presStyleLbl="node1" presStyleIdx="3" presStyleCnt="5"/>
      <dgm:spPr/>
      <dgm:t>
        <a:bodyPr/>
        <a:lstStyle/>
        <a:p>
          <a:endParaRPr lang="es-ES"/>
        </a:p>
      </dgm:t>
    </dgm:pt>
    <dgm:pt modelId="{F06227DA-D4BF-4846-9FC4-5BD54FA578BE}" type="pres">
      <dgm:prSet presAssocID="{1507E844-94BD-4048-B075-25DEC7E89A93}" presName="dummy" presStyleCnt="0"/>
      <dgm:spPr/>
    </dgm:pt>
    <dgm:pt modelId="{7CBF8683-A046-402E-8B86-B72ED60BB502}" type="pres">
      <dgm:prSet presAssocID="{1507E844-94BD-4048-B075-25DEC7E89A93}" presName="node" presStyleLbl="revTx" presStyleIdx="4" presStyleCnt="5">
        <dgm:presLayoutVars>
          <dgm:bulletEnabled val="1"/>
        </dgm:presLayoutVars>
      </dgm:prSet>
      <dgm:spPr/>
      <dgm:t>
        <a:bodyPr/>
        <a:lstStyle/>
        <a:p>
          <a:endParaRPr lang="es-ES"/>
        </a:p>
      </dgm:t>
    </dgm:pt>
    <dgm:pt modelId="{14128716-D06F-42F9-97F1-D9B9687ECA11}" type="pres">
      <dgm:prSet presAssocID="{299501E7-0B13-4414-9BB1-D1804B19323A}" presName="sibTrans" presStyleLbl="node1" presStyleIdx="4" presStyleCnt="5"/>
      <dgm:spPr/>
      <dgm:t>
        <a:bodyPr/>
        <a:lstStyle/>
        <a:p>
          <a:endParaRPr lang="es-ES"/>
        </a:p>
      </dgm:t>
    </dgm:pt>
  </dgm:ptLst>
  <dgm:cxnLst>
    <dgm:cxn modelId="{5FC60DAA-E319-4531-88C2-A9E7631812B0}" type="presOf" srcId="{6F475EF5-BBBD-41EE-9D61-EBD7F44B7737}" destId="{62BDD71D-C620-47FE-B95D-DB2569D7A9B7}" srcOrd="0" destOrd="0" presId="urn:microsoft.com/office/officeart/2005/8/layout/cycle1"/>
    <dgm:cxn modelId="{0F696B86-622F-4596-9A4B-A2C2459685FA}" type="presOf" srcId="{29B140A9-0CF9-41EE-9CD0-23AE02EFE56B}" destId="{080A2C65-01AB-45B5-BA3F-1B1B1D174D6E}" srcOrd="0" destOrd="0" presId="urn:microsoft.com/office/officeart/2005/8/layout/cycle1"/>
    <dgm:cxn modelId="{8789518D-3D3C-424E-BBBA-5EC09395225C}" type="presOf" srcId="{1507E844-94BD-4048-B075-25DEC7E89A93}" destId="{7CBF8683-A046-402E-8B86-B72ED60BB502}" srcOrd="0" destOrd="0" presId="urn:microsoft.com/office/officeart/2005/8/layout/cycle1"/>
    <dgm:cxn modelId="{35B4DFC7-3CA3-4235-BB7C-8B88567C4FEA}" srcId="{B6331F97-53B6-44D0-B032-BD699ACF4AFE}" destId="{6F475EF5-BBBD-41EE-9D61-EBD7F44B7737}" srcOrd="3" destOrd="0" parTransId="{3CBBF96D-EEAF-4889-BB5A-7998FB6D1ADF}" sibTransId="{3C7B53A6-08BF-407E-9642-D489B4D61F06}"/>
    <dgm:cxn modelId="{C9AD7E66-D378-4022-AA66-6B35FEE3D816}" type="presOf" srcId="{21AC6003-1B27-4949-8824-E5E455C3CDE6}" destId="{90FDF869-C1F5-456A-9BC2-B81709E7B6A8}" srcOrd="0" destOrd="0" presId="urn:microsoft.com/office/officeart/2005/8/layout/cycle1"/>
    <dgm:cxn modelId="{76AFAD54-5136-4BE3-9AAD-56BB152584FB}" srcId="{B6331F97-53B6-44D0-B032-BD699ACF4AFE}" destId="{1507E844-94BD-4048-B075-25DEC7E89A93}" srcOrd="4" destOrd="0" parTransId="{15D41283-8311-44F4-AE8F-2560E6AAD3DC}" sibTransId="{299501E7-0B13-4414-9BB1-D1804B19323A}"/>
    <dgm:cxn modelId="{83DD90A4-3773-4646-B435-ADA9C7B28754}" type="presOf" srcId="{ED9016E9-9DC6-4103-B5D2-A2815CE73BF5}" destId="{6E9F4561-EC70-41C5-B22B-EDC465D6E663}" srcOrd="0" destOrd="0" presId="urn:microsoft.com/office/officeart/2005/8/layout/cycle1"/>
    <dgm:cxn modelId="{5EBC0BAA-7FED-4508-965F-BAE9571DA16F}" srcId="{B6331F97-53B6-44D0-B032-BD699ACF4AFE}" destId="{0173581F-59FD-4D7B-9FC2-16DD9752CF0A}" srcOrd="1" destOrd="0" parTransId="{31B1BB8C-C3A3-4635-AD8D-3A7F05D1B76A}" sibTransId="{29B140A9-0CF9-41EE-9CD0-23AE02EFE56B}"/>
    <dgm:cxn modelId="{FE48E2F0-B8BD-4D4D-962D-3288A4AD04C1}" srcId="{B6331F97-53B6-44D0-B032-BD699ACF4AFE}" destId="{43D3A413-A67E-46CD-ACD6-6D4D8A8C5802}" srcOrd="0" destOrd="0" parTransId="{69701857-0FA4-4964-8E32-BF378CE8DE8A}" sibTransId="{21AC6003-1B27-4949-8824-E5E455C3CDE6}"/>
    <dgm:cxn modelId="{7B209A45-3C22-4087-B56A-3A6C0C058FC6}" type="presOf" srcId="{3C7B53A6-08BF-407E-9642-D489B4D61F06}" destId="{BFFB181A-B248-4D84-8C35-4CA06BC9963C}" srcOrd="0" destOrd="0" presId="urn:microsoft.com/office/officeart/2005/8/layout/cycle1"/>
    <dgm:cxn modelId="{9900EE8B-A07C-49FF-B1B1-C67933A1201C}" type="presOf" srcId="{1DF1308A-4FB9-4188-91C8-B0ABADC55D9A}" destId="{24217BEB-2A9D-4FC0-B649-064CA98756EE}" srcOrd="0" destOrd="0" presId="urn:microsoft.com/office/officeart/2005/8/layout/cycle1"/>
    <dgm:cxn modelId="{AE48C542-14C9-4FF4-89E9-F3A7EF40CAAC}" type="presOf" srcId="{43D3A413-A67E-46CD-ACD6-6D4D8A8C5802}" destId="{8135FA5F-762A-41A4-954E-2F5A90FD56B1}" srcOrd="0" destOrd="0" presId="urn:microsoft.com/office/officeart/2005/8/layout/cycle1"/>
    <dgm:cxn modelId="{AE24271D-8646-4AE3-8A2F-E1D3BBA6598D}" type="presOf" srcId="{0173581F-59FD-4D7B-9FC2-16DD9752CF0A}" destId="{0C4020A9-BC31-4430-9B92-58097AB4F64E}" srcOrd="0" destOrd="0" presId="urn:microsoft.com/office/officeart/2005/8/layout/cycle1"/>
    <dgm:cxn modelId="{418CD479-4825-4006-8C49-866E6D9B3ED8}" type="presOf" srcId="{299501E7-0B13-4414-9BB1-D1804B19323A}" destId="{14128716-D06F-42F9-97F1-D9B9687ECA11}" srcOrd="0" destOrd="0" presId="urn:microsoft.com/office/officeart/2005/8/layout/cycle1"/>
    <dgm:cxn modelId="{FC42DA79-1052-4DAC-91E2-1970D706CFA5}" type="presOf" srcId="{B6331F97-53B6-44D0-B032-BD699ACF4AFE}" destId="{DAD963AB-32E1-43D6-8F3F-8BB22CA1188B}" srcOrd="0" destOrd="0" presId="urn:microsoft.com/office/officeart/2005/8/layout/cycle1"/>
    <dgm:cxn modelId="{41ECA374-071D-4133-9F5D-2E24D8D27E66}" srcId="{B6331F97-53B6-44D0-B032-BD699ACF4AFE}" destId="{ED9016E9-9DC6-4103-B5D2-A2815CE73BF5}" srcOrd="2" destOrd="0" parTransId="{A4F8031F-3AC1-449E-90A0-71A455155BBF}" sibTransId="{1DF1308A-4FB9-4188-91C8-B0ABADC55D9A}"/>
    <dgm:cxn modelId="{D56AE2A3-97C5-4E6C-BDC0-608164C2E037}" type="presParOf" srcId="{DAD963AB-32E1-43D6-8F3F-8BB22CA1188B}" destId="{3F868945-ABFC-49E6-B8E5-D944B6728D07}" srcOrd="0" destOrd="0" presId="urn:microsoft.com/office/officeart/2005/8/layout/cycle1"/>
    <dgm:cxn modelId="{60CACCE2-0C4C-476C-A5C8-FB9D1FD55FDB}" type="presParOf" srcId="{DAD963AB-32E1-43D6-8F3F-8BB22CA1188B}" destId="{8135FA5F-762A-41A4-954E-2F5A90FD56B1}" srcOrd="1" destOrd="0" presId="urn:microsoft.com/office/officeart/2005/8/layout/cycle1"/>
    <dgm:cxn modelId="{45DD115A-10B7-4D3C-B3DD-1EAEBCCA005D}" type="presParOf" srcId="{DAD963AB-32E1-43D6-8F3F-8BB22CA1188B}" destId="{90FDF869-C1F5-456A-9BC2-B81709E7B6A8}" srcOrd="2" destOrd="0" presId="urn:microsoft.com/office/officeart/2005/8/layout/cycle1"/>
    <dgm:cxn modelId="{77CC33FF-C3B7-4012-BACC-B8A5C90B0C68}" type="presParOf" srcId="{DAD963AB-32E1-43D6-8F3F-8BB22CA1188B}" destId="{980562AD-903B-4C70-A030-C6F573F21CDF}" srcOrd="3" destOrd="0" presId="urn:microsoft.com/office/officeart/2005/8/layout/cycle1"/>
    <dgm:cxn modelId="{42C61829-EECE-4B74-8686-132CDDF6D163}" type="presParOf" srcId="{DAD963AB-32E1-43D6-8F3F-8BB22CA1188B}" destId="{0C4020A9-BC31-4430-9B92-58097AB4F64E}" srcOrd="4" destOrd="0" presId="urn:microsoft.com/office/officeart/2005/8/layout/cycle1"/>
    <dgm:cxn modelId="{0032761E-46BE-499A-BF41-A7E31D0454F4}" type="presParOf" srcId="{DAD963AB-32E1-43D6-8F3F-8BB22CA1188B}" destId="{080A2C65-01AB-45B5-BA3F-1B1B1D174D6E}" srcOrd="5" destOrd="0" presId="urn:microsoft.com/office/officeart/2005/8/layout/cycle1"/>
    <dgm:cxn modelId="{335DA1E1-2DF8-46A4-BB40-F39E6E6570EF}" type="presParOf" srcId="{DAD963AB-32E1-43D6-8F3F-8BB22CA1188B}" destId="{65C434AC-779A-4EF0-956A-978A6E7AEB59}" srcOrd="6" destOrd="0" presId="urn:microsoft.com/office/officeart/2005/8/layout/cycle1"/>
    <dgm:cxn modelId="{DD2CC1D9-5321-47D4-B040-A76ABAC3E398}" type="presParOf" srcId="{DAD963AB-32E1-43D6-8F3F-8BB22CA1188B}" destId="{6E9F4561-EC70-41C5-B22B-EDC465D6E663}" srcOrd="7" destOrd="0" presId="urn:microsoft.com/office/officeart/2005/8/layout/cycle1"/>
    <dgm:cxn modelId="{2DA683A5-439C-441C-ADF1-175E203B01F9}" type="presParOf" srcId="{DAD963AB-32E1-43D6-8F3F-8BB22CA1188B}" destId="{24217BEB-2A9D-4FC0-B649-064CA98756EE}" srcOrd="8" destOrd="0" presId="urn:microsoft.com/office/officeart/2005/8/layout/cycle1"/>
    <dgm:cxn modelId="{D9508F5C-91AE-423B-AF24-774B4D356F50}" type="presParOf" srcId="{DAD963AB-32E1-43D6-8F3F-8BB22CA1188B}" destId="{FC11C095-339B-4755-82D1-7A65A9C48DCA}" srcOrd="9" destOrd="0" presId="urn:microsoft.com/office/officeart/2005/8/layout/cycle1"/>
    <dgm:cxn modelId="{BBA546D6-4367-49AB-BE19-1EE7B334EEC5}" type="presParOf" srcId="{DAD963AB-32E1-43D6-8F3F-8BB22CA1188B}" destId="{62BDD71D-C620-47FE-B95D-DB2569D7A9B7}" srcOrd="10" destOrd="0" presId="urn:microsoft.com/office/officeart/2005/8/layout/cycle1"/>
    <dgm:cxn modelId="{CE4F34CC-3C5A-4D35-BCE2-C0D2B6A56DB9}" type="presParOf" srcId="{DAD963AB-32E1-43D6-8F3F-8BB22CA1188B}" destId="{BFFB181A-B248-4D84-8C35-4CA06BC9963C}" srcOrd="11" destOrd="0" presId="urn:microsoft.com/office/officeart/2005/8/layout/cycle1"/>
    <dgm:cxn modelId="{1DCF556D-00F7-463A-AE5D-E4E615205571}" type="presParOf" srcId="{DAD963AB-32E1-43D6-8F3F-8BB22CA1188B}" destId="{F06227DA-D4BF-4846-9FC4-5BD54FA578BE}" srcOrd="12" destOrd="0" presId="urn:microsoft.com/office/officeart/2005/8/layout/cycle1"/>
    <dgm:cxn modelId="{46E76DA5-13A4-41C2-B315-E340FDFDC456}" type="presParOf" srcId="{DAD963AB-32E1-43D6-8F3F-8BB22CA1188B}" destId="{7CBF8683-A046-402E-8B86-B72ED60BB502}" srcOrd="13" destOrd="0" presId="urn:microsoft.com/office/officeart/2005/8/layout/cycle1"/>
    <dgm:cxn modelId="{2B4DEEFD-8335-4572-9F98-0AA224C3B58A}" type="presParOf" srcId="{DAD963AB-32E1-43D6-8F3F-8BB22CA1188B}" destId="{14128716-D06F-42F9-97F1-D9B9687ECA11}"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4CEA8-18FF-4203-95EC-EC2C5B1FDB77}" type="doc">
      <dgm:prSet loTypeId="urn:microsoft.com/office/officeart/2005/8/layout/cycle2" loCatId="cycle" qsTypeId="urn:microsoft.com/office/officeart/2005/8/quickstyle/simple3" qsCatId="simple" csTypeId="urn:microsoft.com/office/officeart/2005/8/colors/colorful2" csCatId="colorful" phldr="1"/>
      <dgm:spPr/>
      <dgm:t>
        <a:bodyPr/>
        <a:lstStyle/>
        <a:p>
          <a:endParaRPr lang="en-US"/>
        </a:p>
      </dgm:t>
    </dgm:pt>
    <dgm:pt modelId="{97EB6E3C-53E6-459A-A0FF-5DFA821A9BD5}">
      <dgm:prSet phldrT="[Text]" custT="1"/>
      <dgm:spPr>
        <a:xfrm>
          <a:off x="3703573" y="1208"/>
          <a:ext cx="1341317" cy="1341317"/>
        </a:xfrm>
        <a:prstGeom prst="ellipse">
          <a:avLst/>
        </a:prstGeom>
        <a:gradFill rotWithShape="0">
          <a:gsLst>
            <a:gs pos="0">
              <a:srgbClr val="FEB80A">
                <a:hueOff val="0"/>
                <a:satOff val="0"/>
                <a:lumOff val="0"/>
                <a:alphaOff val="0"/>
                <a:tint val="35000"/>
                <a:satMod val="253000"/>
              </a:srgbClr>
            </a:gs>
            <a:gs pos="50000">
              <a:srgbClr val="FEB80A">
                <a:hueOff val="0"/>
                <a:satOff val="0"/>
                <a:lumOff val="0"/>
                <a:alphaOff val="0"/>
                <a:tint val="42000"/>
                <a:satMod val="255000"/>
              </a:srgbClr>
            </a:gs>
            <a:gs pos="97000">
              <a:srgbClr val="FEB80A">
                <a:hueOff val="0"/>
                <a:satOff val="0"/>
                <a:lumOff val="0"/>
                <a:alphaOff val="0"/>
                <a:tint val="53000"/>
                <a:satMod val="260000"/>
              </a:srgbClr>
            </a:gs>
            <a:gs pos="100000">
              <a:srgbClr val="FEB80A">
                <a:hueOff val="0"/>
                <a:satOff val="0"/>
                <a:lumOff val="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a:buNone/>
          </a:pPr>
          <a:r>
            <a:rPr lang="en-US" sz="1400" b="1" dirty="0">
              <a:solidFill>
                <a:sysClr val="windowText" lastClr="000000"/>
              </a:solidFill>
              <a:latin typeface="Arial" pitchFamily="34" charset="0"/>
              <a:ea typeface="+mn-ea"/>
              <a:cs typeface="Arial" pitchFamily="34" charset="0"/>
            </a:rPr>
            <a:t>Shift in </a:t>
          </a:r>
          <a:r>
            <a:rPr lang="en-US" sz="1200" b="1" dirty="0">
              <a:solidFill>
                <a:sysClr val="windowText" lastClr="000000"/>
              </a:solidFill>
              <a:latin typeface="Arial" pitchFamily="34" charset="0"/>
              <a:ea typeface="+mn-ea"/>
              <a:cs typeface="Arial" pitchFamily="34" charset="0"/>
            </a:rPr>
            <a:t>Social Norms </a:t>
          </a:r>
          <a:endParaRPr lang="en-US" sz="1200" dirty="0">
            <a:solidFill>
              <a:sysClr val="windowText" lastClr="000000"/>
            </a:solidFill>
            <a:latin typeface="Arial" pitchFamily="34" charset="0"/>
            <a:ea typeface="+mn-ea"/>
            <a:cs typeface="Arial" pitchFamily="34" charset="0"/>
          </a:endParaRPr>
        </a:p>
      </dgm:t>
    </dgm:pt>
    <dgm:pt modelId="{51A89F90-4557-4B64-8E29-30532B009A47}" type="parTrans" cxnId="{1EF3171B-6339-40B4-AFC4-7173589C6673}">
      <dgm:prSet/>
      <dgm:spPr/>
      <dgm:t>
        <a:bodyPr/>
        <a:lstStyle/>
        <a:p>
          <a:endParaRPr lang="en-US" sz="1400">
            <a:latin typeface="Arial" pitchFamily="34" charset="0"/>
            <a:cs typeface="Arial" pitchFamily="34" charset="0"/>
          </a:endParaRPr>
        </a:p>
      </dgm:t>
    </dgm:pt>
    <dgm:pt modelId="{4D97AD83-0D77-458E-8880-9E94E3507B5C}" type="sibTrans" cxnId="{1EF3171B-6339-40B4-AFC4-7173589C6673}">
      <dgm:prSet custT="1"/>
      <dgm:spPr>
        <a:xfrm rot="2160000">
          <a:off x="5002283" y="1031031"/>
          <a:ext cx="355671" cy="452694"/>
        </a:xfrm>
        <a:prstGeom prst="rightArrow">
          <a:avLst>
            <a:gd name="adj1" fmla="val 60000"/>
            <a:gd name="adj2" fmla="val 50000"/>
          </a:avLst>
        </a:prstGeom>
        <a:gradFill rotWithShape="0">
          <a:gsLst>
            <a:gs pos="0">
              <a:srgbClr val="FEB80A">
                <a:hueOff val="0"/>
                <a:satOff val="0"/>
                <a:lumOff val="0"/>
                <a:alphaOff val="0"/>
                <a:tint val="35000"/>
                <a:satMod val="253000"/>
              </a:srgbClr>
            </a:gs>
            <a:gs pos="50000">
              <a:srgbClr val="FEB80A">
                <a:hueOff val="0"/>
                <a:satOff val="0"/>
                <a:lumOff val="0"/>
                <a:alphaOff val="0"/>
                <a:tint val="42000"/>
                <a:satMod val="255000"/>
              </a:srgbClr>
            </a:gs>
            <a:gs pos="97000">
              <a:srgbClr val="FEB80A">
                <a:hueOff val="0"/>
                <a:satOff val="0"/>
                <a:lumOff val="0"/>
                <a:alphaOff val="0"/>
                <a:tint val="53000"/>
                <a:satMod val="260000"/>
              </a:srgbClr>
            </a:gs>
            <a:gs pos="100000">
              <a:srgbClr val="FEB80A">
                <a:hueOff val="0"/>
                <a:satOff val="0"/>
                <a:lumOff val="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gm:spPr>
      <dgm:t>
        <a:bodyPr/>
        <a:lstStyle/>
        <a:p>
          <a:pPr>
            <a:buNone/>
          </a:pPr>
          <a:endParaRPr lang="en-US" sz="1400">
            <a:solidFill>
              <a:sysClr val="windowText" lastClr="000000"/>
            </a:solidFill>
            <a:latin typeface="Arial" pitchFamily="34" charset="0"/>
            <a:ea typeface="+mn-ea"/>
            <a:cs typeface="Arial" pitchFamily="34" charset="0"/>
          </a:endParaRPr>
        </a:p>
      </dgm:t>
    </dgm:pt>
    <dgm:pt modelId="{83FA73D8-A33B-4C33-B348-88E741E1E800}">
      <dgm:prSet phldrT="[Text]" custT="1"/>
      <dgm:spPr>
        <a:xfrm>
          <a:off x="5331636" y="1184065"/>
          <a:ext cx="1341317" cy="1341317"/>
        </a:xfrm>
        <a:prstGeom prst="ellipse">
          <a:avLst/>
        </a:prstGeom>
        <a:gradFill rotWithShape="0">
          <a:gsLst>
            <a:gs pos="0">
              <a:srgbClr val="FEB80A">
                <a:hueOff val="4752211"/>
                <a:satOff val="-9171"/>
                <a:lumOff val="-1177"/>
                <a:alphaOff val="0"/>
                <a:tint val="35000"/>
                <a:satMod val="253000"/>
              </a:srgbClr>
            </a:gs>
            <a:gs pos="50000">
              <a:srgbClr val="FEB80A">
                <a:hueOff val="4752211"/>
                <a:satOff val="-9171"/>
                <a:lumOff val="-1177"/>
                <a:alphaOff val="0"/>
                <a:tint val="42000"/>
                <a:satMod val="255000"/>
              </a:srgbClr>
            </a:gs>
            <a:gs pos="97000">
              <a:srgbClr val="FEB80A">
                <a:hueOff val="4752211"/>
                <a:satOff val="-9171"/>
                <a:lumOff val="-1177"/>
                <a:alphaOff val="0"/>
                <a:tint val="53000"/>
                <a:satMod val="260000"/>
              </a:srgbClr>
            </a:gs>
            <a:gs pos="100000">
              <a:srgbClr val="FEB80A">
                <a:hueOff val="4752211"/>
                <a:satOff val="-9171"/>
                <a:lumOff val="-1177"/>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a:buNone/>
          </a:pPr>
          <a:r>
            <a:rPr lang="en-US" sz="1400" b="1" dirty="0">
              <a:solidFill>
                <a:sysClr val="windowText" lastClr="000000"/>
              </a:solidFill>
              <a:latin typeface="Arial" pitchFamily="34" charset="0"/>
              <a:ea typeface="+mn-ea"/>
              <a:cs typeface="Arial" pitchFamily="34" charset="0"/>
            </a:rPr>
            <a:t>Shift in  Capacity</a:t>
          </a:r>
          <a:endParaRPr lang="en-US" sz="1400" dirty="0">
            <a:solidFill>
              <a:sysClr val="windowText" lastClr="000000"/>
            </a:solidFill>
            <a:latin typeface="Arial" pitchFamily="34" charset="0"/>
            <a:ea typeface="+mn-ea"/>
            <a:cs typeface="Arial" pitchFamily="34" charset="0"/>
          </a:endParaRPr>
        </a:p>
      </dgm:t>
    </dgm:pt>
    <dgm:pt modelId="{E60840DE-5245-4439-A8BB-896B5BA6BBFC}" type="parTrans" cxnId="{0B0DAA69-3ECF-4C09-831D-555FDC572874}">
      <dgm:prSet/>
      <dgm:spPr/>
      <dgm:t>
        <a:bodyPr/>
        <a:lstStyle/>
        <a:p>
          <a:endParaRPr lang="en-US" sz="1400">
            <a:latin typeface="Arial" pitchFamily="34" charset="0"/>
            <a:cs typeface="Arial" pitchFamily="34" charset="0"/>
          </a:endParaRPr>
        </a:p>
      </dgm:t>
    </dgm:pt>
    <dgm:pt modelId="{9ED052A2-FE1C-4A65-A2D7-08D45D28308B}" type="sibTrans" cxnId="{0B0DAA69-3ECF-4C09-831D-555FDC572874}">
      <dgm:prSet custT="1"/>
      <dgm:spPr>
        <a:xfrm rot="6480000">
          <a:off x="5516637" y="2575754"/>
          <a:ext cx="355671" cy="452694"/>
        </a:xfrm>
        <a:prstGeom prst="rightArrow">
          <a:avLst>
            <a:gd name="adj1" fmla="val 60000"/>
            <a:gd name="adj2" fmla="val 50000"/>
          </a:avLst>
        </a:prstGeom>
        <a:gradFill rotWithShape="0">
          <a:gsLst>
            <a:gs pos="0">
              <a:srgbClr val="FEB80A">
                <a:hueOff val="4752211"/>
                <a:satOff val="-9171"/>
                <a:lumOff val="-1177"/>
                <a:alphaOff val="0"/>
                <a:tint val="35000"/>
                <a:satMod val="253000"/>
              </a:srgbClr>
            </a:gs>
            <a:gs pos="50000">
              <a:srgbClr val="FEB80A">
                <a:hueOff val="4752211"/>
                <a:satOff val="-9171"/>
                <a:lumOff val="-1177"/>
                <a:alphaOff val="0"/>
                <a:tint val="42000"/>
                <a:satMod val="255000"/>
              </a:srgbClr>
            </a:gs>
            <a:gs pos="97000">
              <a:srgbClr val="FEB80A">
                <a:hueOff val="4752211"/>
                <a:satOff val="-9171"/>
                <a:lumOff val="-1177"/>
                <a:alphaOff val="0"/>
                <a:tint val="53000"/>
                <a:satMod val="260000"/>
              </a:srgbClr>
            </a:gs>
            <a:gs pos="100000">
              <a:srgbClr val="FEB80A">
                <a:hueOff val="4752211"/>
                <a:satOff val="-9171"/>
                <a:lumOff val="-1177"/>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gm:spPr>
      <dgm:t>
        <a:bodyPr/>
        <a:lstStyle/>
        <a:p>
          <a:pPr>
            <a:buNone/>
          </a:pPr>
          <a:endParaRPr lang="en-US" sz="1400">
            <a:solidFill>
              <a:sysClr val="windowText" lastClr="000000"/>
            </a:solidFill>
            <a:latin typeface="Arial" pitchFamily="34" charset="0"/>
            <a:ea typeface="+mn-ea"/>
            <a:cs typeface="Arial" pitchFamily="34" charset="0"/>
          </a:endParaRPr>
        </a:p>
      </dgm:t>
    </dgm:pt>
    <dgm:pt modelId="{E6271C78-D96E-445C-90CE-1957DE5D268C}">
      <dgm:prSet phldrT="[Text]" custT="1"/>
      <dgm:spPr>
        <a:xfrm>
          <a:off x="4709771" y="3097967"/>
          <a:ext cx="1341317" cy="1341317"/>
        </a:xfrm>
        <a:prstGeom prst="ellipse">
          <a:avLst/>
        </a:prstGeom>
        <a:gradFill rotWithShape="0">
          <a:gsLst>
            <a:gs pos="0">
              <a:srgbClr val="FEB80A">
                <a:hueOff val="9504422"/>
                <a:satOff val="-18343"/>
                <a:lumOff val="-2355"/>
                <a:alphaOff val="0"/>
                <a:tint val="35000"/>
                <a:satMod val="253000"/>
              </a:srgbClr>
            </a:gs>
            <a:gs pos="50000">
              <a:srgbClr val="FEB80A">
                <a:hueOff val="9504422"/>
                <a:satOff val="-18343"/>
                <a:lumOff val="-2355"/>
                <a:alphaOff val="0"/>
                <a:tint val="42000"/>
                <a:satMod val="255000"/>
              </a:srgbClr>
            </a:gs>
            <a:gs pos="97000">
              <a:srgbClr val="FEB80A">
                <a:hueOff val="9504422"/>
                <a:satOff val="-18343"/>
                <a:lumOff val="-2355"/>
                <a:alphaOff val="0"/>
                <a:tint val="53000"/>
                <a:satMod val="260000"/>
              </a:srgbClr>
            </a:gs>
            <a:gs pos="100000">
              <a:srgbClr val="FEB80A">
                <a:hueOff val="9504422"/>
                <a:satOff val="-18343"/>
                <a:lumOff val="-2355"/>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a:buNone/>
          </a:pPr>
          <a:r>
            <a:rPr lang="en-US" sz="1400" b="1" dirty="0">
              <a:solidFill>
                <a:sysClr val="windowText" lastClr="000000"/>
              </a:solidFill>
              <a:latin typeface="Arial" pitchFamily="34" charset="0"/>
              <a:ea typeface="+mn-ea"/>
              <a:cs typeface="Arial" pitchFamily="34" charset="0"/>
            </a:rPr>
            <a:t>Base of Support</a:t>
          </a:r>
          <a:endParaRPr lang="en-US" sz="1400" dirty="0">
            <a:solidFill>
              <a:sysClr val="windowText" lastClr="000000"/>
            </a:solidFill>
            <a:latin typeface="Arial" pitchFamily="34" charset="0"/>
            <a:ea typeface="+mn-ea"/>
            <a:cs typeface="Arial" pitchFamily="34" charset="0"/>
          </a:endParaRPr>
        </a:p>
      </dgm:t>
    </dgm:pt>
    <dgm:pt modelId="{5CB852B2-7573-4F36-8611-710B8B4A0096}" type="parTrans" cxnId="{1C0365A4-6E60-4060-A999-F97AAFDA94C7}">
      <dgm:prSet/>
      <dgm:spPr/>
      <dgm:t>
        <a:bodyPr/>
        <a:lstStyle/>
        <a:p>
          <a:endParaRPr lang="en-US" sz="1400">
            <a:latin typeface="Arial" pitchFamily="34" charset="0"/>
            <a:cs typeface="Arial" pitchFamily="34" charset="0"/>
          </a:endParaRPr>
        </a:p>
      </dgm:t>
    </dgm:pt>
    <dgm:pt modelId="{ECE93134-B731-488E-9FCF-069EB02A5F0E}" type="sibTrans" cxnId="{1C0365A4-6E60-4060-A999-F97AAFDA94C7}">
      <dgm:prSet custT="1"/>
      <dgm:spPr>
        <a:xfrm rot="10800000">
          <a:off x="4206462" y="3542278"/>
          <a:ext cx="355671" cy="452694"/>
        </a:xfrm>
        <a:prstGeom prst="rightArrow">
          <a:avLst>
            <a:gd name="adj1" fmla="val 60000"/>
            <a:gd name="adj2" fmla="val 50000"/>
          </a:avLst>
        </a:prstGeom>
        <a:gradFill rotWithShape="0">
          <a:gsLst>
            <a:gs pos="0">
              <a:srgbClr val="FEB80A">
                <a:hueOff val="9504422"/>
                <a:satOff val="-18343"/>
                <a:lumOff val="-2355"/>
                <a:alphaOff val="0"/>
                <a:tint val="35000"/>
                <a:satMod val="253000"/>
              </a:srgbClr>
            </a:gs>
            <a:gs pos="50000">
              <a:srgbClr val="FEB80A">
                <a:hueOff val="9504422"/>
                <a:satOff val="-18343"/>
                <a:lumOff val="-2355"/>
                <a:alphaOff val="0"/>
                <a:tint val="42000"/>
                <a:satMod val="255000"/>
              </a:srgbClr>
            </a:gs>
            <a:gs pos="97000">
              <a:srgbClr val="FEB80A">
                <a:hueOff val="9504422"/>
                <a:satOff val="-18343"/>
                <a:lumOff val="-2355"/>
                <a:alphaOff val="0"/>
                <a:tint val="53000"/>
                <a:satMod val="260000"/>
              </a:srgbClr>
            </a:gs>
            <a:gs pos="100000">
              <a:srgbClr val="FEB80A">
                <a:hueOff val="9504422"/>
                <a:satOff val="-18343"/>
                <a:lumOff val="-2355"/>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gm:spPr>
      <dgm:t>
        <a:bodyPr/>
        <a:lstStyle/>
        <a:p>
          <a:pPr>
            <a:buNone/>
          </a:pPr>
          <a:endParaRPr lang="en-US" sz="1400">
            <a:solidFill>
              <a:sysClr val="windowText" lastClr="000000"/>
            </a:solidFill>
            <a:latin typeface="Arial" pitchFamily="34" charset="0"/>
            <a:ea typeface="+mn-ea"/>
            <a:cs typeface="Arial" pitchFamily="34" charset="0"/>
          </a:endParaRPr>
        </a:p>
      </dgm:t>
    </dgm:pt>
    <dgm:pt modelId="{05ADDB9B-A51A-4C3B-9389-758CE495AE95}">
      <dgm:prSet phldrT="[Text]" custT="1"/>
      <dgm:spPr>
        <a:xfrm>
          <a:off x="2697375" y="3097967"/>
          <a:ext cx="1341317" cy="1341317"/>
        </a:xfrm>
        <a:prstGeom prst="ellipse">
          <a:avLst/>
        </a:prstGeom>
        <a:gradFill rotWithShape="0">
          <a:gsLst>
            <a:gs pos="0">
              <a:srgbClr val="FEB80A">
                <a:hueOff val="14256632"/>
                <a:satOff val="-27514"/>
                <a:lumOff val="-3532"/>
                <a:alphaOff val="0"/>
                <a:tint val="35000"/>
                <a:satMod val="253000"/>
              </a:srgbClr>
            </a:gs>
            <a:gs pos="50000">
              <a:srgbClr val="FEB80A">
                <a:hueOff val="14256632"/>
                <a:satOff val="-27514"/>
                <a:lumOff val="-3532"/>
                <a:alphaOff val="0"/>
                <a:tint val="42000"/>
                <a:satMod val="255000"/>
              </a:srgbClr>
            </a:gs>
            <a:gs pos="97000">
              <a:srgbClr val="FEB80A">
                <a:hueOff val="14256632"/>
                <a:satOff val="-27514"/>
                <a:lumOff val="-3532"/>
                <a:alphaOff val="0"/>
                <a:tint val="53000"/>
                <a:satMod val="260000"/>
              </a:srgbClr>
            </a:gs>
            <a:gs pos="100000">
              <a:srgbClr val="FEB80A">
                <a:hueOff val="14256632"/>
                <a:satOff val="-27514"/>
                <a:lumOff val="-3532"/>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a:buNone/>
          </a:pPr>
          <a:r>
            <a:rPr lang="en-US" sz="1400" b="1" dirty="0">
              <a:solidFill>
                <a:sysClr val="windowText" lastClr="000000"/>
              </a:solidFill>
              <a:latin typeface="Arial" pitchFamily="34" charset="0"/>
              <a:ea typeface="+mn-ea"/>
              <a:cs typeface="Arial" pitchFamily="34" charset="0"/>
            </a:rPr>
            <a:t>Alliances</a:t>
          </a:r>
          <a:endParaRPr lang="en-US" sz="1100" dirty="0">
            <a:solidFill>
              <a:sysClr val="windowText" lastClr="000000"/>
            </a:solidFill>
            <a:latin typeface="Arial" pitchFamily="34" charset="0"/>
            <a:ea typeface="+mn-ea"/>
            <a:cs typeface="Arial" pitchFamily="34" charset="0"/>
          </a:endParaRPr>
        </a:p>
      </dgm:t>
    </dgm:pt>
    <dgm:pt modelId="{59DD68C3-FC57-4C1D-A7C6-17F26A39BAA5}" type="parTrans" cxnId="{47DEAAE7-D661-43A1-B558-AD822200E32C}">
      <dgm:prSet/>
      <dgm:spPr/>
      <dgm:t>
        <a:bodyPr/>
        <a:lstStyle/>
        <a:p>
          <a:endParaRPr lang="en-US" sz="1400">
            <a:latin typeface="Arial" pitchFamily="34" charset="0"/>
            <a:cs typeface="Arial" pitchFamily="34" charset="0"/>
          </a:endParaRPr>
        </a:p>
      </dgm:t>
    </dgm:pt>
    <dgm:pt modelId="{3AEE9BE9-FA8D-44DB-BF68-BC3C3738B852}" type="sibTrans" cxnId="{47DEAAE7-D661-43A1-B558-AD822200E32C}">
      <dgm:prSet custT="1"/>
      <dgm:spPr>
        <a:xfrm rot="15120000">
          <a:off x="2882376" y="2594901"/>
          <a:ext cx="355671" cy="452694"/>
        </a:xfrm>
        <a:prstGeom prst="rightArrow">
          <a:avLst>
            <a:gd name="adj1" fmla="val 60000"/>
            <a:gd name="adj2" fmla="val 50000"/>
          </a:avLst>
        </a:prstGeom>
        <a:gradFill rotWithShape="0">
          <a:gsLst>
            <a:gs pos="0">
              <a:srgbClr val="FEB80A">
                <a:hueOff val="14256632"/>
                <a:satOff val="-27514"/>
                <a:lumOff val="-3532"/>
                <a:alphaOff val="0"/>
                <a:tint val="35000"/>
                <a:satMod val="253000"/>
              </a:srgbClr>
            </a:gs>
            <a:gs pos="50000">
              <a:srgbClr val="FEB80A">
                <a:hueOff val="14256632"/>
                <a:satOff val="-27514"/>
                <a:lumOff val="-3532"/>
                <a:alphaOff val="0"/>
                <a:tint val="42000"/>
                <a:satMod val="255000"/>
              </a:srgbClr>
            </a:gs>
            <a:gs pos="97000">
              <a:srgbClr val="FEB80A">
                <a:hueOff val="14256632"/>
                <a:satOff val="-27514"/>
                <a:lumOff val="-3532"/>
                <a:alphaOff val="0"/>
                <a:tint val="53000"/>
                <a:satMod val="260000"/>
              </a:srgbClr>
            </a:gs>
            <a:gs pos="100000">
              <a:srgbClr val="FEB80A">
                <a:hueOff val="14256632"/>
                <a:satOff val="-27514"/>
                <a:lumOff val="-3532"/>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gm:spPr>
      <dgm:t>
        <a:bodyPr/>
        <a:lstStyle/>
        <a:p>
          <a:pPr>
            <a:buNone/>
          </a:pPr>
          <a:endParaRPr lang="en-US" sz="1400">
            <a:solidFill>
              <a:sysClr val="windowText" lastClr="000000"/>
            </a:solidFill>
            <a:latin typeface="Arial" pitchFamily="34" charset="0"/>
            <a:ea typeface="+mn-ea"/>
            <a:cs typeface="Arial" pitchFamily="34" charset="0"/>
          </a:endParaRPr>
        </a:p>
      </dgm:t>
    </dgm:pt>
    <dgm:pt modelId="{0F969F21-5B32-40BD-9DEB-204702E66305}">
      <dgm:prSet phldrT="[Text]" custT="1"/>
      <dgm:spPr>
        <a:xfrm>
          <a:off x="2075510" y="1184065"/>
          <a:ext cx="1341317" cy="1341317"/>
        </a:xfrm>
        <a:prstGeom prst="ellipse">
          <a:avLst/>
        </a:prstGeom>
        <a:gradFill rotWithShape="0">
          <a:gsLst>
            <a:gs pos="0">
              <a:srgbClr val="FEB80A">
                <a:hueOff val="19008843"/>
                <a:satOff val="-36686"/>
                <a:lumOff val="-4710"/>
                <a:alphaOff val="0"/>
                <a:tint val="35000"/>
                <a:satMod val="253000"/>
              </a:srgbClr>
            </a:gs>
            <a:gs pos="50000">
              <a:srgbClr val="FEB80A">
                <a:hueOff val="19008843"/>
                <a:satOff val="-36686"/>
                <a:lumOff val="-4710"/>
                <a:alphaOff val="0"/>
                <a:tint val="42000"/>
                <a:satMod val="255000"/>
              </a:srgbClr>
            </a:gs>
            <a:gs pos="97000">
              <a:srgbClr val="FEB80A">
                <a:hueOff val="19008843"/>
                <a:satOff val="-36686"/>
                <a:lumOff val="-4710"/>
                <a:alphaOff val="0"/>
                <a:tint val="53000"/>
                <a:satMod val="260000"/>
              </a:srgbClr>
            </a:gs>
            <a:gs pos="100000">
              <a:srgbClr val="FEB80A">
                <a:hueOff val="19008843"/>
                <a:satOff val="-36686"/>
                <a:lumOff val="-471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a:buNone/>
          </a:pPr>
          <a:r>
            <a:rPr lang="en-US" sz="1400" b="1" dirty="0">
              <a:solidFill>
                <a:sysClr val="windowText" lastClr="000000"/>
              </a:solidFill>
              <a:latin typeface="Arial" pitchFamily="34" charset="0"/>
              <a:ea typeface="+mn-ea"/>
              <a:cs typeface="Arial" pitchFamily="34" charset="0"/>
            </a:rPr>
            <a:t>Improved policies</a:t>
          </a:r>
          <a:endParaRPr lang="en-US" sz="1400" dirty="0">
            <a:solidFill>
              <a:sysClr val="windowText" lastClr="000000"/>
            </a:solidFill>
            <a:latin typeface="Arial" pitchFamily="34" charset="0"/>
            <a:ea typeface="+mn-ea"/>
            <a:cs typeface="Arial" pitchFamily="34" charset="0"/>
          </a:endParaRPr>
        </a:p>
      </dgm:t>
    </dgm:pt>
    <dgm:pt modelId="{AFC76EF1-E7D9-4AEF-8827-2B9A4A5C220C}" type="parTrans" cxnId="{3E1155B5-E179-4B7F-8FEC-8B944D052459}">
      <dgm:prSet/>
      <dgm:spPr/>
      <dgm:t>
        <a:bodyPr/>
        <a:lstStyle/>
        <a:p>
          <a:endParaRPr lang="en-US" sz="1400">
            <a:latin typeface="Arial" pitchFamily="34" charset="0"/>
            <a:cs typeface="Arial" pitchFamily="34" charset="0"/>
          </a:endParaRPr>
        </a:p>
      </dgm:t>
    </dgm:pt>
    <dgm:pt modelId="{06F1579A-B8EB-4047-9AE2-50C1E30FEDC0}" type="sibTrans" cxnId="{3E1155B5-E179-4B7F-8FEC-8B944D052459}">
      <dgm:prSet custT="1"/>
      <dgm:spPr>
        <a:xfrm rot="19440000">
          <a:off x="3374220" y="1042864"/>
          <a:ext cx="355671" cy="452694"/>
        </a:xfrm>
        <a:prstGeom prst="rightArrow">
          <a:avLst>
            <a:gd name="adj1" fmla="val 60000"/>
            <a:gd name="adj2" fmla="val 50000"/>
          </a:avLst>
        </a:prstGeom>
        <a:gradFill rotWithShape="0">
          <a:gsLst>
            <a:gs pos="0">
              <a:srgbClr val="FEB80A">
                <a:hueOff val="19008843"/>
                <a:satOff val="-36686"/>
                <a:lumOff val="-4710"/>
                <a:alphaOff val="0"/>
                <a:tint val="35000"/>
                <a:satMod val="253000"/>
              </a:srgbClr>
            </a:gs>
            <a:gs pos="50000">
              <a:srgbClr val="FEB80A">
                <a:hueOff val="19008843"/>
                <a:satOff val="-36686"/>
                <a:lumOff val="-4710"/>
                <a:alphaOff val="0"/>
                <a:tint val="42000"/>
                <a:satMod val="255000"/>
              </a:srgbClr>
            </a:gs>
            <a:gs pos="97000">
              <a:srgbClr val="FEB80A">
                <a:hueOff val="19008843"/>
                <a:satOff val="-36686"/>
                <a:lumOff val="-4710"/>
                <a:alphaOff val="0"/>
                <a:tint val="53000"/>
                <a:satMod val="260000"/>
              </a:srgbClr>
            </a:gs>
            <a:gs pos="100000">
              <a:srgbClr val="FEB80A">
                <a:hueOff val="19008843"/>
                <a:satOff val="-36686"/>
                <a:lumOff val="-471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gm:spPr>
      <dgm:t>
        <a:bodyPr/>
        <a:lstStyle/>
        <a:p>
          <a:pPr>
            <a:buNone/>
          </a:pPr>
          <a:endParaRPr lang="en-US" sz="1400">
            <a:solidFill>
              <a:sysClr val="windowText" lastClr="000000"/>
            </a:solidFill>
            <a:latin typeface="Arial" pitchFamily="34" charset="0"/>
            <a:ea typeface="+mn-ea"/>
            <a:cs typeface="Arial" pitchFamily="34" charset="0"/>
          </a:endParaRPr>
        </a:p>
      </dgm:t>
    </dgm:pt>
    <dgm:pt modelId="{BD3DFFBE-4BC6-45A7-9BF2-37D21C26AAF3}" type="pres">
      <dgm:prSet presAssocID="{3764CEA8-18FF-4203-95EC-EC2C5B1FDB77}" presName="cycle" presStyleCnt="0">
        <dgm:presLayoutVars>
          <dgm:dir/>
          <dgm:resizeHandles val="exact"/>
        </dgm:presLayoutVars>
      </dgm:prSet>
      <dgm:spPr/>
      <dgm:t>
        <a:bodyPr/>
        <a:lstStyle/>
        <a:p>
          <a:endParaRPr lang="es-ES"/>
        </a:p>
      </dgm:t>
    </dgm:pt>
    <dgm:pt modelId="{78F97A3B-7972-43A7-8144-E7FB8E0F361F}" type="pres">
      <dgm:prSet presAssocID="{97EB6E3C-53E6-459A-A0FF-5DFA821A9BD5}" presName="node" presStyleLbl="node1" presStyleIdx="0" presStyleCnt="5" custScaleX="123718">
        <dgm:presLayoutVars>
          <dgm:bulletEnabled val="1"/>
        </dgm:presLayoutVars>
      </dgm:prSet>
      <dgm:spPr/>
      <dgm:t>
        <a:bodyPr/>
        <a:lstStyle/>
        <a:p>
          <a:endParaRPr lang="es-ES"/>
        </a:p>
      </dgm:t>
    </dgm:pt>
    <dgm:pt modelId="{3044C31F-1EC7-4896-BCC8-CF62A1608EE9}" type="pres">
      <dgm:prSet presAssocID="{4D97AD83-0D77-458E-8880-9E94E3507B5C}" presName="sibTrans" presStyleLbl="sibTrans2D1" presStyleIdx="0" presStyleCnt="5"/>
      <dgm:spPr/>
      <dgm:t>
        <a:bodyPr/>
        <a:lstStyle/>
        <a:p>
          <a:endParaRPr lang="es-ES"/>
        </a:p>
      </dgm:t>
    </dgm:pt>
    <dgm:pt modelId="{F73F43D2-045B-4057-8DBD-4BE55B439ABB}" type="pres">
      <dgm:prSet presAssocID="{4D97AD83-0D77-458E-8880-9E94E3507B5C}" presName="connectorText" presStyleLbl="sibTrans2D1" presStyleIdx="0" presStyleCnt="5"/>
      <dgm:spPr/>
      <dgm:t>
        <a:bodyPr/>
        <a:lstStyle/>
        <a:p>
          <a:endParaRPr lang="es-ES"/>
        </a:p>
      </dgm:t>
    </dgm:pt>
    <dgm:pt modelId="{840A76E7-37B9-4A9E-B71B-2A83DF73723E}" type="pres">
      <dgm:prSet presAssocID="{83FA73D8-A33B-4C33-B348-88E741E1E800}" presName="node" presStyleLbl="node1" presStyleIdx="1" presStyleCnt="5" custScaleX="122866">
        <dgm:presLayoutVars>
          <dgm:bulletEnabled val="1"/>
        </dgm:presLayoutVars>
      </dgm:prSet>
      <dgm:spPr/>
      <dgm:t>
        <a:bodyPr/>
        <a:lstStyle/>
        <a:p>
          <a:endParaRPr lang="es-ES"/>
        </a:p>
      </dgm:t>
    </dgm:pt>
    <dgm:pt modelId="{9022C042-A914-4FC8-BC7B-5826B78EE7C6}" type="pres">
      <dgm:prSet presAssocID="{9ED052A2-FE1C-4A65-A2D7-08D45D28308B}" presName="sibTrans" presStyleLbl="sibTrans2D1" presStyleIdx="1" presStyleCnt="5"/>
      <dgm:spPr/>
      <dgm:t>
        <a:bodyPr/>
        <a:lstStyle/>
        <a:p>
          <a:endParaRPr lang="es-ES"/>
        </a:p>
      </dgm:t>
    </dgm:pt>
    <dgm:pt modelId="{B26F4720-E1A1-49BA-86A8-C46878FF918D}" type="pres">
      <dgm:prSet presAssocID="{9ED052A2-FE1C-4A65-A2D7-08D45D28308B}" presName="connectorText" presStyleLbl="sibTrans2D1" presStyleIdx="1" presStyleCnt="5"/>
      <dgm:spPr/>
      <dgm:t>
        <a:bodyPr/>
        <a:lstStyle/>
        <a:p>
          <a:endParaRPr lang="es-ES"/>
        </a:p>
      </dgm:t>
    </dgm:pt>
    <dgm:pt modelId="{13E8E339-6E8B-444E-8ACF-5596307D6900}" type="pres">
      <dgm:prSet presAssocID="{E6271C78-D96E-445C-90CE-1957DE5D268C}" presName="node" presStyleLbl="node1" presStyleIdx="2" presStyleCnt="5" custScaleX="125158">
        <dgm:presLayoutVars>
          <dgm:bulletEnabled val="1"/>
        </dgm:presLayoutVars>
      </dgm:prSet>
      <dgm:spPr/>
      <dgm:t>
        <a:bodyPr/>
        <a:lstStyle/>
        <a:p>
          <a:endParaRPr lang="es-ES"/>
        </a:p>
      </dgm:t>
    </dgm:pt>
    <dgm:pt modelId="{568EF7D7-39F3-41AA-A9EC-56B6D6F7AA5C}" type="pres">
      <dgm:prSet presAssocID="{ECE93134-B731-488E-9FCF-069EB02A5F0E}" presName="sibTrans" presStyleLbl="sibTrans2D1" presStyleIdx="2" presStyleCnt="5"/>
      <dgm:spPr/>
      <dgm:t>
        <a:bodyPr/>
        <a:lstStyle/>
        <a:p>
          <a:endParaRPr lang="es-ES"/>
        </a:p>
      </dgm:t>
    </dgm:pt>
    <dgm:pt modelId="{806D492E-FB75-4F91-B2CD-542E6DEAC702}" type="pres">
      <dgm:prSet presAssocID="{ECE93134-B731-488E-9FCF-069EB02A5F0E}" presName="connectorText" presStyleLbl="sibTrans2D1" presStyleIdx="2" presStyleCnt="5"/>
      <dgm:spPr/>
      <dgm:t>
        <a:bodyPr/>
        <a:lstStyle/>
        <a:p>
          <a:endParaRPr lang="es-ES"/>
        </a:p>
      </dgm:t>
    </dgm:pt>
    <dgm:pt modelId="{093796CD-8770-4487-BB8F-E0415D818E30}" type="pres">
      <dgm:prSet presAssocID="{05ADDB9B-A51A-4C3B-9389-758CE495AE95}" presName="node" presStyleLbl="node1" presStyleIdx="3" presStyleCnt="5" custScaleX="114844">
        <dgm:presLayoutVars>
          <dgm:bulletEnabled val="1"/>
        </dgm:presLayoutVars>
      </dgm:prSet>
      <dgm:spPr/>
      <dgm:t>
        <a:bodyPr/>
        <a:lstStyle/>
        <a:p>
          <a:endParaRPr lang="es-ES"/>
        </a:p>
      </dgm:t>
    </dgm:pt>
    <dgm:pt modelId="{FE985682-2086-48E3-8C1E-7F579834FD8D}" type="pres">
      <dgm:prSet presAssocID="{3AEE9BE9-FA8D-44DB-BF68-BC3C3738B852}" presName="sibTrans" presStyleLbl="sibTrans2D1" presStyleIdx="3" presStyleCnt="5"/>
      <dgm:spPr/>
      <dgm:t>
        <a:bodyPr/>
        <a:lstStyle/>
        <a:p>
          <a:endParaRPr lang="es-ES"/>
        </a:p>
      </dgm:t>
    </dgm:pt>
    <dgm:pt modelId="{F0A3F6DE-0B7D-4D38-9C09-E33CC154B6C9}" type="pres">
      <dgm:prSet presAssocID="{3AEE9BE9-FA8D-44DB-BF68-BC3C3738B852}" presName="connectorText" presStyleLbl="sibTrans2D1" presStyleIdx="3" presStyleCnt="5"/>
      <dgm:spPr/>
      <dgm:t>
        <a:bodyPr/>
        <a:lstStyle/>
        <a:p>
          <a:endParaRPr lang="es-ES"/>
        </a:p>
      </dgm:t>
    </dgm:pt>
    <dgm:pt modelId="{2224E54F-ED0E-450C-9023-82CCA9E4D654}" type="pres">
      <dgm:prSet presAssocID="{0F969F21-5B32-40BD-9DEB-204702E66305}" presName="node" presStyleLbl="node1" presStyleIdx="4" presStyleCnt="5" custScaleX="120239">
        <dgm:presLayoutVars>
          <dgm:bulletEnabled val="1"/>
        </dgm:presLayoutVars>
      </dgm:prSet>
      <dgm:spPr/>
      <dgm:t>
        <a:bodyPr/>
        <a:lstStyle/>
        <a:p>
          <a:endParaRPr lang="es-ES"/>
        </a:p>
      </dgm:t>
    </dgm:pt>
    <dgm:pt modelId="{C2560EBE-1CD2-4282-8CDE-9BA201B7BB10}" type="pres">
      <dgm:prSet presAssocID="{06F1579A-B8EB-4047-9AE2-50C1E30FEDC0}" presName="sibTrans" presStyleLbl="sibTrans2D1" presStyleIdx="4" presStyleCnt="5"/>
      <dgm:spPr/>
      <dgm:t>
        <a:bodyPr/>
        <a:lstStyle/>
        <a:p>
          <a:endParaRPr lang="es-ES"/>
        </a:p>
      </dgm:t>
    </dgm:pt>
    <dgm:pt modelId="{E4E7F4F7-F16F-4C04-BC61-0C7E59FF6352}" type="pres">
      <dgm:prSet presAssocID="{06F1579A-B8EB-4047-9AE2-50C1E30FEDC0}" presName="connectorText" presStyleLbl="sibTrans2D1" presStyleIdx="4" presStyleCnt="5"/>
      <dgm:spPr/>
      <dgm:t>
        <a:bodyPr/>
        <a:lstStyle/>
        <a:p>
          <a:endParaRPr lang="es-ES"/>
        </a:p>
      </dgm:t>
    </dgm:pt>
  </dgm:ptLst>
  <dgm:cxnLst>
    <dgm:cxn modelId="{51C895E8-3707-4C83-87AA-EF77099B1CC4}" type="presOf" srcId="{0F969F21-5B32-40BD-9DEB-204702E66305}" destId="{2224E54F-ED0E-450C-9023-82CCA9E4D654}" srcOrd="0" destOrd="0" presId="urn:microsoft.com/office/officeart/2005/8/layout/cycle2"/>
    <dgm:cxn modelId="{8370AFB1-B5BA-4C6C-B755-0DBF3D733394}" type="presOf" srcId="{9ED052A2-FE1C-4A65-A2D7-08D45D28308B}" destId="{B26F4720-E1A1-49BA-86A8-C46878FF918D}" srcOrd="1" destOrd="0" presId="urn:microsoft.com/office/officeart/2005/8/layout/cycle2"/>
    <dgm:cxn modelId="{19C31FAB-A953-4569-B3CC-CEC08F5AB5DB}" type="presOf" srcId="{05ADDB9B-A51A-4C3B-9389-758CE495AE95}" destId="{093796CD-8770-4487-BB8F-E0415D818E30}" srcOrd="0" destOrd="0" presId="urn:microsoft.com/office/officeart/2005/8/layout/cycle2"/>
    <dgm:cxn modelId="{78A03E68-8AF6-427B-8562-9DA9B4CCBA74}" type="presOf" srcId="{ECE93134-B731-488E-9FCF-069EB02A5F0E}" destId="{568EF7D7-39F3-41AA-A9EC-56B6D6F7AA5C}" srcOrd="0" destOrd="0" presId="urn:microsoft.com/office/officeart/2005/8/layout/cycle2"/>
    <dgm:cxn modelId="{1C0365A4-6E60-4060-A999-F97AAFDA94C7}" srcId="{3764CEA8-18FF-4203-95EC-EC2C5B1FDB77}" destId="{E6271C78-D96E-445C-90CE-1957DE5D268C}" srcOrd="2" destOrd="0" parTransId="{5CB852B2-7573-4F36-8611-710B8B4A0096}" sibTransId="{ECE93134-B731-488E-9FCF-069EB02A5F0E}"/>
    <dgm:cxn modelId="{9B583BF1-C9C4-44CC-9A88-8618AB28743F}" type="presOf" srcId="{3AEE9BE9-FA8D-44DB-BF68-BC3C3738B852}" destId="{FE985682-2086-48E3-8C1E-7F579834FD8D}" srcOrd="0" destOrd="0" presId="urn:microsoft.com/office/officeart/2005/8/layout/cycle2"/>
    <dgm:cxn modelId="{51529295-745A-4304-877E-514B933446E3}" type="presOf" srcId="{E6271C78-D96E-445C-90CE-1957DE5D268C}" destId="{13E8E339-6E8B-444E-8ACF-5596307D6900}" srcOrd="0" destOrd="0" presId="urn:microsoft.com/office/officeart/2005/8/layout/cycle2"/>
    <dgm:cxn modelId="{3E1155B5-E179-4B7F-8FEC-8B944D052459}" srcId="{3764CEA8-18FF-4203-95EC-EC2C5B1FDB77}" destId="{0F969F21-5B32-40BD-9DEB-204702E66305}" srcOrd="4" destOrd="0" parTransId="{AFC76EF1-E7D9-4AEF-8827-2B9A4A5C220C}" sibTransId="{06F1579A-B8EB-4047-9AE2-50C1E30FEDC0}"/>
    <dgm:cxn modelId="{36862476-B0D0-4D69-BB08-4334355E4FD5}" type="presOf" srcId="{97EB6E3C-53E6-459A-A0FF-5DFA821A9BD5}" destId="{78F97A3B-7972-43A7-8144-E7FB8E0F361F}" srcOrd="0" destOrd="0" presId="urn:microsoft.com/office/officeart/2005/8/layout/cycle2"/>
    <dgm:cxn modelId="{DDBB4035-47BF-4AAF-B8BF-442D35EC632C}" type="presOf" srcId="{4D97AD83-0D77-458E-8880-9E94E3507B5C}" destId="{F73F43D2-045B-4057-8DBD-4BE55B439ABB}" srcOrd="1" destOrd="0" presId="urn:microsoft.com/office/officeart/2005/8/layout/cycle2"/>
    <dgm:cxn modelId="{1EF3171B-6339-40B4-AFC4-7173589C6673}" srcId="{3764CEA8-18FF-4203-95EC-EC2C5B1FDB77}" destId="{97EB6E3C-53E6-459A-A0FF-5DFA821A9BD5}" srcOrd="0" destOrd="0" parTransId="{51A89F90-4557-4B64-8E29-30532B009A47}" sibTransId="{4D97AD83-0D77-458E-8880-9E94E3507B5C}"/>
    <dgm:cxn modelId="{2CA7C81A-3984-42BE-8E29-138130A4845F}" type="presOf" srcId="{4D97AD83-0D77-458E-8880-9E94E3507B5C}" destId="{3044C31F-1EC7-4896-BCC8-CF62A1608EE9}" srcOrd="0" destOrd="0" presId="urn:microsoft.com/office/officeart/2005/8/layout/cycle2"/>
    <dgm:cxn modelId="{DD2DBB8D-3673-48B9-B0A0-C76DFAC5FBB3}" type="presOf" srcId="{3AEE9BE9-FA8D-44DB-BF68-BC3C3738B852}" destId="{F0A3F6DE-0B7D-4D38-9C09-E33CC154B6C9}" srcOrd="1" destOrd="0" presId="urn:microsoft.com/office/officeart/2005/8/layout/cycle2"/>
    <dgm:cxn modelId="{0B0DAA69-3ECF-4C09-831D-555FDC572874}" srcId="{3764CEA8-18FF-4203-95EC-EC2C5B1FDB77}" destId="{83FA73D8-A33B-4C33-B348-88E741E1E800}" srcOrd="1" destOrd="0" parTransId="{E60840DE-5245-4439-A8BB-896B5BA6BBFC}" sibTransId="{9ED052A2-FE1C-4A65-A2D7-08D45D28308B}"/>
    <dgm:cxn modelId="{A14ABD43-85E0-4124-BECB-1A6BDED90E20}" type="presOf" srcId="{3764CEA8-18FF-4203-95EC-EC2C5B1FDB77}" destId="{BD3DFFBE-4BC6-45A7-9BF2-37D21C26AAF3}" srcOrd="0" destOrd="0" presId="urn:microsoft.com/office/officeart/2005/8/layout/cycle2"/>
    <dgm:cxn modelId="{B4239CE0-42A1-4D6E-B7EF-7559792AF0DB}" type="presOf" srcId="{06F1579A-B8EB-4047-9AE2-50C1E30FEDC0}" destId="{E4E7F4F7-F16F-4C04-BC61-0C7E59FF6352}" srcOrd="1" destOrd="0" presId="urn:microsoft.com/office/officeart/2005/8/layout/cycle2"/>
    <dgm:cxn modelId="{6D0E9194-D588-452C-9557-A9DB202D03D5}" type="presOf" srcId="{83FA73D8-A33B-4C33-B348-88E741E1E800}" destId="{840A76E7-37B9-4A9E-B71B-2A83DF73723E}" srcOrd="0" destOrd="0" presId="urn:microsoft.com/office/officeart/2005/8/layout/cycle2"/>
    <dgm:cxn modelId="{4127E09D-19A8-4875-9306-AA6C0625324A}" type="presOf" srcId="{ECE93134-B731-488E-9FCF-069EB02A5F0E}" destId="{806D492E-FB75-4F91-B2CD-542E6DEAC702}" srcOrd="1" destOrd="0" presId="urn:microsoft.com/office/officeart/2005/8/layout/cycle2"/>
    <dgm:cxn modelId="{7B9551F4-ED62-4CF5-96A2-7E760F16C127}" type="presOf" srcId="{06F1579A-B8EB-4047-9AE2-50C1E30FEDC0}" destId="{C2560EBE-1CD2-4282-8CDE-9BA201B7BB10}" srcOrd="0" destOrd="0" presId="urn:microsoft.com/office/officeart/2005/8/layout/cycle2"/>
    <dgm:cxn modelId="{47DEAAE7-D661-43A1-B558-AD822200E32C}" srcId="{3764CEA8-18FF-4203-95EC-EC2C5B1FDB77}" destId="{05ADDB9B-A51A-4C3B-9389-758CE495AE95}" srcOrd="3" destOrd="0" parTransId="{59DD68C3-FC57-4C1D-A7C6-17F26A39BAA5}" sibTransId="{3AEE9BE9-FA8D-44DB-BF68-BC3C3738B852}"/>
    <dgm:cxn modelId="{BECEDF17-D812-41EF-A1C8-69BD5E134CF3}" type="presOf" srcId="{9ED052A2-FE1C-4A65-A2D7-08D45D28308B}" destId="{9022C042-A914-4FC8-BC7B-5826B78EE7C6}" srcOrd="0" destOrd="0" presId="urn:microsoft.com/office/officeart/2005/8/layout/cycle2"/>
    <dgm:cxn modelId="{E3888D60-926F-4BDD-9210-DA5607A1C8D1}" type="presParOf" srcId="{BD3DFFBE-4BC6-45A7-9BF2-37D21C26AAF3}" destId="{78F97A3B-7972-43A7-8144-E7FB8E0F361F}" srcOrd="0" destOrd="0" presId="urn:microsoft.com/office/officeart/2005/8/layout/cycle2"/>
    <dgm:cxn modelId="{013E2F9B-ED20-4F4D-BFC4-48FB66F7A905}" type="presParOf" srcId="{BD3DFFBE-4BC6-45A7-9BF2-37D21C26AAF3}" destId="{3044C31F-1EC7-4896-BCC8-CF62A1608EE9}" srcOrd="1" destOrd="0" presId="urn:microsoft.com/office/officeart/2005/8/layout/cycle2"/>
    <dgm:cxn modelId="{AD52E151-6C97-40CE-A8EB-5AE9E79A3248}" type="presParOf" srcId="{3044C31F-1EC7-4896-BCC8-CF62A1608EE9}" destId="{F73F43D2-045B-4057-8DBD-4BE55B439ABB}" srcOrd="0" destOrd="0" presId="urn:microsoft.com/office/officeart/2005/8/layout/cycle2"/>
    <dgm:cxn modelId="{5B2F0439-79BB-4879-B47A-87844B93A0B2}" type="presParOf" srcId="{BD3DFFBE-4BC6-45A7-9BF2-37D21C26AAF3}" destId="{840A76E7-37B9-4A9E-B71B-2A83DF73723E}" srcOrd="2" destOrd="0" presId="urn:microsoft.com/office/officeart/2005/8/layout/cycle2"/>
    <dgm:cxn modelId="{28C50D08-B7F4-445E-8D0F-7785B13A402E}" type="presParOf" srcId="{BD3DFFBE-4BC6-45A7-9BF2-37D21C26AAF3}" destId="{9022C042-A914-4FC8-BC7B-5826B78EE7C6}" srcOrd="3" destOrd="0" presId="urn:microsoft.com/office/officeart/2005/8/layout/cycle2"/>
    <dgm:cxn modelId="{ECD36EB3-229C-45A1-AF94-F695E988D88C}" type="presParOf" srcId="{9022C042-A914-4FC8-BC7B-5826B78EE7C6}" destId="{B26F4720-E1A1-49BA-86A8-C46878FF918D}" srcOrd="0" destOrd="0" presId="urn:microsoft.com/office/officeart/2005/8/layout/cycle2"/>
    <dgm:cxn modelId="{34B83C0E-30F7-4045-9ECB-1BCE685DF523}" type="presParOf" srcId="{BD3DFFBE-4BC6-45A7-9BF2-37D21C26AAF3}" destId="{13E8E339-6E8B-444E-8ACF-5596307D6900}" srcOrd="4" destOrd="0" presId="urn:microsoft.com/office/officeart/2005/8/layout/cycle2"/>
    <dgm:cxn modelId="{D627F028-6BD3-4691-90BD-123DAF415772}" type="presParOf" srcId="{BD3DFFBE-4BC6-45A7-9BF2-37D21C26AAF3}" destId="{568EF7D7-39F3-41AA-A9EC-56B6D6F7AA5C}" srcOrd="5" destOrd="0" presId="urn:microsoft.com/office/officeart/2005/8/layout/cycle2"/>
    <dgm:cxn modelId="{22DBC62C-619A-41BA-A36A-705791E408F3}" type="presParOf" srcId="{568EF7D7-39F3-41AA-A9EC-56B6D6F7AA5C}" destId="{806D492E-FB75-4F91-B2CD-542E6DEAC702}" srcOrd="0" destOrd="0" presId="urn:microsoft.com/office/officeart/2005/8/layout/cycle2"/>
    <dgm:cxn modelId="{EBDD5D01-7E9E-44FB-A30E-9772582FC6C3}" type="presParOf" srcId="{BD3DFFBE-4BC6-45A7-9BF2-37D21C26AAF3}" destId="{093796CD-8770-4487-BB8F-E0415D818E30}" srcOrd="6" destOrd="0" presId="urn:microsoft.com/office/officeart/2005/8/layout/cycle2"/>
    <dgm:cxn modelId="{80ACCF6F-A53F-48AF-B153-92C5596B293D}" type="presParOf" srcId="{BD3DFFBE-4BC6-45A7-9BF2-37D21C26AAF3}" destId="{FE985682-2086-48E3-8C1E-7F579834FD8D}" srcOrd="7" destOrd="0" presId="urn:microsoft.com/office/officeart/2005/8/layout/cycle2"/>
    <dgm:cxn modelId="{C5CC0007-BE4B-4E21-B4A8-7A86EB5FE41B}" type="presParOf" srcId="{FE985682-2086-48E3-8C1E-7F579834FD8D}" destId="{F0A3F6DE-0B7D-4D38-9C09-E33CC154B6C9}" srcOrd="0" destOrd="0" presId="urn:microsoft.com/office/officeart/2005/8/layout/cycle2"/>
    <dgm:cxn modelId="{5D9D04DE-1096-4E39-AB43-AEE783B92716}" type="presParOf" srcId="{BD3DFFBE-4BC6-45A7-9BF2-37D21C26AAF3}" destId="{2224E54F-ED0E-450C-9023-82CCA9E4D654}" srcOrd="8" destOrd="0" presId="urn:microsoft.com/office/officeart/2005/8/layout/cycle2"/>
    <dgm:cxn modelId="{AD5425E1-732A-43C8-A03C-6262AF0A5906}" type="presParOf" srcId="{BD3DFFBE-4BC6-45A7-9BF2-37D21C26AAF3}" destId="{C2560EBE-1CD2-4282-8CDE-9BA201B7BB10}" srcOrd="9" destOrd="0" presId="urn:microsoft.com/office/officeart/2005/8/layout/cycle2"/>
    <dgm:cxn modelId="{8FC56998-C6F3-433A-8C5D-2A3FCD71ABAB}" type="presParOf" srcId="{C2560EBE-1CD2-4282-8CDE-9BA201B7BB10}" destId="{E4E7F4F7-F16F-4C04-BC61-0C7E59FF635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44180-F378-447A-B467-97D83261EDC0}" type="doc">
      <dgm:prSet loTypeId="urn:diagrams.loki3.com/TabbedArc+Icon" loCatId="officeonline" qsTypeId="urn:microsoft.com/office/officeart/2005/8/quickstyle/simple1" qsCatId="simple" csTypeId="urn:microsoft.com/office/officeart/2005/8/colors/colorful5" csCatId="colorful" phldr="1"/>
      <dgm:spPr/>
    </dgm:pt>
    <dgm:pt modelId="{577BED8C-1ED0-4176-B017-E826FAC59344}">
      <dgm:prSet phldrT="[Text]"/>
      <dgm:spPr/>
      <dgm:t>
        <a:bodyPr/>
        <a:lstStyle/>
        <a:p>
          <a:r>
            <a:rPr lang="en-US" dirty="0">
              <a:latin typeface="Arial" panose="020B0604020202020204" pitchFamily="34" charset="0"/>
              <a:cs typeface="Arial" panose="020B0604020202020204" pitchFamily="34" charset="0"/>
            </a:rPr>
            <a:t>Specific</a:t>
          </a:r>
        </a:p>
      </dgm:t>
    </dgm:pt>
    <dgm:pt modelId="{ADD09F40-8BFB-4274-8BB6-B1225F652881}" type="parTrans" cxnId="{B4CB9863-A691-459C-8677-5B4522083ADF}">
      <dgm:prSet/>
      <dgm:spPr/>
      <dgm:t>
        <a:bodyPr/>
        <a:lstStyle/>
        <a:p>
          <a:endParaRPr lang="en-US">
            <a:latin typeface="Arial" panose="020B0604020202020204" pitchFamily="34" charset="0"/>
            <a:cs typeface="Arial" panose="020B0604020202020204" pitchFamily="34" charset="0"/>
          </a:endParaRPr>
        </a:p>
      </dgm:t>
    </dgm:pt>
    <dgm:pt modelId="{6708980F-954C-49BB-A727-E006EAA8CD6E}" type="sibTrans" cxnId="{B4CB9863-A691-459C-8677-5B4522083ADF}">
      <dgm:prSet/>
      <dgm:spPr/>
      <dgm:t>
        <a:bodyPr/>
        <a:lstStyle/>
        <a:p>
          <a:endParaRPr lang="en-US">
            <a:latin typeface="Arial" panose="020B0604020202020204" pitchFamily="34" charset="0"/>
            <a:cs typeface="Arial" panose="020B0604020202020204" pitchFamily="34" charset="0"/>
          </a:endParaRPr>
        </a:p>
      </dgm:t>
    </dgm:pt>
    <dgm:pt modelId="{32A54D3C-727A-4027-A148-26A46DA40358}">
      <dgm:prSet phldrT="[Text]"/>
      <dgm:spPr/>
      <dgm:t>
        <a:bodyPr/>
        <a:lstStyle/>
        <a:p>
          <a:r>
            <a:rPr lang="en-US" dirty="0">
              <a:latin typeface="Arial" panose="020B0604020202020204" pitchFamily="34" charset="0"/>
              <a:cs typeface="Arial" panose="020B0604020202020204" pitchFamily="34" charset="0"/>
            </a:rPr>
            <a:t>Measurable</a:t>
          </a:r>
        </a:p>
      </dgm:t>
    </dgm:pt>
    <dgm:pt modelId="{5CE10B42-2B3B-48BC-AEB4-A6BFB3195657}" type="parTrans" cxnId="{7DD97FE7-43A0-4DFD-9A38-A9B4C470C96A}">
      <dgm:prSet/>
      <dgm:spPr/>
      <dgm:t>
        <a:bodyPr/>
        <a:lstStyle/>
        <a:p>
          <a:endParaRPr lang="en-US">
            <a:latin typeface="Arial" panose="020B0604020202020204" pitchFamily="34" charset="0"/>
            <a:cs typeface="Arial" panose="020B0604020202020204" pitchFamily="34" charset="0"/>
          </a:endParaRPr>
        </a:p>
      </dgm:t>
    </dgm:pt>
    <dgm:pt modelId="{F0C64855-F1A8-46CE-A3FC-A207AC699E5B}" type="sibTrans" cxnId="{7DD97FE7-43A0-4DFD-9A38-A9B4C470C96A}">
      <dgm:prSet/>
      <dgm:spPr/>
      <dgm:t>
        <a:bodyPr/>
        <a:lstStyle/>
        <a:p>
          <a:endParaRPr lang="en-US">
            <a:latin typeface="Arial" panose="020B0604020202020204" pitchFamily="34" charset="0"/>
            <a:cs typeface="Arial" panose="020B0604020202020204" pitchFamily="34" charset="0"/>
          </a:endParaRPr>
        </a:p>
      </dgm:t>
    </dgm:pt>
    <dgm:pt modelId="{65137775-9C14-4C90-AA5A-01407874FC74}">
      <dgm:prSet phldrT="[Text]"/>
      <dgm:spPr/>
      <dgm:t>
        <a:bodyPr/>
        <a:lstStyle/>
        <a:p>
          <a:r>
            <a:rPr lang="en-US" dirty="0">
              <a:latin typeface="Arial" panose="020B0604020202020204" pitchFamily="34" charset="0"/>
              <a:cs typeface="Arial" panose="020B0604020202020204" pitchFamily="34" charset="0"/>
            </a:rPr>
            <a:t>Achievable</a:t>
          </a:r>
        </a:p>
      </dgm:t>
    </dgm:pt>
    <dgm:pt modelId="{D0810813-52F4-46E8-831A-FF46DD3E09BF}" type="parTrans" cxnId="{DC79780F-C456-4934-893A-F960532EB3C2}">
      <dgm:prSet/>
      <dgm:spPr/>
      <dgm:t>
        <a:bodyPr/>
        <a:lstStyle/>
        <a:p>
          <a:endParaRPr lang="en-US">
            <a:latin typeface="Arial" panose="020B0604020202020204" pitchFamily="34" charset="0"/>
            <a:cs typeface="Arial" panose="020B0604020202020204" pitchFamily="34" charset="0"/>
          </a:endParaRPr>
        </a:p>
      </dgm:t>
    </dgm:pt>
    <dgm:pt modelId="{842A34EB-AD51-4F5C-9E00-FFDE406249F3}" type="sibTrans" cxnId="{DC79780F-C456-4934-893A-F960532EB3C2}">
      <dgm:prSet/>
      <dgm:spPr/>
      <dgm:t>
        <a:bodyPr/>
        <a:lstStyle/>
        <a:p>
          <a:endParaRPr lang="en-US">
            <a:latin typeface="Arial" panose="020B0604020202020204" pitchFamily="34" charset="0"/>
            <a:cs typeface="Arial" panose="020B0604020202020204" pitchFamily="34" charset="0"/>
          </a:endParaRPr>
        </a:p>
      </dgm:t>
    </dgm:pt>
    <dgm:pt modelId="{71225099-6EE8-44D5-860C-7D54A0D72FB2}">
      <dgm:prSet phldrT="[Text]"/>
      <dgm:spPr/>
      <dgm:t>
        <a:bodyPr/>
        <a:lstStyle/>
        <a:p>
          <a:r>
            <a:rPr lang="en-US" dirty="0">
              <a:latin typeface="Arial" panose="020B0604020202020204" pitchFamily="34" charset="0"/>
              <a:cs typeface="Arial" panose="020B0604020202020204" pitchFamily="34" charset="0"/>
            </a:rPr>
            <a:t>Relevant</a:t>
          </a:r>
        </a:p>
      </dgm:t>
    </dgm:pt>
    <dgm:pt modelId="{3FADE8C8-FAD8-4397-8739-087D5348CD4E}" type="parTrans" cxnId="{6D6A8460-C20F-45E7-8BD9-5DBF221776EB}">
      <dgm:prSet/>
      <dgm:spPr/>
      <dgm:t>
        <a:bodyPr/>
        <a:lstStyle/>
        <a:p>
          <a:endParaRPr lang="en-US">
            <a:latin typeface="Arial" panose="020B0604020202020204" pitchFamily="34" charset="0"/>
            <a:cs typeface="Arial" panose="020B0604020202020204" pitchFamily="34" charset="0"/>
          </a:endParaRPr>
        </a:p>
      </dgm:t>
    </dgm:pt>
    <dgm:pt modelId="{4DA3A8BB-16D4-45CB-8D35-2FF36BAFAA5A}" type="sibTrans" cxnId="{6D6A8460-C20F-45E7-8BD9-5DBF221776EB}">
      <dgm:prSet/>
      <dgm:spPr/>
      <dgm:t>
        <a:bodyPr/>
        <a:lstStyle/>
        <a:p>
          <a:endParaRPr lang="en-US">
            <a:latin typeface="Arial" panose="020B0604020202020204" pitchFamily="34" charset="0"/>
            <a:cs typeface="Arial" panose="020B0604020202020204" pitchFamily="34" charset="0"/>
          </a:endParaRPr>
        </a:p>
      </dgm:t>
    </dgm:pt>
    <dgm:pt modelId="{4B6B6BC2-9795-44B6-95B0-4D1F0F2418CA}">
      <dgm:prSet phldrT="[Text]"/>
      <dgm:spPr/>
      <dgm:t>
        <a:bodyPr/>
        <a:lstStyle/>
        <a:p>
          <a:r>
            <a:rPr lang="en-US" dirty="0">
              <a:latin typeface="Arial" panose="020B0604020202020204" pitchFamily="34" charset="0"/>
              <a:cs typeface="Arial" panose="020B0604020202020204" pitchFamily="34" charset="0"/>
            </a:rPr>
            <a:t>Time bound</a:t>
          </a:r>
        </a:p>
      </dgm:t>
    </dgm:pt>
    <dgm:pt modelId="{4A0DBF3B-93EF-40D2-A585-DD544CDEFEFB}" type="parTrans" cxnId="{98B64110-28EB-4041-89A8-1FC005F59CD5}">
      <dgm:prSet/>
      <dgm:spPr/>
      <dgm:t>
        <a:bodyPr/>
        <a:lstStyle/>
        <a:p>
          <a:endParaRPr lang="en-US">
            <a:latin typeface="Arial" panose="020B0604020202020204" pitchFamily="34" charset="0"/>
            <a:cs typeface="Arial" panose="020B0604020202020204" pitchFamily="34" charset="0"/>
          </a:endParaRPr>
        </a:p>
      </dgm:t>
    </dgm:pt>
    <dgm:pt modelId="{7E0A30AB-B6CE-4F15-BB84-414843B10AC9}" type="sibTrans" cxnId="{98B64110-28EB-4041-89A8-1FC005F59CD5}">
      <dgm:prSet/>
      <dgm:spPr/>
      <dgm:t>
        <a:bodyPr/>
        <a:lstStyle/>
        <a:p>
          <a:endParaRPr lang="en-US">
            <a:latin typeface="Arial" panose="020B0604020202020204" pitchFamily="34" charset="0"/>
            <a:cs typeface="Arial" panose="020B0604020202020204" pitchFamily="34" charset="0"/>
          </a:endParaRPr>
        </a:p>
      </dgm:t>
    </dgm:pt>
    <dgm:pt modelId="{D1A43F83-288E-4EEE-BC82-0B9FBB22E4A5}" type="pres">
      <dgm:prSet presAssocID="{3AE44180-F378-447A-B467-97D83261EDC0}" presName="Name0" presStyleCnt="0">
        <dgm:presLayoutVars>
          <dgm:dir/>
          <dgm:resizeHandles val="exact"/>
        </dgm:presLayoutVars>
      </dgm:prSet>
      <dgm:spPr/>
    </dgm:pt>
    <dgm:pt modelId="{1F7865AA-37D9-452B-88D9-0693671CAB67}" type="pres">
      <dgm:prSet presAssocID="{577BED8C-1ED0-4176-B017-E826FAC59344}" presName="twoplus" presStyleLbl="node1" presStyleIdx="0" presStyleCnt="5">
        <dgm:presLayoutVars>
          <dgm:bulletEnabled val="1"/>
        </dgm:presLayoutVars>
      </dgm:prSet>
      <dgm:spPr/>
      <dgm:t>
        <a:bodyPr/>
        <a:lstStyle/>
        <a:p>
          <a:endParaRPr lang="es-ES"/>
        </a:p>
      </dgm:t>
    </dgm:pt>
    <dgm:pt modelId="{15590101-9CED-4B2F-9B10-EB25552AF3EC}" type="pres">
      <dgm:prSet presAssocID="{32A54D3C-727A-4027-A148-26A46DA40358}" presName="twoplus" presStyleLbl="node1" presStyleIdx="1" presStyleCnt="5">
        <dgm:presLayoutVars>
          <dgm:bulletEnabled val="1"/>
        </dgm:presLayoutVars>
      </dgm:prSet>
      <dgm:spPr/>
      <dgm:t>
        <a:bodyPr/>
        <a:lstStyle/>
        <a:p>
          <a:endParaRPr lang="es-ES"/>
        </a:p>
      </dgm:t>
    </dgm:pt>
    <dgm:pt modelId="{646083D5-E620-4911-BA95-B51E016D375B}" type="pres">
      <dgm:prSet presAssocID="{65137775-9C14-4C90-AA5A-01407874FC74}" presName="twoplus" presStyleLbl="node1" presStyleIdx="2" presStyleCnt="5">
        <dgm:presLayoutVars>
          <dgm:bulletEnabled val="1"/>
        </dgm:presLayoutVars>
      </dgm:prSet>
      <dgm:spPr/>
      <dgm:t>
        <a:bodyPr/>
        <a:lstStyle/>
        <a:p>
          <a:endParaRPr lang="es-ES"/>
        </a:p>
      </dgm:t>
    </dgm:pt>
    <dgm:pt modelId="{A3E3CF53-20E6-41ED-B782-12B54B81C959}" type="pres">
      <dgm:prSet presAssocID="{71225099-6EE8-44D5-860C-7D54A0D72FB2}" presName="twoplus" presStyleLbl="node1" presStyleIdx="3" presStyleCnt="5">
        <dgm:presLayoutVars>
          <dgm:bulletEnabled val="1"/>
        </dgm:presLayoutVars>
      </dgm:prSet>
      <dgm:spPr/>
      <dgm:t>
        <a:bodyPr/>
        <a:lstStyle/>
        <a:p>
          <a:endParaRPr lang="es-ES"/>
        </a:p>
      </dgm:t>
    </dgm:pt>
    <dgm:pt modelId="{040699A3-E209-45AA-B023-CE07DBD9B35D}" type="pres">
      <dgm:prSet presAssocID="{4B6B6BC2-9795-44B6-95B0-4D1F0F2418CA}" presName="twoplus" presStyleLbl="node1" presStyleIdx="4" presStyleCnt="5">
        <dgm:presLayoutVars>
          <dgm:bulletEnabled val="1"/>
        </dgm:presLayoutVars>
      </dgm:prSet>
      <dgm:spPr/>
      <dgm:t>
        <a:bodyPr/>
        <a:lstStyle/>
        <a:p>
          <a:endParaRPr lang="es-ES"/>
        </a:p>
      </dgm:t>
    </dgm:pt>
  </dgm:ptLst>
  <dgm:cxnLst>
    <dgm:cxn modelId="{98B64110-28EB-4041-89A8-1FC005F59CD5}" srcId="{3AE44180-F378-447A-B467-97D83261EDC0}" destId="{4B6B6BC2-9795-44B6-95B0-4D1F0F2418CA}" srcOrd="4" destOrd="0" parTransId="{4A0DBF3B-93EF-40D2-A585-DD544CDEFEFB}" sibTransId="{7E0A30AB-B6CE-4F15-BB84-414843B10AC9}"/>
    <dgm:cxn modelId="{48994FD2-4D89-4841-A03F-9258FCC2A726}" type="presOf" srcId="{4B6B6BC2-9795-44B6-95B0-4D1F0F2418CA}" destId="{040699A3-E209-45AA-B023-CE07DBD9B35D}" srcOrd="0" destOrd="0" presId="urn:diagrams.loki3.com/TabbedArc+Icon"/>
    <dgm:cxn modelId="{DC79780F-C456-4934-893A-F960532EB3C2}" srcId="{3AE44180-F378-447A-B467-97D83261EDC0}" destId="{65137775-9C14-4C90-AA5A-01407874FC74}" srcOrd="2" destOrd="0" parTransId="{D0810813-52F4-46E8-831A-FF46DD3E09BF}" sibTransId="{842A34EB-AD51-4F5C-9E00-FFDE406249F3}"/>
    <dgm:cxn modelId="{475A8716-EF9F-4636-8B90-2DF3B98DDAF9}" type="presOf" srcId="{577BED8C-1ED0-4176-B017-E826FAC59344}" destId="{1F7865AA-37D9-452B-88D9-0693671CAB67}" srcOrd="0" destOrd="0" presId="urn:diagrams.loki3.com/TabbedArc+Icon"/>
    <dgm:cxn modelId="{7DD97FE7-43A0-4DFD-9A38-A9B4C470C96A}" srcId="{3AE44180-F378-447A-B467-97D83261EDC0}" destId="{32A54D3C-727A-4027-A148-26A46DA40358}" srcOrd="1" destOrd="0" parTransId="{5CE10B42-2B3B-48BC-AEB4-A6BFB3195657}" sibTransId="{F0C64855-F1A8-46CE-A3FC-A207AC699E5B}"/>
    <dgm:cxn modelId="{FA06A505-9DE6-4B30-8CC7-A092536DCDBC}" type="presOf" srcId="{65137775-9C14-4C90-AA5A-01407874FC74}" destId="{646083D5-E620-4911-BA95-B51E016D375B}" srcOrd="0" destOrd="0" presId="urn:diagrams.loki3.com/TabbedArc+Icon"/>
    <dgm:cxn modelId="{B4CB9863-A691-459C-8677-5B4522083ADF}" srcId="{3AE44180-F378-447A-B467-97D83261EDC0}" destId="{577BED8C-1ED0-4176-B017-E826FAC59344}" srcOrd="0" destOrd="0" parTransId="{ADD09F40-8BFB-4274-8BB6-B1225F652881}" sibTransId="{6708980F-954C-49BB-A727-E006EAA8CD6E}"/>
    <dgm:cxn modelId="{6D6A8460-C20F-45E7-8BD9-5DBF221776EB}" srcId="{3AE44180-F378-447A-B467-97D83261EDC0}" destId="{71225099-6EE8-44D5-860C-7D54A0D72FB2}" srcOrd="3" destOrd="0" parTransId="{3FADE8C8-FAD8-4397-8739-087D5348CD4E}" sibTransId="{4DA3A8BB-16D4-45CB-8D35-2FF36BAFAA5A}"/>
    <dgm:cxn modelId="{E22B07D9-25CE-4839-A889-49B8706E06BB}" type="presOf" srcId="{32A54D3C-727A-4027-A148-26A46DA40358}" destId="{15590101-9CED-4B2F-9B10-EB25552AF3EC}" srcOrd="0" destOrd="0" presId="urn:diagrams.loki3.com/TabbedArc+Icon"/>
    <dgm:cxn modelId="{F0507AFA-F482-4AE8-96E2-EEAD49F3F019}" type="presOf" srcId="{3AE44180-F378-447A-B467-97D83261EDC0}" destId="{D1A43F83-288E-4EEE-BC82-0B9FBB22E4A5}" srcOrd="0" destOrd="0" presId="urn:diagrams.loki3.com/TabbedArc+Icon"/>
    <dgm:cxn modelId="{53A6F208-B8E9-4D7A-93E9-54AAAB07EEB8}" type="presOf" srcId="{71225099-6EE8-44D5-860C-7D54A0D72FB2}" destId="{A3E3CF53-20E6-41ED-B782-12B54B81C959}" srcOrd="0" destOrd="0" presId="urn:diagrams.loki3.com/TabbedArc+Icon"/>
    <dgm:cxn modelId="{55A151FA-0829-4D7D-9ECF-85EB10DB6674}" type="presParOf" srcId="{D1A43F83-288E-4EEE-BC82-0B9FBB22E4A5}" destId="{1F7865AA-37D9-452B-88D9-0693671CAB67}" srcOrd="0" destOrd="0" presId="urn:diagrams.loki3.com/TabbedArc+Icon"/>
    <dgm:cxn modelId="{89F8A131-D12D-4FAA-8798-106CF55B71A9}" type="presParOf" srcId="{D1A43F83-288E-4EEE-BC82-0B9FBB22E4A5}" destId="{15590101-9CED-4B2F-9B10-EB25552AF3EC}" srcOrd="1" destOrd="0" presId="urn:diagrams.loki3.com/TabbedArc+Icon"/>
    <dgm:cxn modelId="{BA9DE965-6514-4879-9515-7DA64209B0F6}" type="presParOf" srcId="{D1A43F83-288E-4EEE-BC82-0B9FBB22E4A5}" destId="{646083D5-E620-4911-BA95-B51E016D375B}" srcOrd="2" destOrd="0" presId="urn:diagrams.loki3.com/TabbedArc+Icon"/>
    <dgm:cxn modelId="{2741DF8F-5A78-469C-B0FB-F93E6C0F41B3}" type="presParOf" srcId="{D1A43F83-288E-4EEE-BC82-0B9FBB22E4A5}" destId="{A3E3CF53-20E6-41ED-B782-12B54B81C959}" srcOrd="3" destOrd="0" presId="urn:diagrams.loki3.com/TabbedArc+Icon"/>
    <dgm:cxn modelId="{B6606D3A-37FB-446A-BBFE-151D1EA6AD90}" type="presParOf" srcId="{D1A43F83-288E-4EEE-BC82-0B9FBB22E4A5}" destId="{040699A3-E209-45AA-B023-CE07DBD9B35D}" srcOrd="4"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224EFC-6614-4DC1-B342-C3D28CB97F4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4A54007-8E28-4A15-AEC2-628580E87977}">
      <dgm:prSet phldrT="[Text]"/>
      <dgm:spPr/>
      <dgm:t>
        <a:bodyPr/>
        <a:lstStyle/>
        <a:p>
          <a:r>
            <a:rPr lang="en-GB" dirty="0"/>
            <a:t>project design including </a:t>
          </a:r>
          <a:r>
            <a:rPr lang="en-GB" dirty="0" err="1"/>
            <a:t>ToC</a:t>
          </a:r>
          <a:r>
            <a:rPr lang="en-GB" dirty="0"/>
            <a:t>,  MEL Plan, </a:t>
          </a:r>
          <a:r>
            <a:rPr lang="en-GB" dirty="0">
              <a:solidFill>
                <a:schemeClr val="tx1"/>
              </a:solidFill>
            </a:rPr>
            <a:t>Baseline</a:t>
          </a:r>
          <a:r>
            <a:rPr lang="en-GB" dirty="0"/>
            <a:t> </a:t>
          </a:r>
        </a:p>
      </dgm:t>
    </dgm:pt>
    <dgm:pt modelId="{1B8FFABA-7F3A-48DF-932F-2BF14ED83019}" type="parTrans" cxnId="{3712E81E-1116-4A27-BAEA-97A8795CBB10}">
      <dgm:prSet/>
      <dgm:spPr/>
      <dgm:t>
        <a:bodyPr/>
        <a:lstStyle/>
        <a:p>
          <a:endParaRPr lang="en-GB"/>
        </a:p>
      </dgm:t>
    </dgm:pt>
    <dgm:pt modelId="{322403B9-342A-4762-ADEF-FB80553651FD}" type="sibTrans" cxnId="{3712E81E-1116-4A27-BAEA-97A8795CBB10}">
      <dgm:prSet/>
      <dgm:spPr/>
      <dgm:t>
        <a:bodyPr/>
        <a:lstStyle/>
        <a:p>
          <a:endParaRPr lang="en-GB"/>
        </a:p>
      </dgm:t>
    </dgm:pt>
    <dgm:pt modelId="{8A9450A6-238D-4DDE-950B-F395D7FF99FD}">
      <dgm:prSet phldrT="[Text]"/>
      <dgm:spPr/>
      <dgm:t>
        <a:bodyPr/>
        <a:lstStyle/>
        <a:p>
          <a:r>
            <a:rPr lang="en-GB" dirty="0">
              <a:solidFill>
                <a:schemeClr val="accent2"/>
              </a:solidFill>
            </a:rPr>
            <a:t>Monitoring</a:t>
          </a:r>
          <a:r>
            <a:rPr lang="en-GB" dirty="0"/>
            <a:t/>
          </a:r>
          <a:br>
            <a:rPr lang="en-GB" dirty="0"/>
          </a:br>
          <a:r>
            <a:rPr lang="en-GB" dirty="0"/>
            <a:t>Learning</a:t>
          </a:r>
        </a:p>
      </dgm:t>
    </dgm:pt>
    <dgm:pt modelId="{C441F4FF-17A9-43F9-98C7-659AB8A104F7}" type="parTrans" cxnId="{EC906BE9-F163-4F7B-B110-3076089672D5}">
      <dgm:prSet/>
      <dgm:spPr/>
      <dgm:t>
        <a:bodyPr/>
        <a:lstStyle/>
        <a:p>
          <a:endParaRPr lang="en-GB"/>
        </a:p>
      </dgm:t>
    </dgm:pt>
    <dgm:pt modelId="{79E16B95-D5E8-4BBE-B031-7E7A9A030C8D}" type="sibTrans" cxnId="{EC906BE9-F163-4F7B-B110-3076089672D5}">
      <dgm:prSet/>
      <dgm:spPr/>
      <dgm:t>
        <a:bodyPr/>
        <a:lstStyle/>
        <a:p>
          <a:endParaRPr lang="en-GB"/>
        </a:p>
      </dgm:t>
    </dgm:pt>
    <dgm:pt modelId="{24583BC4-CC2D-494E-9826-561C73C65E09}">
      <dgm:prSet phldrT="[Text]"/>
      <dgm:spPr/>
      <dgm:t>
        <a:bodyPr/>
        <a:lstStyle/>
        <a:p>
          <a:r>
            <a:rPr lang="en-GB" dirty="0">
              <a:solidFill>
                <a:schemeClr val="accent2"/>
              </a:solidFill>
            </a:rPr>
            <a:t>Monitoring</a:t>
          </a:r>
          <a:r>
            <a:rPr lang="en-GB" dirty="0"/>
            <a:t/>
          </a:r>
          <a:br>
            <a:rPr lang="en-GB" dirty="0"/>
          </a:br>
          <a:r>
            <a:rPr lang="en-GB" dirty="0"/>
            <a:t>Learning</a:t>
          </a:r>
        </a:p>
        <a:p>
          <a:r>
            <a:rPr lang="en-GB" dirty="0"/>
            <a:t>Evaluation  (half way mark) </a:t>
          </a:r>
        </a:p>
      </dgm:t>
    </dgm:pt>
    <dgm:pt modelId="{E8AD6463-EBCC-4386-B41E-1D5D9B916997}" type="parTrans" cxnId="{174B9542-D36E-4473-8E43-6335EACF3048}">
      <dgm:prSet/>
      <dgm:spPr/>
      <dgm:t>
        <a:bodyPr/>
        <a:lstStyle/>
        <a:p>
          <a:endParaRPr lang="en-GB"/>
        </a:p>
      </dgm:t>
    </dgm:pt>
    <dgm:pt modelId="{C05AD24B-555F-4C8F-9612-5EDF0431636C}" type="sibTrans" cxnId="{174B9542-D36E-4473-8E43-6335EACF3048}">
      <dgm:prSet/>
      <dgm:spPr/>
      <dgm:t>
        <a:bodyPr/>
        <a:lstStyle/>
        <a:p>
          <a:endParaRPr lang="en-GB"/>
        </a:p>
      </dgm:t>
    </dgm:pt>
    <dgm:pt modelId="{D55C541E-62F1-4850-8315-B8A0760D35B2}">
      <dgm:prSet phldrT="[Text]"/>
      <dgm:spPr/>
      <dgm:t>
        <a:bodyPr/>
        <a:lstStyle/>
        <a:p>
          <a:r>
            <a:rPr lang="en-GB" dirty="0">
              <a:solidFill>
                <a:schemeClr val="accent2"/>
              </a:solidFill>
            </a:rPr>
            <a:t>Monitoring</a:t>
          </a:r>
          <a:r>
            <a:rPr lang="en-GB" dirty="0"/>
            <a:t> learning </a:t>
          </a:r>
          <a:br>
            <a:rPr lang="en-GB" dirty="0"/>
          </a:br>
          <a:endParaRPr lang="en-GB" dirty="0"/>
        </a:p>
      </dgm:t>
    </dgm:pt>
    <dgm:pt modelId="{59BD8B4D-6B86-4088-8583-5B76FC67626D}" type="parTrans" cxnId="{9721341A-5DCE-41B5-87C8-42ADE03B4D41}">
      <dgm:prSet/>
      <dgm:spPr/>
      <dgm:t>
        <a:bodyPr/>
        <a:lstStyle/>
        <a:p>
          <a:endParaRPr lang="en-GB"/>
        </a:p>
      </dgm:t>
    </dgm:pt>
    <dgm:pt modelId="{7117FD52-241F-4B77-9BCD-A702E15BE464}" type="sibTrans" cxnId="{9721341A-5DCE-41B5-87C8-42ADE03B4D41}">
      <dgm:prSet/>
      <dgm:spPr/>
      <dgm:t>
        <a:bodyPr/>
        <a:lstStyle/>
        <a:p>
          <a:endParaRPr lang="en-GB"/>
        </a:p>
      </dgm:t>
    </dgm:pt>
    <dgm:pt modelId="{694A28E5-AAB3-4E9B-95F5-660C6409D25F}">
      <dgm:prSet phldrT="[Text]"/>
      <dgm:spPr/>
      <dgm:t>
        <a:bodyPr/>
        <a:lstStyle/>
        <a:p>
          <a:r>
            <a:rPr lang="en-GB" dirty="0">
              <a:solidFill>
                <a:schemeClr val="accent2"/>
              </a:solidFill>
            </a:rPr>
            <a:t>Monitoring</a:t>
          </a:r>
          <a:r>
            <a:rPr lang="en-GB" dirty="0"/>
            <a:t> Learning</a:t>
          </a:r>
          <a:br>
            <a:rPr lang="en-GB" dirty="0"/>
          </a:br>
          <a:r>
            <a:rPr lang="en-GB" dirty="0"/>
            <a:t>Evaluation</a:t>
          </a:r>
          <a:br>
            <a:rPr lang="en-GB" dirty="0"/>
          </a:br>
          <a:r>
            <a:rPr lang="en-GB" dirty="0"/>
            <a:t>(</a:t>
          </a:r>
          <a:r>
            <a:rPr lang="en-GB" dirty="0" err="1"/>
            <a:t>endline</a:t>
          </a:r>
          <a:r>
            <a:rPr lang="en-GB" dirty="0"/>
            <a:t>)</a:t>
          </a:r>
        </a:p>
      </dgm:t>
    </dgm:pt>
    <dgm:pt modelId="{A3115786-74D1-491A-97FF-71F8F37C9D4A}" type="parTrans" cxnId="{66D8FFEE-47D1-4422-8B28-5793AA8E38C1}">
      <dgm:prSet/>
      <dgm:spPr/>
      <dgm:t>
        <a:bodyPr/>
        <a:lstStyle/>
        <a:p>
          <a:endParaRPr lang="en-GB"/>
        </a:p>
      </dgm:t>
    </dgm:pt>
    <dgm:pt modelId="{CED7018C-959B-467E-8860-10096F2EC0AF}" type="sibTrans" cxnId="{66D8FFEE-47D1-4422-8B28-5793AA8E38C1}">
      <dgm:prSet/>
      <dgm:spPr/>
      <dgm:t>
        <a:bodyPr/>
        <a:lstStyle/>
        <a:p>
          <a:endParaRPr lang="en-GB"/>
        </a:p>
      </dgm:t>
    </dgm:pt>
    <dgm:pt modelId="{E43E7071-46DF-4D79-849A-2CFDD53D3BF0}" type="pres">
      <dgm:prSet presAssocID="{82224EFC-6614-4DC1-B342-C3D28CB97F48}" presName="cycle" presStyleCnt="0">
        <dgm:presLayoutVars>
          <dgm:dir/>
          <dgm:resizeHandles val="exact"/>
        </dgm:presLayoutVars>
      </dgm:prSet>
      <dgm:spPr/>
      <dgm:t>
        <a:bodyPr/>
        <a:lstStyle/>
        <a:p>
          <a:endParaRPr lang="es-ES"/>
        </a:p>
      </dgm:t>
    </dgm:pt>
    <dgm:pt modelId="{792A360E-7C87-4851-A417-7049AD5A3D22}" type="pres">
      <dgm:prSet presAssocID="{E4A54007-8E28-4A15-AEC2-628580E87977}" presName="dummy" presStyleCnt="0"/>
      <dgm:spPr/>
    </dgm:pt>
    <dgm:pt modelId="{D8544EE4-AB11-4245-87DF-676B3B66DC4B}" type="pres">
      <dgm:prSet presAssocID="{E4A54007-8E28-4A15-AEC2-628580E87977}" presName="node" presStyleLbl="revTx" presStyleIdx="0" presStyleCnt="5">
        <dgm:presLayoutVars>
          <dgm:bulletEnabled val="1"/>
        </dgm:presLayoutVars>
      </dgm:prSet>
      <dgm:spPr/>
      <dgm:t>
        <a:bodyPr/>
        <a:lstStyle/>
        <a:p>
          <a:endParaRPr lang="en-GB"/>
        </a:p>
      </dgm:t>
    </dgm:pt>
    <dgm:pt modelId="{30547A89-3AEE-42A2-9F95-EEA6EA52ED68}" type="pres">
      <dgm:prSet presAssocID="{322403B9-342A-4762-ADEF-FB80553651FD}" presName="sibTrans" presStyleLbl="node1" presStyleIdx="0" presStyleCnt="5"/>
      <dgm:spPr/>
      <dgm:t>
        <a:bodyPr/>
        <a:lstStyle/>
        <a:p>
          <a:endParaRPr lang="es-ES"/>
        </a:p>
      </dgm:t>
    </dgm:pt>
    <dgm:pt modelId="{532447E9-4D68-46EE-B97C-44B5FDDA3EFE}" type="pres">
      <dgm:prSet presAssocID="{8A9450A6-238D-4DDE-950B-F395D7FF99FD}" presName="dummy" presStyleCnt="0"/>
      <dgm:spPr/>
    </dgm:pt>
    <dgm:pt modelId="{1482D630-2C4F-4862-965F-75E9317EDFE9}" type="pres">
      <dgm:prSet presAssocID="{8A9450A6-238D-4DDE-950B-F395D7FF99FD}" presName="node" presStyleLbl="revTx" presStyleIdx="1" presStyleCnt="5">
        <dgm:presLayoutVars>
          <dgm:bulletEnabled val="1"/>
        </dgm:presLayoutVars>
      </dgm:prSet>
      <dgm:spPr/>
      <dgm:t>
        <a:bodyPr/>
        <a:lstStyle/>
        <a:p>
          <a:endParaRPr lang="en-GB"/>
        </a:p>
      </dgm:t>
    </dgm:pt>
    <dgm:pt modelId="{63FA3C29-67C1-47E4-9E52-2346BB41968D}" type="pres">
      <dgm:prSet presAssocID="{79E16B95-D5E8-4BBE-B031-7E7A9A030C8D}" presName="sibTrans" presStyleLbl="node1" presStyleIdx="1" presStyleCnt="5"/>
      <dgm:spPr/>
      <dgm:t>
        <a:bodyPr/>
        <a:lstStyle/>
        <a:p>
          <a:endParaRPr lang="es-ES"/>
        </a:p>
      </dgm:t>
    </dgm:pt>
    <dgm:pt modelId="{5FF9D3B4-7FBF-483C-AB1B-AB71987DB02F}" type="pres">
      <dgm:prSet presAssocID="{24583BC4-CC2D-494E-9826-561C73C65E09}" presName="dummy" presStyleCnt="0"/>
      <dgm:spPr/>
    </dgm:pt>
    <dgm:pt modelId="{325691B3-ACB4-43A1-88AA-BD2149163A0D}" type="pres">
      <dgm:prSet presAssocID="{24583BC4-CC2D-494E-9826-561C73C65E09}" presName="node" presStyleLbl="revTx" presStyleIdx="2" presStyleCnt="5">
        <dgm:presLayoutVars>
          <dgm:bulletEnabled val="1"/>
        </dgm:presLayoutVars>
      </dgm:prSet>
      <dgm:spPr/>
      <dgm:t>
        <a:bodyPr/>
        <a:lstStyle/>
        <a:p>
          <a:endParaRPr lang="en-GB"/>
        </a:p>
      </dgm:t>
    </dgm:pt>
    <dgm:pt modelId="{CF97F5C1-AC87-4341-94B8-1728FFF5230A}" type="pres">
      <dgm:prSet presAssocID="{C05AD24B-555F-4C8F-9612-5EDF0431636C}" presName="sibTrans" presStyleLbl="node1" presStyleIdx="2" presStyleCnt="5"/>
      <dgm:spPr/>
      <dgm:t>
        <a:bodyPr/>
        <a:lstStyle/>
        <a:p>
          <a:endParaRPr lang="es-ES"/>
        </a:p>
      </dgm:t>
    </dgm:pt>
    <dgm:pt modelId="{04D7FCA0-14D1-41EF-9D54-F3468746F785}" type="pres">
      <dgm:prSet presAssocID="{D55C541E-62F1-4850-8315-B8A0760D35B2}" presName="dummy" presStyleCnt="0"/>
      <dgm:spPr/>
    </dgm:pt>
    <dgm:pt modelId="{C2F28F0E-9636-4CBD-B4E2-CAF6578BF219}" type="pres">
      <dgm:prSet presAssocID="{D55C541E-62F1-4850-8315-B8A0760D35B2}" presName="node" presStyleLbl="revTx" presStyleIdx="3" presStyleCnt="5">
        <dgm:presLayoutVars>
          <dgm:bulletEnabled val="1"/>
        </dgm:presLayoutVars>
      </dgm:prSet>
      <dgm:spPr/>
      <dgm:t>
        <a:bodyPr/>
        <a:lstStyle/>
        <a:p>
          <a:endParaRPr lang="en-GB"/>
        </a:p>
      </dgm:t>
    </dgm:pt>
    <dgm:pt modelId="{42992DB7-C8E5-40B8-81B0-812EB578E004}" type="pres">
      <dgm:prSet presAssocID="{7117FD52-241F-4B77-9BCD-A702E15BE464}" presName="sibTrans" presStyleLbl="node1" presStyleIdx="3" presStyleCnt="5"/>
      <dgm:spPr/>
      <dgm:t>
        <a:bodyPr/>
        <a:lstStyle/>
        <a:p>
          <a:endParaRPr lang="es-ES"/>
        </a:p>
      </dgm:t>
    </dgm:pt>
    <dgm:pt modelId="{148FA0AF-5008-4766-8D2C-56549D0505FF}" type="pres">
      <dgm:prSet presAssocID="{694A28E5-AAB3-4E9B-95F5-660C6409D25F}" presName="dummy" presStyleCnt="0"/>
      <dgm:spPr/>
    </dgm:pt>
    <dgm:pt modelId="{807A96EB-3FDB-4BE1-95E6-573ADA6C72D5}" type="pres">
      <dgm:prSet presAssocID="{694A28E5-AAB3-4E9B-95F5-660C6409D25F}" presName="node" presStyleLbl="revTx" presStyleIdx="4" presStyleCnt="5">
        <dgm:presLayoutVars>
          <dgm:bulletEnabled val="1"/>
        </dgm:presLayoutVars>
      </dgm:prSet>
      <dgm:spPr/>
      <dgm:t>
        <a:bodyPr/>
        <a:lstStyle/>
        <a:p>
          <a:endParaRPr lang="en-GB"/>
        </a:p>
      </dgm:t>
    </dgm:pt>
    <dgm:pt modelId="{C9349274-277B-4C62-B69D-AF17770F58E4}" type="pres">
      <dgm:prSet presAssocID="{CED7018C-959B-467E-8860-10096F2EC0AF}" presName="sibTrans" presStyleLbl="node1" presStyleIdx="4" presStyleCnt="5"/>
      <dgm:spPr/>
      <dgm:t>
        <a:bodyPr/>
        <a:lstStyle/>
        <a:p>
          <a:endParaRPr lang="es-ES"/>
        </a:p>
      </dgm:t>
    </dgm:pt>
  </dgm:ptLst>
  <dgm:cxnLst>
    <dgm:cxn modelId="{9721341A-5DCE-41B5-87C8-42ADE03B4D41}" srcId="{82224EFC-6614-4DC1-B342-C3D28CB97F48}" destId="{D55C541E-62F1-4850-8315-B8A0760D35B2}" srcOrd="3" destOrd="0" parTransId="{59BD8B4D-6B86-4088-8583-5B76FC67626D}" sibTransId="{7117FD52-241F-4B77-9BCD-A702E15BE464}"/>
    <dgm:cxn modelId="{174B9542-D36E-4473-8E43-6335EACF3048}" srcId="{82224EFC-6614-4DC1-B342-C3D28CB97F48}" destId="{24583BC4-CC2D-494E-9826-561C73C65E09}" srcOrd="2" destOrd="0" parTransId="{E8AD6463-EBCC-4386-B41E-1D5D9B916997}" sibTransId="{C05AD24B-555F-4C8F-9612-5EDF0431636C}"/>
    <dgm:cxn modelId="{9253485B-DBA9-499A-A2AF-222BE47C01F2}" type="presOf" srcId="{7117FD52-241F-4B77-9BCD-A702E15BE464}" destId="{42992DB7-C8E5-40B8-81B0-812EB578E004}" srcOrd="0" destOrd="0" presId="urn:microsoft.com/office/officeart/2005/8/layout/cycle1"/>
    <dgm:cxn modelId="{3712E81E-1116-4A27-BAEA-97A8795CBB10}" srcId="{82224EFC-6614-4DC1-B342-C3D28CB97F48}" destId="{E4A54007-8E28-4A15-AEC2-628580E87977}" srcOrd="0" destOrd="0" parTransId="{1B8FFABA-7F3A-48DF-932F-2BF14ED83019}" sibTransId="{322403B9-342A-4762-ADEF-FB80553651FD}"/>
    <dgm:cxn modelId="{FEAFE988-DFE2-4560-AA62-5563769956BC}" type="presOf" srcId="{82224EFC-6614-4DC1-B342-C3D28CB97F48}" destId="{E43E7071-46DF-4D79-849A-2CFDD53D3BF0}" srcOrd="0" destOrd="0" presId="urn:microsoft.com/office/officeart/2005/8/layout/cycle1"/>
    <dgm:cxn modelId="{94256257-7B8D-4524-A6D6-6293EB022B98}" type="presOf" srcId="{694A28E5-AAB3-4E9B-95F5-660C6409D25F}" destId="{807A96EB-3FDB-4BE1-95E6-573ADA6C72D5}" srcOrd="0" destOrd="0" presId="urn:microsoft.com/office/officeart/2005/8/layout/cycle1"/>
    <dgm:cxn modelId="{25A3E073-532A-4B61-AC0F-4256D48ECB70}" type="presOf" srcId="{E4A54007-8E28-4A15-AEC2-628580E87977}" destId="{D8544EE4-AB11-4245-87DF-676B3B66DC4B}" srcOrd="0" destOrd="0" presId="urn:microsoft.com/office/officeart/2005/8/layout/cycle1"/>
    <dgm:cxn modelId="{0D4E913F-7230-418A-93FA-32057BC60191}" type="presOf" srcId="{24583BC4-CC2D-494E-9826-561C73C65E09}" destId="{325691B3-ACB4-43A1-88AA-BD2149163A0D}" srcOrd="0" destOrd="0" presId="urn:microsoft.com/office/officeart/2005/8/layout/cycle1"/>
    <dgm:cxn modelId="{8BA25F79-32A4-4D76-8903-7E3903396465}" type="presOf" srcId="{322403B9-342A-4762-ADEF-FB80553651FD}" destId="{30547A89-3AEE-42A2-9F95-EEA6EA52ED68}" srcOrd="0" destOrd="0" presId="urn:microsoft.com/office/officeart/2005/8/layout/cycle1"/>
    <dgm:cxn modelId="{961F5068-14DA-47A5-A3BE-77ADB4454FF7}" type="presOf" srcId="{CED7018C-959B-467E-8860-10096F2EC0AF}" destId="{C9349274-277B-4C62-B69D-AF17770F58E4}" srcOrd="0" destOrd="0" presId="urn:microsoft.com/office/officeart/2005/8/layout/cycle1"/>
    <dgm:cxn modelId="{3AC4E6AA-330F-41DB-A867-C84D23BE4D9A}" type="presOf" srcId="{8A9450A6-238D-4DDE-950B-F395D7FF99FD}" destId="{1482D630-2C4F-4862-965F-75E9317EDFE9}" srcOrd="0" destOrd="0" presId="urn:microsoft.com/office/officeart/2005/8/layout/cycle1"/>
    <dgm:cxn modelId="{E009DBCC-A4AF-4CB0-A111-55C011F072CA}" type="presOf" srcId="{79E16B95-D5E8-4BBE-B031-7E7A9A030C8D}" destId="{63FA3C29-67C1-47E4-9E52-2346BB41968D}" srcOrd="0" destOrd="0" presId="urn:microsoft.com/office/officeart/2005/8/layout/cycle1"/>
    <dgm:cxn modelId="{66D8FFEE-47D1-4422-8B28-5793AA8E38C1}" srcId="{82224EFC-6614-4DC1-B342-C3D28CB97F48}" destId="{694A28E5-AAB3-4E9B-95F5-660C6409D25F}" srcOrd="4" destOrd="0" parTransId="{A3115786-74D1-491A-97FF-71F8F37C9D4A}" sibTransId="{CED7018C-959B-467E-8860-10096F2EC0AF}"/>
    <dgm:cxn modelId="{80EEEF1C-045E-48DB-8BE0-6501EA7434A3}" type="presOf" srcId="{C05AD24B-555F-4C8F-9612-5EDF0431636C}" destId="{CF97F5C1-AC87-4341-94B8-1728FFF5230A}" srcOrd="0" destOrd="0" presId="urn:microsoft.com/office/officeart/2005/8/layout/cycle1"/>
    <dgm:cxn modelId="{EC906BE9-F163-4F7B-B110-3076089672D5}" srcId="{82224EFC-6614-4DC1-B342-C3D28CB97F48}" destId="{8A9450A6-238D-4DDE-950B-F395D7FF99FD}" srcOrd="1" destOrd="0" parTransId="{C441F4FF-17A9-43F9-98C7-659AB8A104F7}" sibTransId="{79E16B95-D5E8-4BBE-B031-7E7A9A030C8D}"/>
    <dgm:cxn modelId="{0960F75D-67B7-48AB-AC27-B03B01D44919}" type="presOf" srcId="{D55C541E-62F1-4850-8315-B8A0760D35B2}" destId="{C2F28F0E-9636-4CBD-B4E2-CAF6578BF219}" srcOrd="0" destOrd="0" presId="urn:microsoft.com/office/officeart/2005/8/layout/cycle1"/>
    <dgm:cxn modelId="{551AC997-3E88-4CF5-83CE-534C43A68A27}" type="presParOf" srcId="{E43E7071-46DF-4D79-849A-2CFDD53D3BF0}" destId="{792A360E-7C87-4851-A417-7049AD5A3D22}" srcOrd="0" destOrd="0" presId="urn:microsoft.com/office/officeart/2005/8/layout/cycle1"/>
    <dgm:cxn modelId="{18C7C550-DF1F-4026-B516-2AE9FCF9DD0F}" type="presParOf" srcId="{E43E7071-46DF-4D79-849A-2CFDD53D3BF0}" destId="{D8544EE4-AB11-4245-87DF-676B3B66DC4B}" srcOrd="1" destOrd="0" presId="urn:microsoft.com/office/officeart/2005/8/layout/cycle1"/>
    <dgm:cxn modelId="{5BB4468B-53DB-4ACE-B8AA-9023BF1BD05B}" type="presParOf" srcId="{E43E7071-46DF-4D79-849A-2CFDD53D3BF0}" destId="{30547A89-3AEE-42A2-9F95-EEA6EA52ED68}" srcOrd="2" destOrd="0" presId="urn:microsoft.com/office/officeart/2005/8/layout/cycle1"/>
    <dgm:cxn modelId="{C23C399B-BF98-4CD5-9F9C-739339E75687}" type="presParOf" srcId="{E43E7071-46DF-4D79-849A-2CFDD53D3BF0}" destId="{532447E9-4D68-46EE-B97C-44B5FDDA3EFE}" srcOrd="3" destOrd="0" presId="urn:microsoft.com/office/officeart/2005/8/layout/cycle1"/>
    <dgm:cxn modelId="{D2984C78-70F4-4B31-925A-1C6B7F55237D}" type="presParOf" srcId="{E43E7071-46DF-4D79-849A-2CFDD53D3BF0}" destId="{1482D630-2C4F-4862-965F-75E9317EDFE9}" srcOrd="4" destOrd="0" presId="urn:microsoft.com/office/officeart/2005/8/layout/cycle1"/>
    <dgm:cxn modelId="{199CEC1C-AB6C-4EEF-A394-EED8138AD6C0}" type="presParOf" srcId="{E43E7071-46DF-4D79-849A-2CFDD53D3BF0}" destId="{63FA3C29-67C1-47E4-9E52-2346BB41968D}" srcOrd="5" destOrd="0" presId="urn:microsoft.com/office/officeart/2005/8/layout/cycle1"/>
    <dgm:cxn modelId="{2E6CF839-AACC-4856-97E1-AECC2B534A46}" type="presParOf" srcId="{E43E7071-46DF-4D79-849A-2CFDD53D3BF0}" destId="{5FF9D3B4-7FBF-483C-AB1B-AB71987DB02F}" srcOrd="6" destOrd="0" presId="urn:microsoft.com/office/officeart/2005/8/layout/cycle1"/>
    <dgm:cxn modelId="{E255C034-173A-497D-9EBB-005BC8F4B796}" type="presParOf" srcId="{E43E7071-46DF-4D79-849A-2CFDD53D3BF0}" destId="{325691B3-ACB4-43A1-88AA-BD2149163A0D}" srcOrd="7" destOrd="0" presId="urn:microsoft.com/office/officeart/2005/8/layout/cycle1"/>
    <dgm:cxn modelId="{7E7FBF1F-2C63-4E50-9D10-B9715FAC1BDD}" type="presParOf" srcId="{E43E7071-46DF-4D79-849A-2CFDD53D3BF0}" destId="{CF97F5C1-AC87-4341-94B8-1728FFF5230A}" srcOrd="8" destOrd="0" presId="urn:microsoft.com/office/officeart/2005/8/layout/cycle1"/>
    <dgm:cxn modelId="{7B1CD981-08D8-40C8-97BF-434E48EEEB22}" type="presParOf" srcId="{E43E7071-46DF-4D79-849A-2CFDD53D3BF0}" destId="{04D7FCA0-14D1-41EF-9D54-F3468746F785}" srcOrd="9" destOrd="0" presId="urn:microsoft.com/office/officeart/2005/8/layout/cycle1"/>
    <dgm:cxn modelId="{E9AB01DB-8E0D-4A23-A0AA-6B2E79C6B1A2}" type="presParOf" srcId="{E43E7071-46DF-4D79-849A-2CFDD53D3BF0}" destId="{C2F28F0E-9636-4CBD-B4E2-CAF6578BF219}" srcOrd="10" destOrd="0" presId="urn:microsoft.com/office/officeart/2005/8/layout/cycle1"/>
    <dgm:cxn modelId="{09A8F3E5-0517-41B2-954A-3E3096593A11}" type="presParOf" srcId="{E43E7071-46DF-4D79-849A-2CFDD53D3BF0}" destId="{42992DB7-C8E5-40B8-81B0-812EB578E004}" srcOrd="11" destOrd="0" presId="urn:microsoft.com/office/officeart/2005/8/layout/cycle1"/>
    <dgm:cxn modelId="{5FFB4F18-7AD8-420C-9EDD-5FB9A9F90366}" type="presParOf" srcId="{E43E7071-46DF-4D79-849A-2CFDD53D3BF0}" destId="{148FA0AF-5008-4766-8D2C-56549D0505FF}" srcOrd="12" destOrd="0" presId="urn:microsoft.com/office/officeart/2005/8/layout/cycle1"/>
    <dgm:cxn modelId="{48565AD6-D8AB-4F7A-976C-E645B8CC4368}" type="presParOf" srcId="{E43E7071-46DF-4D79-849A-2CFDD53D3BF0}" destId="{807A96EB-3FDB-4BE1-95E6-573ADA6C72D5}" srcOrd="13" destOrd="0" presId="urn:microsoft.com/office/officeart/2005/8/layout/cycle1"/>
    <dgm:cxn modelId="{5608F64E-FC88-4067-B63A-DF18F37299F0}" type="presParOf" srcId="{E43E7071-46DF-4D79-849A-2CFDD53D3BF0}" destId="{C9349274-277B-4C62-B69D-AF17770F58E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224EFC-6614-4DC1-B342-C3D28CB97F4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4A54007-8E28-4A15-AEC2-628580E87977}">
      <dgm:prSet phldrT="[Text]"/>
      <dgm:spPr/>
      <dgm:t>
        <a:bodyPr/>
        <a:lstStyle/>
        <a:p>
          <a:r>
            <a:rPr lang="en-GB" dirty="0"/>
            <a:t>project design including </a:t>
          </a:r>
          <a:r>
            <a:rPr lang="en-GB" dirty="0" err="1"/>
            <a:t>ToC</a:t>
          </a:r>
          <a:r>
            <a:rPr lang="en-GB" dirty="0"/>
            <a:t>,  MEL Plan, </a:t>
          </a:r>
          <a:r>
            <a:rPr lang="en-GB" dirty="0">
              <a:solidFill>
                <a:schemeClr val="tx1"/>
              </a:solidFill>
            </a:rPr>
            <a:t>Baseline</a:t>
          </a:r>
          <a:r>
            <a:rPr lang="en-GB" dirty="0"/>
            <a:t> </a:t>
          </a:r>
        </a:p>
      </dgm:t>
    </dgm:pt>
    <dgm:pt modelId="{1B8FFABA-7F3A-48DF-932F-2BF14ED83019}" type="parTrans" cxnId="{3712E81E-1116-4A27-BAEA-97A8795CBB10}">
      <dgm:prSet/>
      <dgm:spPr/>
      <dgm:t>
        <a:bodyPr/>
        <a:lstStyle/>
        <a:p>
          <a:endParaRPr lang="en-GB"/>
        </a:p>
      </dgm:t>
    </dgm:pt>
    <dgm:pt modelId="{322403B9-342A-4762-ADEF-FB80553651FD}" type="sibTrans" cxnId="{3712E81E-1116-4A27-BAEA-97A8795CBB10}">
      <dgm:prSet/>
      <dgm:spPr/>
      <dgm:t>
        <a:bodyPr/>
        <a:lstStyle/>
        <a:p>
          <a:endParaRPr lang="en-GB"/>
        </a:p>
      </dgm:t>
    </dgm:pt>
    <dgm:pt modelId="{8A9450A6-238D-4DDE-950B-F395D7FF99FD}">
      <dgm:prSet phldrT="[Text]"/>
      <dgm:spPr/>
      <dgm:t>
        <a:bodyPr/>
        <a:lstStyle/>
        <a:p>
          <a:r>
            <a:rPr lang="en-GB" dirty="0"/>
            <a:t>Monitoring</a:t>
          </a:r>
          <a:br>
            <a:rPr lang="en-GB" dirty="0"/>
          </a:br>
          <a:r>
            <a:rPr lang="en-GB" dirty="0"/>
            <a:t>Learning</a:t>
          </a:r>
        </a:p>
      </dgm:t>
    </dgm:pt>
    <dgm:pt modelId="{C441F4FF-17A9-43F9-98C7-659AB8A104F7}" type="parTrans" cxnId="{EC906BE9-F163-4F7B-B110-3076089672D5}">
      <dgm:prSet/>
      <dgm:spPr/>
      <dgm:t>
        <a:bodyPr/>
        <a:lstStyle/>
        <a:p>
          <a:endParaRPr lang="en-GB"/>
        </a:p>
      </dgm:t>
    </dgm:pt>
    <dgm:pt modelId="{79E16B95-D5E8-4BBE-B031-7E7A9A030C8D}" type="sibTrans" cxnId="{EC906BE9-F163-4F7B-B110-3076089672D5}">
      <dgm:prSet/>
      <dgm:spPr/>
      <dgm:t>
        <a:bodyPr/>
        <a:lstStyle/>
        <a:p>
          <a:endParaRPr lang="en-GB"/>
        </a:p>
      </dgm:t>
    </dgm:pt>
    <dgm:pt modelId="{24583BC4-CC2D-494E-9826-561C73C65E09}">
      <dgm:prSet phldrT="[Text]"/>
      <dgm:spPr/>
      <dgm:t>
        <a:bodyPr/>
        <a:lstStyle/>
        <a:p>
          <a:r>
            <a:rPr lang="en-GB" dirty="0"/>
            <a:t>Monitoring</a:t>
          </a:r>
          <a:br>
            <a:rPr lang="en-GB" dirty="0"/>
          </a:br>
          <a:r>
            <a:rPr lang="en-GB" dirty="0"/>
            <a:t>Learning</a:t>
          </a:r>
        </a:p>
        <a:p>
          <a:r>
            <a:rPr lang="en-GB" dirty="0">
              <a:solidFill>
                <a:schemeClr val="accent2"/>
              </a:solidFill>
            </a:rPr>
            <a:t>Evaluation  (half way mark) </a:t>
          </a:r>
        </a:p>
      </dgm:t>
    </dgm:pt>
    <dgm:pt modelId="{E8AD6463-EBCC-4386-B41E-1D5D9B916997}" type="parTrans" cxnId="{174B9542-D36E-4473-8E43-6335EACF3048}">
      <dgm:prSet/>
      <dgm:spPr/>
      <dgm:t>
        <a:bodyPr/>
        <a:lstStyle/>
        <a:p>
          <a:endParaRPr lang="en-GB"/>
        </a:p>
      </dgm:t>
    </dgm:pt>
    <dgm:pt modelId="{C05AD24B-555F-4C8F-9612-5EDF0431636C}" type="sibTrans" cxnId="{174B9542-D36E-4473-8E43-6335EACF3048}">
      <dgm:prSet/>
      <dgm:spPr/>
      <dgm:t>
        <a:bodyPr/>
        <a:lstStyle/>
        <a:p>
          <a:endParaRPr lang="en-GB"/>
        </a:p>
      </dgm:t>
    </dgm:pt>
    <dgm:pt modelId="{D55C541E-62F1-4850-8315-B8A0760D35B2}">
      <dgm:prSet phldrT="[Text]"/>
      <dgm:spPr/>
      <dgm:t>
        <a:bodyPr/>
        <a:lstStyle/>
        <a:p>
          <a:r>
            <a:rPr lang="en-GB"/>
            <a:t>Monitoring learning </a:t>
          </a:r>
          <a:br>
            <a:rPr lang="en-GB"/>
          </a:br>
          <a:endParaRPr lang="en-GB"/>
        </a:p>
      </dgm:t>
    </dgm:pt>
    <dgm:pt modelId="{59BD8B4D-6B86-4088-8583-5B76FC67626D}" type="parTrans" cxnId="{9721341A-5DCE-41B5-87C8-42ADE03B4D41}">
      <dgm:prSet/>
      <dgm:spPr/>
      <dgm:t>
        <a:bodyPr/>
        <a:lstStyle/>
        <a:p>
          <a:endParaRPr lang="en-GB"/>
        </a:p>
      </dgm:t>
    </dgm:pt>
    <dgm:pt modelId="{7117FD52-241F-4B77-9BCD-A702E15BE464}" type="sibTrans" cxnId="{9721341A-5DCE-41B5-87C8-42ADE03B4D41}">
      <dgm:prSet/>
      <dgm:spPr/>
      <dgm:t>
        <a:bodyPr/>
        <a:lstStyle/>
        <a:p>
          <a:endParaRPr lang="en-GB"/>
        </a:p>
      </dgm:t>
    </dgm:pt>
    <dgm:pt modelId="{694A28E5-AAB3-4E9B-95F5-660C6409D25F}">
      <dgm:prSet phldrT="[Text]"/>
      <dgm:spPr/>
      <dgm:t>
        <a:bodyPr/>
        <a:lstStyle/>
        <a:p>
          <a:r>
            <a:rPr lang="en-GB" dirty="0"/>
            <a:t>Monitoring Learning</a:t>
          </a:r>
          <a:br>
            <a:rPr lang="en-GB" dirty="0"/>
          </a:br>
          <a:r>
            <a:rPr lang="en-GB" dirty="0">
              <a:solidFill>
                <a:schemeClr val="accent2"/>
              </a:solidFill>
            </a:rPr>
            <a:t>Evaluation</a:t>
          </a:r>
          <a:br>
            <a:rPr lang="en-GB" dirty="0">
              <a:solidFill>
                <a:schemeClr val="accent2"/>
              </a:solidFill>
            </a:rPr>
          </a:br>
          <a:r>
            <a:rPr lang="en-GB" dirty="0">
              <a:solidFill>
                <a:schemeClr val="accent2"/>
              </a:solidFill>
            </a:rPr>
            <a:t>(</a:t>
          </a:r>
          <a:r>
            <a:rPr lang="en-GB" dirty="0" err="1">
              <a:solidFill>
                <a:schemeClr val="accent2"/>
              </a:solidFill>
            </a:rPr>
            <a:t>endline</a:t>
          </a:r>
          <a:r>
            <a:rPr lang="en-GB" dirty="0">
              <a:solidFill>
                <a:schemeClr val="accent2"/>
              </a:solidFill>
            </a:rPr>
            <a:t>)</a:t>
          </a:r>
        </a:p>
      </dgm:t>
    </dgm:pt>
    <dgm:pt modelId="{A3115786-74D1-491A-97FF-71F8F37C9D4A}" type="parTrans" cxnId="{66D8FFEE-47D1-4422-8B28-5793AA8E38C1}">
      <dgm:prSet/>
      <dgm:spPr/>
      <dgm:t>
        <a:bodyPr/>
        <a:lstStyle/>
        <a:p>
          <a:endParaRPr lang="en-GB"/>
        </a:p>
      </dgm:t>
    </dgm:pt>
    <dgm:pt modelId="{CED7018C-959B-467E-8860-10096F2EC0AF}" type="sibTrans" cxnId="{66D8FFEE-47D1-4422-8B28-5793AA8E38C1}">
      <dgm:prSet/>
      <dgm:spPr/>
      <dgm:t>
        <a:bodyPr/>
        <a:lstStyle/>
        <a:p>
          <a:endParaRPr lang="en-GB"/>
        </a:p>
      </dgm:t>
    </dgm:pt>
    <dgm:pt modelId="{E43E7071-46DF-4D79-849A-2CFDD53D3BF0}" type="pres">
      <dgm:prSet presAssocID="{82224EFC-6614-4DC1-B342-C3D28CB97F48}" presName="cycle" presStyleCnt="0">
        <dgm:presLayoutVars>
          <dgm:dir/>
          <dgm:resizeHandles val="exact"/>
        </dgm:presLayoutVars>
      </dgm:prSet>
      <dgm:spPr/>
      <dgm:t>
        <a:bodyPr/>
        <a:lstStyle/>
        <a:p>
          <a:endParaRPr lang="es-ES"/>
        </a:p>
      </dgm:t>
    </dgm:pt>
    <dgm:pt modelId="{792A360E-7C87-4851-A417-7049AD5A3D22}" type="pres">
      <dgm:prSet presAssocID="{E4A54007-8E28-4A15-AEC2-628580E87977}" presName="dummy" presStyleCnt="0"/>
      <dgm:spPr/>
    </dgm:pt>
    <dgm:pt modelId="{D8544EE4-AB11-4245-87DF-676B3B66DC4B}" type="pres">
      <dgm:prSet presAssocID="{E4A54007-8E28-4A15-AEC2-628580E87977}" presName="node" presStyleLbl="revTx" presStyleIdx="0" presStyleCnt="5">
        <dgm:presLayoutVars>
          <dgm:bulletEnabled val="1"/>
        </dgm:presLayoutVars>
      </dgm:prSet>
      <dgm:spPr/>
      <dgm:t>
        <a:bodyPr/>
        <a:lstStyle/>
        <a:p>
          <a:endParaRPr lang="en-GB"/>
        </a:p>
      </dgm:t>
    </dgm:pt>
    <dgm:pt modelId="{30547A89-3AEE-42A2-9F95-EEA6EA52ED68}" type="pres">
      <dgm:prSet presAssocID="{322403B9-342A-4762-ADEF-FB80553651FD}" presName="sibTrans" presStyleLbl="node1" presStyleIdx="0" presStyleCnt="5"/>
      <dgm:spPr/>
      <dgm:t>
        <a:bodyPr/>
        <a:lstStyle/>
        <a:p>
          <a:endParaRPr lang="es-ES"/>
        </a:p>
      </dgm:t>
    </dgm:pt>
    <dgm:pt modelId="{532447E9-4D68-46EE-B97C-44B5FDDA3EFE}" type="pres">
      <dgm:prSet presAssocID="{8A9450A6-238D-4DDE-950B-F395D7FF99FD}" presName="dummy" presStyleCnt="0"/>
      <dgm:spPr/>
    </dgm:pt>
    <dgm:pt modelId="{1482D630-2C4F-4862-965F-75E9317EDFE9}" type="pres">
      <dgm:prSet presAssocID="{8A9450A6-238D-4DDE-950B-F395D7FF99FD}" presName="node" presStyleLbl="revTx" presStyleIdx="1" presStyleCnt="5">
        <dgm:presLayoutVars>
          <dgm:bulletEnabled val="1"/>
        </dgm:presLayoutVars>
      </dgm:prSet>
      <dgm:spPr/>
      <dgm:t>
        <a:bodyPr/>
        <a:lstStyle/>
        <a:p>
          <a:endParaRPr lang="en-GB"/>
        </a:p>
      </dgm:t>
    </dgm:pt>
    <dgm:pt modelId="{63FA3C29-67C1-47E4-9E52-2346BB41968D}" type="pres">
      <dgm:prSet presAssocID="{79E16B95-D5E8-4BBE-B031-7E7A9A030C8D}" presName="sibTrans" presStyleLbl="node1" presStyleIdx="1" presStyleCnt="5"/>
      <dgm:spPr/>
      <dgm:t>
        <a:bodyPr/>
        <a:lstStyle/>
        <a:p>
          <a:endParaRPr lang="es-ES"/>
        </a:p>
      </dgm:t>
    </dgm:pt>
    <dgm:pt modelId="{5FF9D3B4-7FBF-483C-AB1B-AB71987DB02F}" type="pres">
      <dgm:prSet presAssocID="{24583BC4-CC2D-494E-9826-561C73C65E09}" presName="dummy" presStyleCnt="0"/>
      <dgm:spPr/>
    </dgm:pt>
    <dgm:pt modelId="{325691B3-ACB4-43A1-88AA-BD2149163A0D}" type="pres">
      <dgm:prSet presAssocID="{24583BC4-CC2D-494E-9826-561C73C65E09}" presName="node" presStyleLbl="revTx" presStyleIdx="2" presStyleCnt="5">
        <dgm:presLayoutVars>
          <dgm:bulletEnabled val="1"/>
        </dgm:presLayoutVars>
      </dgm:prSet>
      <dgm:spPr/>
      <dgm:t>
        <a:bodyPr/>
        <a:lstStyle/>
        <a:p>
          <a:endParaRPr lang="en-GB"/>
        </a:p>
      </dgm:t>
    </dgm:pt>
    <dgm:pt modelId="{CF97F5C1-AC87-4341-94B8-1728FFF5230A}" type="pres">
      <dgm:prSet presAssocID="{C05AD24B-555F-4C8F-9612-5EDF0431636C}" presName="sibTrans" presStyleLbl="node1" presStyleIdx="2" presStyleCnt="5"/>
      <dgm:spPr/>
      <dgm:t>
        <a:bodyPr/>
        <a:lstStyle/>
        <a:p>
          <a:endParaRPr lang="es-ES"/>
        </a:p>
      </dgm:t>
    </dgm:pt>
    <dgm:pt modelId="{04D7FCA0-14D1-41EF-9D54-F3468746F785}" type="pres">
      <dgm:prSet presAssocID="{D55C541E-62F1-4850-8315-B8A0760D35B2}" presName="dummy" presStyleCnt="0"/>
      <dgm:spPr/>
    </dgm:pt>
    <dgm:pt modelId="{C2F28F0E-9636-4CBD-B4E2-CAF6578BF219}" type="pres">
      <dgm:prSet presAssocID="{D55C541E-62F1-4850-8315-B8A0760D35B2}" presName="node" presStyleLbl="revTx" presStyleIdx="3" presStyleCnt="5">
        <dgm:presLayoutVars>
          <dgm:bulletEnabled val="1"/>
        </dgm:presLayoutVars>
      </dgm:prSet>
      <dgm:spPr/>
      <dgm:t>
        <a:bodyPr/>
        <a:lstStyle/>
        <a:p>
          <a:endParaRPr lang="en-GB"/>
        </a:p>
      </dgm:t>
    </dgm:pt>
    <dgm:pt modelId="{42992DB7-C8E5-40B8-81B0-812EB578E004}" type="pres">
      <dgm:prSet presAssocID="{7117FD52-241F-4B77-9BCD-A702E15BE464}" presName="sibTrans" presStyleLbl="node1" presStyleIdx="3" presStyleCnt="5"/>
      <dgm:spPr/>
      <dgm:t>
        <a:bodyPr/>
        <a:lstStyle/>
        <a:p>
          <a:endParaRPr lang="es-ES"/>
        </a:p>
      </dgm:t>
    </dgm:pt>
    <dgm:pt modelId="{148FA0AF-5008-4766-8D2C-56549D0505FF}" type="pres">
      <dgm:prSet presAssocID="{694A28E5-AAB3-4E9B-95F5-660C6409D25F}" presName="dummy" presStyleCnt="0"/>
      <dgm:spPr/>
    </dgm:pt>
    <dgm:pt modelId="{807A96EB-3FDB-4BE1-95E6-573ADA6C72D5}" type="pres">
      <dgm:prSet presAssocID="{694A28E5-AAB3-4E9B-95F5-660C6409D25F}" presName="node" presStyleLbl="revTx" presStyleIdx="4" presStyleCnt="5">
        <dgm:presLayoutVars>
          <dgm:bulletEnabled val="1"/>
        </dgm:presLayoutVars>
      </dgm:prSet>
      <dgm:spPr/>
      <dgm:t>
        <a:bodyPr/>
        <a:lstStyle/>
        <a:p>
          <a:endParaRPr lang="en-GB"/>
        </a:p>
      </dgm:t>
    </dgm:pt>
    <dgm:pt modelId="{C9349274-277B-4C62-B69D-AF17770F58E4}" type="pres">
      <dgm:prSet presAssocID="{CED7018C-959B-467E-8860-10096F2EC0AF}" presName="sibTrans" presStyleLbl="node1" presStyleIdx="4" presStyleCnt="5"/>
      <dgm:spPr/>
      <dgm:t>
        <a:bodyPr/>
        <a:lstStyle/>
        <a:p>
          <a:endParaRPr lang="es-ES"/>
        </a:p>
      </dgm:t>
    </dgm:pt>
  </dgm:ptLst>
  <dgm:cxnLst>
    <dgm:cxn modelId="{9721341A-5DCE-41B5-87C8-42ADE03B4D41}" srcId="{82224EFC-6614-4DC1-B342-C3D28CB97F48}" destId="{D55C541E-62F1-4850-8315-B8A0760D35B2}" srcOrd="3" destOrd="0" parTransId="{59BD8B4D-6B86-4088-8583-5B76FC67626D}" sibTransId="{7117FD52-241F-4B77-9BCD-A702E15BE464}"/>
    <dgm:cxn modelId="{174B9542-D36E-4473-8E43-6335EACF3048}" srcId="{82224EFC-6614-4DC1-B342-C3D28CB97F48}" destId="{24583BC4-CC2D-494E-9826-561C73C65E09}" srcOrd="2" destOrd="0" parTransId="{E8AD6463-EBCC-4386-B41E-1D5D9B916997}" sibTransId="{C05AD24B-555F-4C8F-9612-5EDF0431636C}"/>
    <dgm:cxn modelId="{9253485B-DBA9-499A-A2AF-222BE47C01F2}" type="presOf" srcId="{7117FD52-241F-4B77-9BCD-A702E15BE464}" destId="{42992DB7-C8E5-40B8-81B0-812EB578E004}" srcOrd="0" destOrd="0" presId="urn:microsoft.com/office/officeart/2005/8/layout/cycle1"/>
    <dgm:cxn modelId="{3712E81E-1116-4A27-BAEA-97A8795CBB10}" srcId="{82224EFC-6614-4DC1-B342-C3D28CB97F48}" destId="{E4A54007-8E28-4A15-AEC2-628580E87977}" srcOrd="0" destOrd="0" parTransId="{1B8FFABA-7F3A-48DF-932F-2BF14ED83019}" sibTransId="{322403B9-342A-4762-ADEF-FB80553651FD}"/>
    <dgm:cxn modelId="{FEAFE988-DFE2-4560-AA62-5563769956BC}" type="presOf" srcId="{82224EFC-6614-4DC1-B342-C3D28CB97F48}" destId="{E43E7071-46DF-4D79-849A-2CFDD53D3BF0}" srcOrd="0" destOrd="0" presId="urn:microsoft.com/office/officeart/2005/8/layout/cycle1"/>
    <dgm:cxn modelId="{94256257-7B8D-4524-A6D6-6293EB022B98}" type="presOf" srcId="{694A28E5-AAB3-4E9B-95F5-660C6409D25F}" destId="{807A96EB-3FDB-4BE1-95E6-573ADA6C72D5}" srcOrd="0" destOrd="0" presId="urn:microsoft.com/office/officeart/2005/8/layout/cycle1"/>
    <dgm:cxn modelId="{25A3E073-532A-4B61-AC0F-4256D48ECB70}" type="presOf" srcId="{E4A54007-8E28-4A15-AEC2-628580E87977}" destId="{D8544EE4-AB11-4245-87DF-676B3B66DC4B}" srcOrd="0" destOrd="0" presId="urn:microsoft.com/office/officeart/2005/8/layout/cycle1"/>
    <dgm:cxn modelId="{0D4E913F-7230-418A-93FA-32057BC60191}" type="presOf" srcId="{24583BC4-CC2D-494E-9826-561C73C65E09}" destId="{325691B3-ACB4-43A1-88AA-BD2149163A0D}" srcOrd="0" destOrd="0" presId="urn:microsoft.com/office/officeart/2005/8/layout/cycle1"/>
    <dgm:cxn modelId="{8BA25F79-32A4-4D76-8903-7E3903396465}" type="presOf" srcId="{322403B9-342A-4762-ADEF-FB80553651FD}" destId="{30547A89-3AEE-42A2-9F95-EEA6EA52ED68}" srcOrd="0" destOrd="0" presId="urn:microsoft.com/office/officeart/2005/8/layout/cycle1"/>
    <dgm:cxn modelId="{961F5068-14DA-47A5-A3BE-77ADB4454FF7}" type="presOf" srcId="{CED7018C-959B-467E-8860-10096F2EC0AF}" destId="{C9349274-277B-4C62-B69D-AF17770F58E4}" srcOrd="0" destOrd="0" presId="urn:microsoft.com/office/officeart/2005/8/layout/cycle1"/>
    <dgm:cxn modelId="{3AC4E6AA-330F-41DB-A867-C84D23BE4D9A}" type="presOf" srcId="{8A9450A6-238D-4DDE-950B-F395D7FF99FD}" destId="{1482D630-2C4F-4862-965F-75E9317EDFE9}" srcOrd="0" destOrd="0" presId="urn:microsoft.com/office/officeart/2005/8/layout/cycle1"/>
    <dgm:cxn modelId="{E009DBCC-A4AF-4CB0-A111-55C011F072CA}" type="presOf" srcId="{79E16B95-D5E8-4BBE-B031-7E7A9A030C8D}" destId="{63FA3C29-67C1-47E4-9E52-2346BB41968D}" srcOrd="0" destOrd="0" presId="urn:microsoft.com/office/officeart/2005/8/layout/cycle1"/>
    <dgm:cxn modelId="{66D8FFEE-47D1-4422-8B28-5793AA8E38C1}" srcId="{82224EFC-6614-4DC1-B342-C3D28CB97F48}" destId="{694A28E5-AAB3-4E9B-95F5-660C6409D25F}" srcOrd="4" destOrd="0" parTransId="{A3115786-74D1-491A-97FF-71F8F37C9D4A}" sibTransId="{CED7018C-959B-467E-8860-10096F2EC0AF}"/>
    <dgm:cxn modelId="{80EEEF1C-045E-48DB-8BE0-6501EA7434A3}" type="presOf" srcId="{C05AD24B-555F-4C8F-9612-5EDF0431636C}" destId="{CF97F5C1-AC87-4341-94B8-1728FFF5230A}" srcOrd="0" destOrd="0" presId="urn:microsoft.com/office/officeart/2005/8/layout/cycle1"/>
    <dgm:cxn modelId="{EC906BE9-F163-4F7B-B110-3076089672D5}" srcId="{82224EFC-6614-4DC1-B342-C3D28CB97F48}" destId="{8A9450A6-238D-4DDE-950B-F395D7FF99FD}" srcOrd="1" destOrd="0" parTransId="{C441F4FF-17A9-43F9-98C7-659AB8A104F7}" sibTransId="{79E16B95-D5E8-4BBE-B031-7E7A9A030C8D}"/>
    <dgm:cxn modelId="{0960F75D-67B7-48AB-AC27-B03B01D44919}" type="presOf" srcId="{D55C541E-62F1-4850-8315-B8A0760D35B2}" destId="{C2F28F0E-9636-4CBD-B4E2-CAF6578BF219}" srcOrd="0" destOrd="0" presId="urn:microsoft.com/office/officeart/2005/8/layout/cycle1"/>
    <dgm:cxn modelId="{551AC997-3E88-4CF5-83CE-534C43A68A27}" type="presParOf" srcId="{E43E7071-46DF-4D79-849A-2CFDD53D3BF0}" destId="{792A360E-7C87-4851-A417-7049AD5A3D22}" srcOrd="0" destOrd="0" presId="urn:microsoft.com/office/officeart/2005/8/layout/cycle1"/>
    <dgm:cxn modelId="{18C7C550-DF1F-4026-B516-2AE9FCF9DD0F}" type="presParOf" srcId="{E43E7071-46DF-4D79-849A-2CFDD53D3BF0}" destId="{D8544EE4-AB11-4245-87DF-676B3B66DC4B}" srcOrd="1" destOrd="0" presId="urn:microsoft.com/office/officeart/2005/8/layout/cycle1"/>
    <dgm:cxn modelId="{5BB4468B-53DB-4ACE-B8AA-9023BF1BD05B}" type="presParOf" srcId="{E43E7071-46DF-4D79-849A-2CFDD53D3BF0}" destId="{30547A89-3AEE-42A2-9F95-EEA6EA52ED68}" srcOrd="2" destOrd="0" presId="urn:microsoft.com/office/officeart/2005/8/layout/cycle1"/>
    <dgm:cxn modelId="{C23C399B-BF98-4CD5-9F9C-739339E75687}" type="presParOf" srcId="{E43E7071-46DF-4D79-849A-2CFDD53D3BF0}" destId="{532447E9-4D68-46EE-B97C-44B5FDDA3EFE}" srcOrd="3" destOrd="0" presId="urn:microsoft.com/office/officeart/2005/8/layout/cycle1"/>
    <dgm:cxn modelId="{D2984C78-70F4-4B31-925A-1C6B7F55237D}" type="presParOf" srcId="{E43E7071-46DF-4D79-849A-2CFDD53D3BF0}" destId="{1482D630-2C4F-4862-965F-75E9317EDFE9}" srcOrd="4" destOrd="0" presId="urn:microsoft.com/office/officeart/2005/8/layout/cycle1"/>
    <dgm:cxn modelId="{199CEC1C-AB6C-4EEF-A394-EED8138AD6C0}" type="presParOf" srcId="{E43E7071-46DF-4D79-849A-2CFDD53D3BF0}" destId="{63FA3C29-67C1-47E4-9E52-2346BB41968D}" srcOrd="5" destOrd="0" presId="urn:microsoft.com/office/officeart/2005/8/layout/cycle1"/>
    <dgm:cxn modelId="{2E6CF839-AACC-4856-97E1-AECC2B534A46}" type="presParOf" srcId="{E43E7071-46DF-4D79-849A-2CFDD53D3BF0}" destId="{5FF9D3B4-7FBF-483C-AB1B-AB71987DB02F}" srcOrd="6" destOrd="0" presId="urn:microsoft.com/office/officeart/2005/8/layout/cycle1"/>
    <dgm:cxn modelId="{E255C034-173A-497D-9EBB-005BC8F4B796}" type="presParOf" srcId="{E43E7071-46DF-4D79-849A-2CFDD53D3BF0}" destId="{325691B3-ACB4-43A1-88AA-BD2149163A0D}" srcOrd="7" destOrd="0" presId="urn:microsoft.com/office/officeart/2005/8/layout/cycle1"/>
    <dgm:cxn modelId="{7E7FBF1F-2C63-4E50-9D10-B9715FAC1BDD}" type="presParOf" srcId="{E43E7071-46DF-4D79-849A-2CFDD53D3BF0}" destId="{CF97F5C1-AC87-4341-94B8-1728FFF5230A}" srcOrd="8" destOrd="0" presId="urn:microsoft.com/office/officeart/2005/8/layout/cycle1"/>
    <dgm:cxn modelId="{7B1CD981-08D8-40C8-97BF-434E48EEEB22}" type="presParOf" srcId="{E43E7071-46DF-4D79-849A-2CFDD53D3BF0}" destId="{04D7FCA0-14D1-41EF-9D54-F3468746F785}" srcOrd="9" destOrd="0" presId="urn:microsoft.com/office/officeart/2005/8/layout/cycle1"/>
    <dgm:cxn modelId="{E9AB01DB-8E0D-4A23-A0AA-6B2E79C6B1A2}" type="presParOf" srcId="{E43E7071-46DF-4D79-849A-2CFDD53D3BF0}" destId="{C2F28F0E-9636-4CBD-B4E2-CAF6578BF219}" srcOrd="10" destOrd="0" presId="urn:microsoft.com/office/officeart/2005/8/layout/cycle1"/>
    <dgm:cxn modelId="{09A8F3E5-0517-41B2-954A-3E3096593A11}" type="presParOf" srcId="{E43E7071-46DF-4D79-849A-2CFDD53D3BF0}" destId="{42992DB7-C8E5-40B8-81B0-812EB578E004}" srcOrd="11" destOrd="0" presId="urn:microsoft.com/office/officeart/2005/8/layout/cycle1"/>
    <dgm:cxn modelId="{5FFB4F18-7AD8-420C-9EDD-5FB9A9F90366}" type="presParOf" srcId="{E43E7071-46DF-4D79-849A-2CFDD53D3BF0}" destId="{148FA0AF-5008-4766-8D2C-56549D0505FF}" srcOrd="12" destOrd="0" presId="urn:microsoft.com/office/officeart/2005/8/layout/cycle1"/>
    <dgm:cxn modelId="{48565AD6-D8AB-4F7A-976C-E645B8CC4368}" type="presParOf" srcId="{E43E7071-46DF-4D79-849A-2CFDD53D3BF0}" destId="{807A96EB-3FDB-4BE1-95E6-573ADA6C72D5}" srcOrd="13" destOrd="0" presId="urn:microsoft.com/office/officeart/2005/8/layout/cycle1"/>
    <dgm:cxn modelId="{5608F64E-FC88-4067-B63A-DF18F37299F0}" type="presParOf" srcId="{E43E7071-46DF-4D79-849A-2CFDD53D3BF0}" destId="{C9349274-277B-4C62-B69D-AF17770F58E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224EFC-6614-4DC1-B342-C3D28CB97F4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4A54007-8E28-4A15-AEC2-628580E87977}">
      <dgm:prSet phldrT="[Text]"/>
      <dgm:spPr/>
      <dgm:t>
        <a:bodyPr/>
        <a:lstStyle/>
        <a:p>
          <a:r>
            <a:rPr lang="en-GB" dirty="0"/>
            <a:t>project design including </a:t>
          </a:r>
          <a:r>
            <a:rPr lang="en-GB" dirty="0" err="1"/>
            <a:t>ToC</a:t>
          </a:r>
          <a:r>
            <a:rPr lang="en-GB" dirty="0"/>
            <a:t>,  MEL </a:t>
          </a:r>
          <a:r>
            <a:rPr lang="en-GB" dirty="0" smtClean="0"/>
            <a:t>Plan</a:t>
          </a:r>
          <a:r>
            <a:rPr lang="en-GB" dirty="0"/>
            <a:t>, </a:t>
          </a:r>
          <a:r>
            <a:rPr lang="en-GB" dirty="0" smtClean="0">
              <a:solidFill>
                <a:schemeClr val="tx1"/>
              </a:solidFill>
            </a:rPr>
            <a:t>Baseline</a:t>
          </a:r>
          <a:r>
            <a:rPr lang="en-GB" dirty="0" smtClean="0"/>
            <a:t> </a:t>
          </a:r>
          <a:endParaRPr lang="en-GB" dirty="0"/>
        </a:p>
      </dgm:t>
    </dgm:pt>
    <dgm:pt modelId="{1B8FFABA-7F3A-48DF-932F-2BF14ED83019}" type="parTrans" cxnId="{3712E81E-1116-4A27-BAEA-97A8795CBB10}">
      <dgm:prSet/>
      <dgm:spPr/>
      <dgm:t>
        <a:bodyPr/>
        <a:lstStyle/>
        <a:p>
          <a:endParaRPr lang="en-GB"/>
        </a:p>
      </dgm:t>
    </dgm:pt>
    <dgm:pt modelId="{322403B9-342A-4762-ADEF-FB80553651FD}" type="sibTrans" cxnId="{3712E81E-1116-4A27-BAEA-97A8795CBB10}">
      <dgm:prSet/>
      <dgm:spPr/>
      <dgm:t>
        <a:bodyPr/>
        <a:lstStyle/>
        <a:p>
          <a:endParaRPr lang="en-GB"/>
        </a:p>
      </dgm:t>
    </dgm:pt>
    <dgm:pt modelId="{8A9450A6-238D-4DDE-950B-F395D7FF99FD}">
      <dgm:prSet phldrT="[Text]"/>
      <dgm:spPr/>
      <dgm:t>
        <a:bodyPr/>
        <a:lstStyle/>
        <a:p>
          <a:r>
            <a:rPr lang="en-GB" dirty="0"/>
            <a:t>Monitoring</a:t>
          </a:r>
          <a:br>
            <a:rPr lang="en-GB" dirty="0"/>
          </a:br>
          <a:r>
            <a:rPr lang="en-GB" dirty="0">
              <a:solidFill>
                <a:srgbClr val="FF0000"/>
              </a:solidFill>
            </a:rPr>
            <a:t>Learning</a:t>
          </a:r>
        </a:p>
      </dgm:t>
    </dgm:pt>
    <dgm:pt modelId="{C441F4FF-17A9-43F9-98C7-659AB8A104F7}" type="parTrans" cxnId="{EC906BE9-F163-4F7B-B110-3076089672D5}">
      <dgm:prSet/>
      <dgm:spPr/>
      <dgm:t>
        <a:bodyPr/>
        <a:lstStyle/>
        <a:p>
          <a:endParaRPr lang="en-GB"/>
        </a:p>
      </dgm:t>
    </dgm:pt>
    <dgm:pt modelId="{79E16B95-D5E8-4BBE-B031-7E7A9A030C8D}" type="sibTrans" cxnId="{EC906BE9-F163-4F7B-B110-3076089672D5}">
      <dgm:prSet/>
      <dgm:spPr/>
      <dgm:t>
        <a:bodyPr/>
        <a:lstStyle/>
        <a:p>
          <a:endParaRPr lang="en-GB"/>
        </a:p>
      </dgm:t>
    </dgm:pt>
    <dgm:pt modelId="{24583BC4-CC2D-494E-9826-561C73C65E09}">
      <dgm:prSet phldrT="[Text]"/>
      <dgm:spPr/>
      <dgm:t>
        <a:bodyPr/>
        <a:lstStyle/>
        <a:p>
          <a:r>
            <a:rPr lang="en-GB" dirty="0"/>
            <a:t>Monitoring</a:t>
          </a:r>
          <a:br>
            <a:rPr lang="en-GB" dirty="0"/>
          </a:br>
          <a:r>
            <a:rPr lang="en-GB" dirty="0">
              <a:solidFill>
                <a:srgbClr val="FF0000"/>
              </a:solidFill>
            </a:rPr>
            <a:t>Learning</a:t>
          </a:r>
        </a:p>
        <a:p>
          <a:r>
            <a:rPr lang="en-GB" dirty="0"/>
            <a:t>Evaluation  (half way mark) </a:t>
          </a:r>
        </a:p>
      </dgm:t>
    </dgm:pt>
    <dgm:pt modelId="{E8AD6463-EBCC-4386-B41E-1D5D9B916997}" type="parTrans" cxnId="{174B9542-D36E-4473-8E43-6335EACF3048}">
      <dgm:prSet/>
      <dgm:spPr/>
      <dgm:t>
        <a:bodyPr/>
        <a:lstStyle/>
        <a:p>
          <a:endParaRPr lang="en-GB"/>
        </a:p>
      </dgm:t>
    </dgm:pt>
    <dgm:pt modelId="{C05AD24B-555F-4C8F-9612-5EDF0431636C}" type="sibTrans" cxnId="{174B9542-D36E-4473-8E43-6335EACF3048}">
      <dgm:prSet/>
      <dgm:spPr/>
      <dgm:t>
        <a:bodyPr/>
        <a:lstStyle/>
        <a:p>
          <a:endParaRPr lang="en-GB"/>
        </a:p>
      </dgm:t>
    </dgm:pt>
    <dgm:pt modelId="{D55C541E-62F1-4850-8315-B8A0760D35B2}">
      <dgm:prSet phldrT="[Text]"/>
      <dgm:spPr/>
      <dgm:t>
        <a:bodyPr/>
        <a:lstStyle/>
        <a:p>
          <a:r>
            <a:rPr lang="en-GB" dirty="0"/>
            <a:t>Monitoring </a:t>
          </a:r>
          <a:r>
            <a:rPr lang="en-GB" dirty="0">
              <a:solidFill>
                <a:srgbClr val="FF0000"/>
              </a:solidFill>
            </a:rPr>
            <a:t>learning</a:t>
          </a:r>
          <a:r>
            <a:rPr lang="en-GB" dirty="0"/>
            <a:t> </a:t>
          </a:r>
          <a:br>
            <a:rPr lang="en-GB" dirty="0"/>
          </a:br>
          <a:endParaRPr lang="en-GB" dirty="0"/>
        </a:p>
      </dgm:t>
    </dgm:pt>
    <dgm:pt modelId="{59BD8B4D-6B86-4088-8583-5B76FC67626D}" type="parTrans" cxnId="{9721341A-5DCE-41B5-87C8-42ADE03B4D41}">
      <dgm:prSet/>
      <dgm:spPr/>
      <dgm:t>
        <a:bodyPr/>
        <a:lstStyle/>
        <a:p>
          <a:endParaRPr lang="en-GB"/>
        </a:p>
      </dgm:t>
    </dgm:pt>
    <dgm:pt modelId="{7117FD52-241F-4B77-9BCD-A702E15BE464}" type="sibTrans" cxnId="{9721341A-5DCE-41B5-87C8-42ADE03B4D41}">
      <dgm:prSet/>
      <dgm:spPr/>
      <dgm:t>
        <a:bodyPr/>
        <a:lstStyle/>
        <a:p>
          <a:endParaRPr lang="en-GB"/>
        </a:p>
      </dgm:t>
    </dgm:pt>
    <dgm:pt modelId="{694A28E5-AAB3-4E9B-95F5-660C6409D25F}">
      <dgm:prSet phldrT="[Text]"/>
      <dgm:spPr/>
      <dgm:t>
        <a:bodyPr/>
        <a:lstStyle/>
        <a:p>
          <a:r>
            <a:rPr lang="en-GB" dirty="0"/>
            <a:t>Monitoring </a:t>
          </a:r>
          <a:r>
            <a:rPr lang="en-GB" dirty="0">
              <a:solidFill>
                <a:srgbClr val="FF0000"/>
              </a:solidFill>
            </a:rPr>
            <a:t>Learning</a:t>
          </a:r>
          <a:r>
            <a:rPr lang="en-GB" dirty="0"/>
            <a:t/>
          </a:r>
          <a:br>
            <a:rPr lang="en-GB" dirty="0"/>
          </a:br>
          <a:r>
            <a:rPr lang="en-GB" dirty="0"/>
            <a:t>Evaluation</a:t>
          </a:r>
          <a:br>
            <a:rPr lang="en-GB" dirty="0"/>
          </a:br>
          <a:r>
            <a:rPr lang="en-GB" dirty="0"/>
            <a:t>(</a:t>
          </a:r>
          <a:r>
            <a:rPr lang="en-GB" dirty="0" err="1"/>
            <a:t>endline</a:t>
          </a:r>
          <a:r>
            <a:rPr lang="en-GB" dirty="0"/>
            <a:t>)</a:t>
          </a:r>
        </a:p>
      </dgm:t>
    </dgm:pt>
    <dgm:pt modelId="{A3115786-74D1-491A-97FF-71F8F37C9D4A}" type="parTrans" cxnId="{66D8FFEE-47D1-4422-8B28-5793AA8E38C1}">
      <dgm:prSet/>
      <dgm:spPr/>
      <dgm:t>
        <a:bodyPr/>
        <a:lstStyle/>
        <a:p>
          <a:endParaRPr lang="en-GB"/>
        </a:p>
      </dgm:t>
    </dgm:pt>
    <dgm:pt modelId="{CED7018C-959B-467E-8860-10096F2EC0AF}" type="sibTrans" cxnId="{66D8FFEE-47D1-4422-8B28-5793AA8E38C1}">
      <dgm:prSet/>
      <dgm:spPr/>
      <dgm:t>
        <a:bodyPr/>
        <a:lstStyle/>
        <a:p>
          <a:endParaRPr lang="en-GB"/>
        </a:p>
      </dgm:t>
    </dgm:pt>
    <dgm:pt modelId="{E43E7071-46DF-4D79-849A-2CFDD53D3BF0}" type="pres">
      <dgm:prSet presAssocID="{82224EFC-6614-4DC1-B342-C3D28CB97F48}" presName="cycle" presStyleCnt="0">
        <dgm:presLayoutVars>
          <dgm:dir/>
          <dgm:resizeHandles val="exact"/>
        </dgm:presLayoutVars>
      </dgm:prSet>
      <dgm:spPr/>
      <dgm:t>
        <a:bodyPr/>
        <a:lstStyle/>
        <a:p>
          <a:endParaRPr lang="es-ES"/>
        </a:p>
      </dgm:t>
    </dgm:pt>
    <dgm:pt modelId="{792A360E-7C87-4851-A417-7049AD5A3D22}" type="pres">
      <dgm:prSet presAssocID="{E4A54007-8E28-4A15-AEC2-628580E87977}" presName="dummy" presStyleCnt="0"/>
      <dgm:spPr/>
    </dgm:pt>
    <dgm:pt modelId="{D8544EE4-AB11-4245-87DF-676B3B66DC4B}" type="pres">
      <dgm:prSet presAssocID="{E4A54007-8E28-4A15-AEC2-628580E87977}" presName="node" presStyleLbl="revTx" presStyleIdx="0" presStyleCnt="5">
        <dgm:presLayoutVars>
          <dgm:bulletEnabled val="1"/>
        </dgm:presLayoutVars>
      </dgm:prSet>
      <dgm:spPr/>
      <dgm:t>
        <a:bodyPr/>
        <a:lstStyle/>
        <a:p>
          <a:endParaRPr lang="en-GB"/>
        </a:p>
      </dgm:t>
    </dgm:pt>
    <dgm:pt modelId="{30547A89-3AEE-42A2-9F95-EEA6EA52ED68}" type="pres">
      <dgm:prSet presAssocID="{322403B9-342A-4762-ADEF-FB80553651FD}" presName="sibTrans" presStyleLbl="node1" presStyleIdx="0" presStyleCnt="5"/>
      <dgm:spPr/>
      <dgm:t>
        <a:bodyPr/>
        <a:lstStyle/>
        <a:p>
          <a:endParaRPr lang="es-ES"/>
        </a:p>
      </dgm:t>
    </dgm:pt>
    <dgm:pt modelId="{532447E9-4D68-46EE-B97C-44B5FDDA3EFE}" type="pres">
      <dgm:prSet presAssocID="{8A9450A6-238D-4DDE-950B-F395D7FF99FD}" presName="dummy" presStyleCnt="0"/>
      <dgm:spPr/>
    </dgm:pt>
    <dgm:pt modelId="{1482D630-2C4F-4862-965F-75E9317EDFE9}" type="pres">
      <dgm:prSet presAssocID="{8A9450A6-238D-4DDE-950B-F395D7FF99FD}" presName="node" presStyleLbl="revTx" presStyleIdx="1" presStyleCnt="5">
        <dgm:presLayoutVars>
          <dgm:bulletEnabled val="1"/>
        </dgm:presLayoutVars>
      </dgm:prSet>
      <dgm:spPr/>
      <dgm:t>
        <a:bodyPr/>
        <a:lstStyle/>
        <a:p>
          <a:endParaRPr lang="en-GB"/>
        </a:p>
      </dgm:t>
    </dgm:pt>
    <dgm:pt modelId="{63FA3C29-67C1-47E4-9E52-2346BB41968D}" type="pres">
      <dgm:prSet presAssocID="{79E16B95-D5E8-4BBE-B031-7E7A9A030C8D}" presName="sibTrans" presStyleLbl="node1" presStyleIdx="1" presStyleCnt="5"/>
      <dgm:spPr/>
      <dgm:t>
        <a:bodyPr/>
        <a:lstStyle/>
        <a:p>
          <a:endParaRPr lang="es-ES"/>
        </a:p>
      </dgm:t>
    </dgm:pt>
    <dgm:pt modelId="{5FF9D3B4-7FBF-483C-AB1B-AB71987DB02F}" type="pres">
      <dgm:prSet presAssocID="{24583BC4-CC2D-494E-9826-561C73C65E09}" presName="dummy" presStyleCnt="0"/>
      <dgm:spPr/>
    </dgm:pt>
    <dgm:pt modelId="{325691B3-ACB4-43A1-88AA-BD2149163A0D}" type="pres">
      <dgm:prSet presAssocID="{24583BC4-CC2D-494E-9826-561C73C65E09}" presName="node" presStyleLbl="revTx" presStyleIdx="2" presStyleCnt="5">
        <dgm:presLayoutVars>
          <dgm:bulletEnabled val="1"/>
        </dgm:presLayoutVars>
      </dgm:prSet>
      <dgm:spPr/>
      <dgm:t>
        <a:bodyPr/>
        <a:lstStyle/>
        <a:p>
          <a:endParaRPr lang="en-GB"/>
        </a:p>
      </dgm:t>
    </dgm:pt>
    <dgm:pt modelId="{CF97F5C1-AC87-4341-94B8-1728FFF5230A}" type="pres">
      <dgm:prSet presAssocID="{C05AD24B-555F-4C8F-9612-5EDF0431636C}" presName="sibTrans" presStyleLbl="node1" presStyleIdx="2" presStyleCnt="5"/>
      <dgm:spPr/>
      <dgm:t>
        <a:bodyPr/>
        <a:lstStyle/>
        <a:p>
          <a:endParaRPr lang="es-ES"/>
        </a:p>
      </dgm:t>
    </dgm:pt>
    <dgm:pt modelId="{04D7FCA0-14D1-41EF-9D54-F3468746F785}" type="pres">
      <dgm:prSet presAssocID="{D55C541E-62F1-4850-8315-B8A0760D35B2}" presName="dummy" presStyleCnt="0"/>
      <dgm:spPr/>
    </dgm:pt>
    <dgm:pt modelId="{C2F28F0E-9636-4CBD-B4E2-CAF6578BF219}" type="pres">
      <dgm:prSet presAssocID="{D55C541E-62F1-4850-8315-B8A0760D35B2}" presName="node" presStyleLbl="revTx" presStyleIdx="3" presStyleCnt="5">
        <dgm:presLayoutVars>
          <dgm:bulletEnabled val="1"/>
        </dgm:presLayoutVars>
      </dgm:prSet>
      <dgm:spPr/>
      <dgm:t>
        <a:bodyPr/>
        <a:lstStyle/>
        <a:p>
          <a:endParaRPr lang="en-GB"/>
        </a:p>
      </dgm:t>
    </dgm:pt>
    <dgm:pt modelId="{42992DB7-C8E5-40B8-81B0-812EB578E004}" type="pres">
      <dgm:prSet presAssocID="{7117FD52-241F-4B77-9BCD-A702E15BE464}" presName="sibTrans" presStyleLbl="node1" presStyleIdx="3" presStyleCnt="5"/>
      <dgm:spPr/>
      <dgm:t>
        <a:bodyPr/>
        <a:lstStyle/>
        <a:p>
          <a:endParaRPr lang="es-ES"/>
        </a:p>
      </dgm:t>
    </dgm:pt>
    <dgm:pt modelId="{148FA0AF-5008-4766-8D2C-56549D0505FF}" type="pres">
      <dgm:prSet presAssocID="{694A28E5-AAB3-4E9B-95F5-660C6409D25F}" presName="dummy" presStyleCnt="0"/>
      <dgm:spPr/>
    </dgm:pt>
    <dgm:pt modelId="{807A96EB-3FDB-4BE1-95E6-573ADA6C72D5}" type="pres">
      <dgm:prSet presAssocID="{694A28E5-AAB3-4E9B-95F5-660C6409D25F}" presName="node" presStyleLbl="revTx" presStyleIdx="4" presStyleCnt="5">
        <dgm:presLayoutVars>
          <dgm:bulletEnabled val="1"/>
        </dgm:presLayoutVars>
      </dgm:prSet>
      <dgm:spPr/>
      <dgm:t>
        <a:bodyPr/>
        <a:lstStyle/>
        <a:p>
          <a:endParaRPr lang="en-GB"/>
        </a:p>
      </dgm:t>
    </dgm:pt>
    <dgm:pt modelId="{C9349274-277B-4C62-B69D-AF17770F58E4}" type="pres">
      <dgm:prSet presAssocID="{CED7018C-959B-467E-8860-10096F2EC0AF}" presName="sibTrans" presStyleLbl="node1" presStyleIdx="4" presStyleCnt="5"/>
      <dgm:spPr/>
      <dgm:t>
        <a:bodyPr/>
        <a:lstStyle/>
        <a:p>
          <a:endParaRPr lang="es-ES"/>
        </a:p>
      </dgm:t>
    </dgm:pt>
  </dgm:ptLst>
  <dgm:cxnLst>
    <dgm:cxn modelId="{9721341A-5DCE-41B5-87C8-42ADE03B4D41}" srcId="{82224EFC-6614-4DC1-B342-C3D28CB97F48}" destId="{D55C541E-62F1-4850-8315-B8A0760D35B2}" srcOrd="3" destOrd="0" parTransId="{59BD8B4D-6B86-4088-8583-5B76FC67626D}" sibTransId="{7117FD52-241F-4B77-9BCD-A702E15BE464}"/>
    <dgm:cxn modelId="{174B9542-D36E-4473-8E43-6335EACF3048}" srcId="{82224EFC-6614-4DC1-B342-C3D28CB97F48}" destId="{24583BC4-CC2D-494E-9826-561C73C65E09}" srcOrd="2" destOrd="0" parTransId="{E8AD6463-EBCC-4386-B41E-1D5D9B916997}" sibTransId="{C05AD24B-555F-4C8F-9612-5EDF0431636C}"/>
    <dgm:cxn modelId="{9253485B-DBA9-499A-A2AF-222BE47C01F2}" type="presOf" srcId="{7117FD52-241F-4B77-9BCD-A702E15BE464}" destId="{42992DB7-C8E5-40B8-81B0-812EB578E004}" srcOrd="0" destOrd="0" presId="urn:microsoft.com/office/officeart/2005/8/layout/cycle1"/>
    <dgm:cxn modelId="{3712E81E-1116-4A27-BAEA-97A8795CBB10}" srcId="{82224EFC-6614-4DC1-B342-C3D28CB97F48}" destId="{E4A54007-8E28-4A15-AEC2-628580E87977}" srcOrd="0" destOrd="0" parTransId="{1B8FFABA-7F3A-48DF-932F-2BF14ED83019}" sibTransId="{322403B9-342A-4762-ADEF-FB80553651FD}"/>
    <dgm:cxn modelId="{FEAFE988-DFE2-4560-AA62-5563769956BC}" type="presOf" srcId="{82224EFC-6614-4DC1-B342-C3D28CB97F48}" destId="{E43E7071-46DF-4D79-849A-2CFDD53D3BF0}" srcOrd="0" destOrd="0" presId="urn:microsoft.com/office/officeart/2005/8/layout/cycle1"/>
    <dgm:cxn modelId="{94256257-7B8D-4524-A6D6-6293EB022B98}" type="presOf" srcId="{694A28E5-AAB3-4E9B-95F5-660C6409D25F}" destId="{807A96EB-3FDB-4BE1-95E6-573ADA6C72D5}" srcOrd="0" destOrd="0" presId="urn:microsoft.com/office/officeart/2005/8/layout/cycle1"/>
    <dgm:cxn modelId="{25A3E073-532A-4B61-AC0F-4256D48ECB70}" type="presOf" srcId="{E4A54007-8E28-4A15-AEC2-628580E87977}" destId="{D8544EE4-AB11-4245-87DF-676B3B66DC4B}" srcOrd="0" destOrd="0" presId="urn:microsoft.com/office/officeart/2005/8/layout/cycle1"/>
    <dgm:cxn modelId="{0D4E913F-7230-418A-93FA-32057BC60191}" type="presOf" srcId="{24583BC4-CC2D-494E-9826-561C73C65E09}" destId="{325691B3-ACB4-43A1-88AA-BD2149163A0D}" srcOrd="0" destOrd="0" presId="urn:microsoft.com/office/officeart/2005/8/layout/cycle1"/>
    <dgm:cxn modelId="{8BA25F79-32A4-4D76-8903-7E3903396465}" type="presOf" srcId="{322403B9-342A-4762-ADEF-FB80553651FD}" destId="{30547A89-3AEE-42A2-9F95-EEA6EA52ED68}" srcOrd="0" destOrd="0" presId="urn:microsoft.com/office/officeart/2005/8/layout/cycle1"/>
    <dgm:cxn modelId="{961F5068-14DA-47A5-A3BE-77ADB4454FF7}" type="presOf" srcId="{CED7018C-959B-467E-8860-10096F2EC0AF}" destId="{C9349274-277B-4C62-B69D-AF17770F58E4}" srcOrd="0" destOrd="0" presId="urn:microsoft.com/office/officeart/2005/8/layout/cycle1"/>
    <dgm:cxn modelId="{3AC4E6AA-330F-41DB-A867-C84D23BE4D9A}" type="presOf" srcId="{8A9450A6-238D-4DDE-950B-F395D7FF99FD}" destId="{1482D630-2C4F-4862-965F-75E9317EDFE9}" srcOrd="0" destOrd="0" presId="urn:microsoft.com/office/officeart/2005/8/layout/cycle1"/>
    <dgm:cxn modelId="{E009DBCC-A4AF-4CB0-A111-55C011F072CA}" type="presOf" srcId="{79E16B95-D5E8-4BBE-B031-7E7A9A030C8D}" destId="{63FA3C29-67C1-47E4-9E52-2346BB41968D}" srcOrd="0" destOrd="0" presId="urn:microsoft.com/office/officeart/2005/8/layout/cycle1"/>
    <dgm:cxn modelId="{66D8FFEE-47D1-4422-8B28-5793AA8E38C1}" srcId="{82224EFC-6614-4DC1-B342-C3D28CB97F48}" destId="{694A28E5-AAB3-4E9B-95F5-660C6409D25F}" srcOrd="4" destOrd="0" parTransId="{A3115786-74D1-491A-97FF-71F8F37C9D4A}" sibTransId="{CED7018C-959B-467E-8860-10096F2EC0AF}"/>
    <dgm:cxn modelId="{80EEEF1C-045E-48DB-8BE0-6501EA7434A3}" type="presOf" srcId="{C05AD24B-555F-4C8F-9612-5EDF0431636C}" destId="{CF97F5C1-AC87-4341-94B8-1728FFF5230A}" srcOrd="0" destOrd="0" presId="urn:microsoft.com/office/officeart/2005/8/layout/cycle1"/>
    <dgm:cxn modelId="{EC906BE9-F163-4F7B-B110-3076089672D5}" srcId="{82224EFC-6614-4DC1-B342-C3D28CB97F48}" destId="{8A9450A6-238D-4DDE-950B-F395D7FF99FD}" srcOrd="1" destOrd="0" parTransId="{C441F4FF-17A9-43F9-98C7-659AB8A104F7}" sibTransId="{79E16B95-D5E8-4BBE-B031-7E7A9A030C8D}"/>
    <dgm:cxn modelId="{0960F75D-67B7-48AB-AC27-B03B01D44919}" type="presOf" srcId="{D55C541E-62F1-4850-8315-B8A0760D35B2}" destId="{C2F28F0E-9636-4CBD-B4E2-CAF6578BF219}" srcOrd="0" destOrd="0" presId="urn:microsoft.com/office/officeart/2005/8/layout/cycle1"/>
    <dgm:cxn modelId="{551AC997-3E88-4CF5-83CE-534C43A68A27}" type="presParOf" srcId="{E43E7071-46DF-4D79-849A-2CFDD53D3BF0}" destId="{792A360E-7C87-4851-A417-7049AD5A3D22}" srcOrd="0" destOrd="0" presId="urn:microsoft.com/office/officeart/2005/8/layout/cycle1"/>
    <dgm:cxn modelId="{18C7C550-DF1F-4026-B516-2AE9FCF9DD0F}" type="presParOf" srcId="{E43E7071-46DF-4D79-849A-2CFDD53D3BF0}" destId="{D8544EE4-AB11-4245-87DF-676B3B66DC4B}" srcOrd="1" destOrd="0" presId="urn:microsoft.com/office/officeart/2005/8/layout/cycle1"/>
    <dgm:cxn modelId="{5BB4468B-53DB-4ACE-B8AA-9023BF1BD05B}" type="presParOf" srcId="{E43E7071-46DF-4D79-849A-2CFDD53D3BF0}" destId="{30547A89-3AEE-42A2-9F95-EEA6EA52ED68}" srcOrd="2" destOrd="0" presId="urn:microsoft.com/office/officeart/2005/8/layout/cycle1"/>
    <dgm:cxn modelId="{C23C399B-BF98-4CD5-9F9C-739339E75687}" type="presParOf" srcId="{E43E7071-46DF-4D79-849A-2CFDD53D3BF0}" destId="{532447E9-4D68-46EE-B97C-44B5FDDA3EFE}" srcOrd="3" destOrd="0" presId="urn:microsoft.com/office/officeart/2005/8/layout/cycle1"/>
    <dgm:cxn modelId="{D2984C78-70F4-4B31-925A-1C6B7F55237D}" type="presParOf" srcId="{E43E7071-46DF-4D79-849A-2CFDD53D3BF0}" destId="{1482D630-2C4F-4862-965F-75E9317EDFE9}" srcOrd="4" destOrd="0" presId="urn:microsoft.com/office/officeart/2005/8/layout/cycle1"/>
    <dgm:cxn modelId="{199CEC1C-AB6C-4EEF-A394-EED8138AD6C0}" type="presParOf" srcId="{E43E7071-46DF-4D79-849A-2CFDD53D3BF0}" destId="{63FA3C29-67C1-47E4-9E52-2346BB41968D}" srcOrd="5" destOrd="0" presId="urn:microsoft.com/office/officeart/2005/8/layout/cycle1"/>
    <dgm:cxn modelId="{2E6CF839-AACC-4856-97E1-AECC2B534A46}" type="presParOf" srcId="{E43E7071-46DF-4D79-849A-2CFDD53D3BF0}" destId="{5FF9D3B4-7FBF-483C-AB1B-AB71987DB02F}" srcOrd="6" destOrd="0" presId="urn:microsoft.com/office/officeart/2005/8/layout/cycle1"/>
    <dgm:cxn modelId="{E255C034-173A-497D-9EBB-005BC8F4B796}" type="presParOf" srcId="{E43E7071-46DF-4D79-849A-2CFDD53D3BF0}" destId="{325691B3-ACB4-43A1-88AA-BD2149163A0D}" srcOrd="7" destOrd="0" presId="urn:microsoft.com/office/officeart/2005/8/layout/cycle1"/>
    <dgm:cxn modelId="{7E7FBF1F-2C63-4E50-9D10-B9715FAC1BDD}" type="presParOf" srcId="{E43E7071-46DF-4D79-849A-2CFDD53D3BF0}" destId="{CF97F5C1-AC87-4341-94B8-1728FFF5230A}" srcOrd="8" destOrd="0" presId="urn:microsoft.com/office/officeart/2005/8/layout/cycle1"/>
    <dgm:cxn modelId="{7B1CD981-08D8-40C8-97BF-434E48EEEB22}" type="presParOf" srcId="{E43E7071-46DF-4D79-849A-2CFDD53D3BF0}" destId="{04D7FCA0-14D1-41EF-9D54-F3468746F785}" srcOrd="9" destOrd="0" presId="urn:microsoft.com/office/officeart/2005/8/layout/cycle1"/>
    <dgm:cxn modelId="{E9AB01DB-8E0D-4A23-A0AA-6B2E79C6B1A2}" type="presParOf" srcId="{E43E7071-46DF-4D79-849A-2CFDD53D3BF0}" destId="{C2F28F0E-9636-4CBD-B4E2-CAF6578BF219}" srcOrd="10" destOrd="0" presId="urn:microsoft.com/office/officeart/2005/8/layout/cycle1"/>
    <dgm:cxn modelId="{09A8F3E5-0517-41B2-954A-3E3096593A11}" type="presParOf" srcId="{E43E7071-46DF-4D79-849A-2CFDD53D3BF0}" destId="{42992DB7-C8E5-40B8-81B0-812EB578E004}" srcOrd="11" destOrd="0" presId="urn:microsoft.com/office/officeart/2005/8/layout/cycle1"/>
    <dgm:cxn modelId="{5FFB4F18-7AD8-420C-9EDD-5FB9A9F90366}" type="presParOf" srcId="{E43E7071-46DF-4D79-849A-2CFDD53D3BF0}" destId="{148FA0AF-5008-4766-8D2C-56549D0505FF}" srcOrd="12" destOrd="0" presId="urn:microsoft.com/office/officeart/2005/8/layout/cycle1"/>
    <dgm:cxn modelId="{48565AD6-D8AB-4F7A-976C-E645B8CC4368}" type="presParOf" srcId="{E43E7071-46DF-4D79-849A-2CFDD53D3BF0}" destId="{807A96EB-3FDB-4BE1-95E6-573ADA6C72D5}" srcOrd="13" destOrd="0" presId="urn:microsoft.com/office/officeart/2005/8/layout/cycle1"/>
    <dgm:cxn modelId="{5608F64E-FC88-4067-B63A-DF18F37299F0}" type="presParOf" srcId="{E43E7071-46DF-4D79-849A-2CFDD53D3BF0}" destId="{C9349274-277B-4C62-B69D-AF17770F58E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224EFC-6614-4DC1-B342-C3D28CB97F4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4A54007-8E28-4A15-AEC2-628580E87977}">
      <dgm:prSet phldrT="[Text]"/>
      <dgm:spPr/>
      <dgm:t>
        <a:bodyPr/>
        <a:lstStyle/>
        <a:p>
          <a:r>
            <a:rPr lang="en-GB" dirty="0"/>
            <a:t>project design including </a:t>
          </a:r>
          <a:r>
            <a:rPr lang="en-GB" dirty="0" err="1"/>
            <a:t>ToC</a:t>
          </a:r>
          <a:r>
            <a:rPr lang="en-GB" dirty="0"/>
            <a:t>,  MEL Plan, </a:t>
          </a:r>
          <a:r>
            <a:rPr lang="en-GB" dirty="0">
              <a:solidFill>
                <a:schemeClr val="accent1"/>
              </a:solidFill>
            </a:rPr>
            <a:t>Baseline</a:t>
          </a:r>
          <a:r>
            <a:rPr lang="en-GB" dirty="0"/>
            <a:t> </a:t>
          </a:r>
        </a:p>
      </dgm:t>
    </dgm:pt>
    <dgm:pt modelId="{1B8FFABA-7F3A-48DF-932F-2BF14ED83019}" type="parTrans" cxnId="{3712E81E-1116-4A27-BAEA-97A8795CBB10}">
      <dgm:prSet/>
      <dgm:spPr/>
      <dgm:t>
        <a:bodyPr/>
        <a:lstStyle/>
        <a:p>
          <a:endParaRPr lang="en-GB"/>
        </a:p>
      </dgm:t>
    </dgm:pt>
    <dgm:pt modelId="{322403B9-342A-4762-ADEF-FB80553651FD}" type="sibTrans" cxnId="{3712E81E-1116-4A27-BAEA-97A8795CBB10}">
      <dgm:prSet/>
      <dgm:spPr/>
      <dgm:t>
        <a:bodyPr/>
        <a:lstStyle/>
        <a:p>
          <a:endParaRPr lang="en-GB"/>
        </a:p>
      </dgm:t>
    </dgm:pt>
    <dgm:pt modelId="{8A9450A6-238D-4DDE-950B-F395D7FF99FD}">
      <dgm:prSet phldrT="[Text]"/>
      <dgm:spPr/>
      <dgm:t>
        <a:bodyPr/>
        <a:lstStyle/>
        <a:p>
          <a:r>
            <a:rPr lang="en-GB" dirty="0"/>
            <a:t>Monitoring</a:t>
          </a:r>
          <a:br>
            <a:rPr lang="en-GB" dirty="0"/>
          </a:br>
          <a:r>
            <a:rPr lang="en-GB" dirty="0"/>
            <a:t>Learning</a:t>
          </a:r>
        </a:p>
      </dgm:t>
    </dgm:pt>
    <dgm:pt modelId="{C441F4FF-17A9-43F9-98C7-659AB8A104F7}" type="parTrans" cxnId="{EC906BE9-F163-4F7B-B110-3076089672D5}">
      <dgm:prSet/>
      <dgm:spPr/>
      <dgm:t>
        <a:bodyPr/>
        <a:lstStyle/>
        <a:p>
          <a:endParaRPr lang="en-GB"/>
        </a:p>
      </dgm:t>
    </dgm:pt>
    <dgm:pt modelId="{79E16B95-D5E8-4BBE-B031-7E7A9A030C8D}" type="sibTrans" cxnId="{EC906BE9-F163-4F7B-B110-3076089672D5}">
      <dgm:prSet/>
      <dgm:spPr/>
      <dgm:t>
        <a:bodyPr/>
        <a:lstStyle/>
        <a:p>
          <a:endParaRPr lang="en-GB"/>
        </a:p>
      </dgm:t>
    </dgm:pt>
    <dgm:pt modelId="{24583BC4-CC2D-494E-9826-561C73C65E09}">
      <dgm:prSet phldrT="[Text]"/>
      <dgm:spPr/>
      <dgm:t>
        <a:bodyPr/>
        <a:lstStyle/>
        <a:p>
          <a:r>
            <a:rPr lang="en-GB"/>
            <a:t>Monitoring</a:t>
          </a:r>
          <a:br>
            <a:rPr lang="en-GB"/>
          </a:br>
          <a:r>
            <a:rPr lang="en-GB"/>
            <a:t>Learning</a:t>
          </a:r>
        </a:p>
        <a:p>
          <a:r>
            <a:rPr lang="en-GB"/>
            <a:t>Evaluation  (half way mark) </a:t>
          </a:r>
        </a:p>
      </dgm:t>
    </dgm:pt>
    <dgm:pt modelId="{E8AD6463-EBCC-4386-B41E-1D5D9B916997}" type="parTrans" cxnId="{174B9542-D36E-4473-8E43-6335EACF3048}">
      <dgm:prSet/>
      <dgm:spPr/>
      <dgm:t>
        <a:bodyPr/>
        <a:lstStyle/>
        <a:p>
          <a:endParaRPr lang="en-GB"/>
        </a:p>
      </dgm:t>
    </dgm:pt>
    <dgm:pt modelId="{C05AD24B-555F-4C8F-9612-5EDF0431636C}" type="sibTrans" cxnId="{174B9542-D36E-4473-8E43-6335EACF3048}">
      <dgm:prSet/>
      <dgm:spPr/>
      <dgm:t>
        <a:bodyPr/>
        <a:lstStyle/>
        <a:p>
          <a:endParaRPr lang="en-GB"/>
        </a:p>
      </dgm:t>
    </dgm:pt>
    <dgm:pt modelId="{D55C541E-62F1-4850-8315-B8A0760D35B2}">
      <dgm:prSet phldrT="[Text]"/>
      <dgm:spPr/>
      <dgm:t>
        <a:bodyPr/>
        <a:lstStyle/>
        <a:p>
          <a:r>
            <a:rPr lang="en-GB"/>
            <a:t>Monitoring learning </a:t>
          </a:r>
          <a:br>
            <a:rPr lang="en-GB"/>
          </a:br>
          <a:endParaRPr lang="en-GB"/>
        </a:p>
      </dgm:t>
    </dgm:pt>
    <dgm:pt modelId="{59BD8B4D-6B86-4088-8583-5B76FC67626D}" type="parTrans" cxnId="{9721341A-5DCE-41B5-87C8-42ADE03B4D41}">
      <dgm:prSet/>
      <dgm:spPr/>
      <dgm:t>
        <a:bodyPr/>
        <a:lstStyle/>
        <a:p>
          <a:endParaRPr lang="en-GB"/>
        </a:p>
      </dgm:t>
    </dgm:pt>
    <dgm:pt modelId="{7117FD52-241F-4B77-9BCD-A702E15BE464}" type="sibTrans" cxnId="{9721341A-5DCE-41B5-87C8-42ADE03B4D41}">
      <dgm:prSet/>
      <dgm:spPr/>
      <dgm:t>
        <a:bodyPr/>
        <a:lstStyle/>
        <a:p>
          <a:endParaRPr lang="en-GB"/>
        </a:p>
      </dgm:t>
    </dgm:pt>
    <dgm:pt modelId="{694A28E5-AAB3-4E9B-95F5-660C6409D25F}">
      <dgm:prSet phldrT="[Text]"/>
      <dgm:spPr/>
      <dgm:t>
        <a:bodyPr/>
        <a:lstStyle/>
        <a:p>
          <a:r>
            <a:rPr lang="en-GB"/>
            <a:t>Monitoring Learning</a:t>
          </a:r>
          <a:br>
            <a:rPr lang="en-GB"/>
          </a:br>
          <a:r>
            <a:rPr lang="en-GB"/>
            <a:t>Evaluation</a:t>
          </a:r>
          <a:br>
            <a:rPr lang="en-GB"/>
          </a:br>
          <a:r>
            <a:rPr lang="en-GB"/>
            <a:t>(endline)</a:t>
          </a:r>
        </a:p>
      </dgm:t>
    </dgm:pt>
    <dgm:pt modelId="{A3115786-74D1-491A-97FF-71F8F37C9D4A}" type="parTrans" cxnId="{66D8FFEE-47D1-4422-8B28-5793AA8E38C1}">
      <dgm:prSet/>
      <dgm:spPr/>
      <dgm:t>
        <a:bodyPr/>
        <a:lstStyle/>
        <a:p>
          <a:endParaRPr lang="en-GB"/>
        </a:p>
      </dgm:t>
    </dgm:pt>
    <dgm:pt modelId="{CED7018C-959B-467E-8860-10096F2EC0AF}" type="sibTrans" cxnId="{66D8FFEE-47D1-4422-8B28-5793AA8E38C1}">
      <dgm:prSet/>
      <dgm:spPr/>
      <dgm:t>
        <a:bodyPr/>
        <a:lstStyle/>
        <a:p>
          <a:endParaRPr lang="en-GB"/>
        </a:p>
      </dgm:t>
    </dgm:pt>
    <dgm:pt modelId="{E43E7071-46DF-4D79-849A-2CFDD53D3BF0}" type="pres">
      <dgm:prSet presAssocID="{82224EFC-6614-4DC1-B342-C3D28CB97F48}" presName="cycle" presStyleCnt="0">
        <dgm:presLayoutVars>
          <dgm:dir/>
          <dgm:resizeHandles val="exact"/>
        </dgm:presLayoutVars>
      </dgm:prSet>
      <dgm:spPr/>
      <dgm:t>
        <a:bodyPr/>
        <a:lstStyle/>
        <a:p>
          <a:endParaRPr lang="es-ES"/>
        </a:p>
      </dgm:t>
    </dgm:pt>
    <dgm:pt modelId="{792A360E-7C87-4851-A417-7049AD5A3D22}" type="pres">
      <dgm:prSet presAssocID="{E4A54007-8E28-4A15-AEC2-628580E87977}" presName="dummy" presStyleCnt="0"/>
      <dgm:spPr/>
    </dgm:pt>
    <dgm:pt modelId="{D8544EE4-AB11-4245-87DF-676B3B66DC4B}" type="pres">
      <dgm:prSet presAssocID="{E4A54007-8E28-4A15-AEC2-628580E87977}" presName="node" presStyleLbl="revTx" presStyleIdx="0" presStyleCnt="5">
        <dgm:presLayoutVars>
          <dgm:bulletEnabled val="1"/>
        </dgm:presLayoutVars>
      </dgm:prSet>
      <dgm:spPr/>
      <dgm:t>
        <a:bodyPr/>
        <a:lstStyle/>
        <a:p>
          <a:endParaRPr lang="en-GB"/>
        </a:p>
      </dgm:t>
    </dgm:pt>
    <dgm:pt modelId="{30547A89-3AEE-42A2-9F95-EEA6EA52ED68}" type="pres">
      <dgm:prSet presAssocID="{322403B9-342A-4762-ADEF-FB80553651FD}" presName="sibTrans" presStyleLbl="node1" presStyleIdx="0" presStyleCnt="5"/>
      <dgm:spPr/>
      <dgm:t>
        <a:bodyPr/>
        <a:lstStyle/>
        <a:p>
          <a:endParaRPr lang="es-ES"/>
        </a:p>
      </dgm:t>
    </dgm:pt>
    <dgm:pt modelId="{532447E9-4D68-46EE-B97C-44B5FDDA3EFE}" type="pres">
      <dgm:prSet presAssocID="{8A9450A6-238D-4DDE-950B-F395D7FF99FD}" presName="dummy" presStyleCnt="0"/>
      <dgm:spPr/>
    </dgm:pt>
    <dgm:pt modelId="{1482D630-2C4F-4862-965F-75E9317EDFE9}" type="pres">
      <dgm:prSet presAssocID="{8A9450A6-238D-4DDE-950B-F395D7FF99FD}" presName="node" presStyleLbl="revTx" presStyleIdx="1" presStyleCnt="5">
        <dgm:presLayoutVars>
          <dgm:bulletEnabled val="1"/>
        </dgm:presLayoutVars>
      </dgm:prSet>
      <dgm:spPr/>
      <dgm:t>
        <a:bodyPr/>
        <a:lstStyle/>
        <a:p>
          <a:endParaRPr lang="en-GB"/>
        </a:p>
      </dgm:t>
    </dgm:pt>
    <dgm:pt modelId="{63FA3C29-67C1-47E4-9E52-2346BB41968D}" type="pres">
      <dgm:prSet presAssocID="{79E16B95-D5E8-4BBE-B031-7E7A9A030C8D}" presName="sibTrans" presStyleLbl="node1" presStyleIdx="1" presStyleCnt="5"/>
      <dgm:spPr/>
      <dgm:t>
        <a:bodyPr/>
        <a:lstStyle/>
        <a:p>
          <a:endParaRPr lang="es-ES"/>
        </a:p>
      </dgm:t>
    </dgm:pt>
    <dgm:pt modelId="{5FF9D3B4-7FBF-483C-AB1B-AB71987DB02F}" type="pres">
      <dgm:prSet presAssocID="{24583BC4-CC2D-494E-9826-561C73C65E09}" presName="dummy" presStyleCnt="0"/>
      <dgm:spPr/>
    </dgm:pt>
    <dgm:pt modelId="{325691B3-ACB4-43A1-88AA-BD2149163A0D}" type="pres">
      <dgm:prSet presAssocID="{24583BC4-CC2D-494E-9826-561C73C65E09}" presName="node" presStyleLbl="revTx" presStyleIdx="2" presStyleCnt="5">
        <dgm:presLayoutVars>
          <dgm:bulletEnabled val="1"/>
        </dgm:presLayoutVars>
      </dgm:prSet>
      <dgm:spPr/>
      <dgm:t>
        <a:bodyPr/>
        <a:lstStyle/>
        <a:p>
          <a:endParaRPr lang="en-GB"/>
        </a:p>
      </dgm:t>
    </dgm:pt>
    <dgm:pt modelId="{CF97F5C1-AC87-4341-94B8-1728FFF5230A}" type="pres">
      <dgm:prSet presAssocID="{C05AD24B-555F-4C8F-9612-5EDF0431636C}" presName="sibTrans" presStyleLbl="node1" presStyleIdx="2" presStyleCnt="5"/>
      <dgm:spPr/>
      <dgm:t>
        <a:bodyPr/>
        <a:lstStyle/>
        <a:p>
          <a:endParaRPr lang="es-ES"/>
        </a:p>
      </dgm:t>
    </dgm:pt>
    <dgm:pt modelId="{04D7FCA0-14D1-41EF-9D54-F3468746F785}" type="pres">
      <dgm:prSet presAssocID="{D55C541E-62F1-4850-8315-B8A0760D35B2}" presName="dummy" presStyleCnt="0"/>
      <dgm:spPr/>
    </dgm:pt>
    <dgm:pt modelId="{C2F28F0E-9636-4CBD-B4E2-CAF6578BF219}" type="pres">
      <dgm:prSet presAssocID="{D55C541E-62F1-4850-8315-B8A0760D35B2}" presName="node" presStyleLbl="revTx" presStyleIdx="3" presStyleCnt="5">
        <dgm:presLayoutVars>
          <dgm:bulletEnabled val="1"/>
        </dgm:presLayoutVars>
      </dgm:prSet>
      <dgm:spPr/>
      <dgm:t>
        <a:bodyPr/>
        <a:lstStyle/>
        <a:p>
          <a:endParaRPr lang="en-GB"/>
        </a:p>
      </dgm:t>
    </dgm:pt>
    <dgm:pt modelId="{42992DB7-C8E5-40B8-81B0-812EB578E004}" type="pres">
      <dgm:prSet presAssocID="{7117FD52-241F-4B77-9BCD-A702E15BE464}" presName="sibTrans" presStyleLbl="node1" presStyleIdx="3" presStyleCnt="5"/>
      <dgm:spPr/>
      <dgm:t>
        <a:bodyPr/>
        <a:lstStyle/>
        <a:p>
          <a:endParaRPr lang="es-ES"/>
        </a:p>
      </dgm:t>
    </dgm:pt>
    <dgm:pt modelId="{148FA0AF-5008-4766-8D2C-56549D0505FF}" type="pres">
      <dgm:prSet presAssocID="{694A28E5-AAB3-4E9B-95F5-660C6409D25F}" presName="dummy" presStyleCnt="0"/>
      <dgm:spPr/>
    </dgm:pt>
    <dgm:pt modelId="{807A96EB-3FDB-4BE1-95E6-573ADA6C72D5}" type="pres">
      <dgm:prSet presAssocID="{694A28E5-AAB3-4E9B-95F5-660C6409D25F}" presName="node" presStyleLbl="revTx" presStyleIdx="4" presStyleCnt="5">
        <dgm:presLayoutVars>
          <dgm:bulletEnabled val="1"/>
        </dgm:presLayoutVars>
      </dgm:prSet>
      <dgm:spPr/>
      <dgm:t>
        <a:bodyPr/>
        <a:lstStyle/>
        <a:p>
          <a:endParaRPr lang="en-GB"/>
        </a:p>
      </dgm:t>
    </dgm:pt>
    <dgm:pt modelId="{C9349274-277B-4C62-B69D-AF17770F58E4}" type="pres">
      <dgm:prSet presAssocID="{CED7018C-959B-467E-8860-10096F2EC0AF}" presName="sibTrans" presStyleLbl="node1" presStyleIdx="4" presStyleCnt="5"/>
      <dgm:spPr/>
      <dgm:t>
        <a:bodyPr/>
        <a:lstStyle/>
        <a:p>
          <a:endParaRPr lang="es-ES"/>
        </a:p>
      </dgm:t>
    </dgm:pt>
  </dgm:ptLst>
  <dgm:cxnLst>
    <dgm:cxn modelId="{9721341A-5DCE-41B5-87C8-42ADE03B4D41}" srcId="{82224EFC-6614-4DC1-B342-C3D28CB97F48}" destId="{D55C541E-62F1-4850-8315-B8A0760D35B2}" srcOrd="3" destOrd="0" parTransId="{59BD8B4D-6B86-4088-8583-5B76FC67626D}" sibTransId="{7117FD52-241F-4B77-9BCD-A702E15BE464}"/>
    <dgm:cxn modelId="{174B9542-D36E-4473-8E43-6335EACF3048}" srcId="{82224EFC-6614-4DC1-B342-C3D28CB97F48}" destId="{24583BC4-CC2D-494E-9826-561C73C65E09}" srcOrd="2" destOrd="0" parTransId="{E8AD6463-EBCC-4386-B41E-1D5D9B916997}" sibTransId="{C05AD24B-555F-4C8F-9612-5EDF0431636C}"/>
    <dgm:cxn modelId="{9253485B-DBA9-499A-A2AF-222BE47C01F2}" type="presOf" srcId="{7117FD52-241F-4B77-9BCD-A702E15BE464}" destId="{42992DB7-C8E5-40B8-81B0-812EB578E004}" srcOrd="0" destOrd="0" presId="urn:microsoft.com/office/officeart/2005/8/layout/cycle1"/>
    <dgm:cxn modelId="{3712E81E-1116-4A27-BAEA-97A8795CBB10}" srcId="{82224EFC-6614-4DC1-B342-C3D28CB97F48}" destId="{E4A54007-8E28-4A15-AEC2-628580E87977}" srcOrd="0" destOrd="0" parTransId="{1B8FFABA-7F3A-48DF-932F-2BF14ED83019}" sibTransId="{322403B9-342A-4762-ADEF-FB80553651FD}"/>
    <dgm:cxn modelId="{FEAFE988-DFE2-4560-AA62-5563769956BC}" type="presOf" srcId="{82224EFC-6614-4DC1-B342-C3D28CB97F48}" destId="{E43E7071-46DF-4D79-849A-2CFDD53D3BF0}" srcOrd="0" destOrd="0" presId="urn:microsoft.com/office/officeart/2005/8/layout/cycle1"/>
    <dgm:cxn modelId="{94256257-7B8D-4524-A6D6-6293EB022B98}" type="presOf" srcId="{694A28E5-AAB3-4E9B-95F5-660C6409D25F}" destId="{807A96EB-3FDB-4BE1-95E6-573ADA6C72D5}" srcOrd="0" destOrd="0" presId="urn:microsoft.com/office/officeart/2005/8/layout/cycle1"/>
    <dgm:cxn modelId="{25A3E073-532A-4B61-AC0F-4256D48ECB70}" type="presOf" srcId="{E4A54007-8E28-4A15-AEC2-628580E87977}" destId="{D8544EE4-AB11-4245-87DF-676B3B66DC4B}" srcOrd="0" destOrd="0" presId="urn:microsoft.com/office/officeart/2005/8/layout/cycle1"/>
    <dgm:cxn modelId="{0D4E913F-7230-418A-93FA-32057BC60191}" type="presOf" srcId="{24583BC4-CC2D-494E-9826-561C73C65E09}" destId="{325691B3-ACB4-43A1-88AA-BD2149163A0D}" srcOrd="0" destOrd="0" presId="urn:microsoft.com/office/officeart/2005/8/layout/cycle1"/>
    <dgm:cxn modelId="{8BA25F79-32A4-4D76-8903-7E3903396465}" type="presOf" srcId="{322403B9-342A-4762-ADEF-FB80553651FD}" destId="{30547A89-3AEE-42A2-9F95-EEA6EA52ED68}" srcOrd="0" destOrd="0" presId="urn:microsoft.com/office/officeart/2005/8/layout/cycle1"/>
    <dgm:cxn modelId="{961F5068-14DA-47A5-A3BE-77ADB4454FF7}" type="presOf" srcId="{CED7018C-959B-467E-8860-10096F2EC0AF}" destId="{C9349274-277B-4C62-B69D-AF17770F58E4}" srcOrd="0" destOrd="0" presId="urn:microsoft.com/office/officeart/2005/8/layout/cycle1"/>
    <dgm:cxn modelId="{3AC4E6AA-330F-41DB-A867-C84D23BE4D9A}" type="presOf" srcId="{8A9450A6-238D-4DDE-950B-F395D7FF99FD}" destId="{1482D630-2C4F-4862-965F-75E9317EDFE9}" srcOrd="0" destOrd="0" presId="urn:microsoft.com/office/officeart/2005/8/layout/cycle1"/>
    <dgm:cxn modelId="{E009DBCC-A4AF-4CB0-A111-55C011F072CA}" type="presOf" srcId="{79E16B95-D5E8-4BBE-B031-7E7A9A030C8D}" destId="{63FA3C29-67C1-47E4-9E52-2346BB41968D}" srcOrd="0" destOrd="0" presId="urn:microsoft.com/office/officeart/2005/8/layout/cycle1"/>
    <dgm:cxn modelId="{66D8FFEE-47D1-4422-8B28-5793AA8E38C1}" srcId="{82224EFC-6614-4DC1-B342-C3D28CB97F48}" destId="{694A28E5-AAB3-4E9B-95F5-660C6409D25F}" srcOrd="4" destOrd="0" parTransId="{A3115786-74D1-491A-97FF-71F8F37C9D4A}" sibTransId="{CED7018C-959B-467E-8860-10096F2EC0AF}"/>
    <dgm:cxn modelId="{80EEEF1C-045E-48DB-8BE0-6501EA7434A3}" type="presOf" srcId="{C05AD24B-555F-4C8F-9612-5EDF0431636C}" destId="{CF97F5C1-AC87-4341-94B8-1728FFF5230A}" srcOrd="0" destOrd="0" presId="urn:microsoft.com/office/officeart/2005/8/layout/cycle1"/>
    <dgm:cxn modelId="{EC906BE9-F163-4F7B-B110-3076089672D5}" srcId="{82224EFC-6614-4DC1-B342-C3D28CB97F48}" destId="{8A9450A6-238D-4DDE-950B-F395D7FF99FD}" srcOrd="1" destOrd="0" parTransId="{C441F4FF-17A9-43F9-98C7-659AB8A104F7}" sibTransId="{79E16B95-D5E8-4BBE-B031-7E7A9A030C8D}"/>
    <dgm:cxn modelId="{0960F75D-67B7-48AB-AC27-B03B01D44919}" type="presOf" srcId="{D55C541E-62F1-4850-8315-B8A0760D35B2}" destId="{C2F28F0E-9636-4CBD-B4E2-CAF6578BF219}" srcOrd="0" destOrd="0" presId="urn:microsoft.com/office/officeart/2005/8/layout/cycle1"/>
    <dgm:cxn modelId="{551AC997-3E88-4CF5-83CE-534C43A68A27}" type="presParOf" srcId="{E43E7071-46DF-4D79-849A-2CFDD53D3BF0}" destId="{792A360E-7C87-4851-A417-7049AD5A3D22}" srcOrd="0" destOrd="0" presId="urn:microsoft.com/office/officeart/2005/8/layout/cycle1"/>
    <dgm:cxn modelId="{18C7C550-DF1F-4026-B516-2AE9FCF9DD0F}" type="presParOf" srcId="{E43E7071-46DF-4D79-849A-2CFDD53D3BF0}" destId="{D8544EE4-AB11-4245-87DF-676B3B66DC4B}" srcOrd="1" destOrd="0" presId="urn:microsoft.com/office/officeart/2005/8/layout/cycle1"/>
    <dgm:cxn modelId="{5BB4468B-53DB-4ACE-B8AA-9023BF1BD05B}" type="presParOf" srcId="{E43E7071-46DF-4D79-849A-2CFDD53D3BF0}" destId="{30547A89-3AEE-42A2-9F95-EEA6EA52ED68}" srcOrd="2" destOrd="0" presId="urn:microsoft.com/office/officeart/2005/8/layout/cycle1"/>
    <dgm:cxn modelId="{C23C399B-BF98-4CD5-9F9C-739339E75687}" type="presParOf" srcId="{E43E7071-46DF-4D79-849A-2CFDD53D3BF0}" destId="{532447E9-4D68-46EE-B97C-44B5FDDA3EFE}" srcOrd="3" destOrd="0" presId="urn:microsoft.com/office/officeart/2005/8/layout/cycle1"/>
    <dgm:cxn modelId="{D2984C78-70F4-4B31-925A-1C6B7F55237D}" type="presParOf" srcId="{E43E7071-46DF-4D79-849A-2CFDD53D3BF0}" destId="{1482D630-2C4F-4862-965F-75E9317EDFE9}" srcOrd="4" destOrd="0" presId="urn:microsoft.com/office/officeart/2005/8/layout/cycle1"/>
    <dgm:cxn modelId="{199CEC1C-AB6C-4EEF-A394-EED8138AD6C0}" type="presParOf" srcId="{E43E7071-46DF-4D79-849A-2CFDD53D3BF0}" destId="{63FA3C29-67C1-47E4-9E52-2346BB41968D}" srcOrd="5" destOrd="0" presId="urn:microsoft.com/office/officeart/2005/8/layout/cycle1"/>
    <dgm:cxn modelId="{2E6CF839-AACC-4856-97E1-AECC2B534A46}" type="presParOf" srcId="{E43E7071-46DF-4D79-849A-2CFDD53D3BF0}" destId="{5FF9D3B4-7FBF-483C-AB1B-AB71987DB02F}" srcOrd="6" destOrd="0" presId="urn:microsoft.com/office/officeart/2005/8/layout/cycle1"/>
    <dgm:cxn modelId="{E255C034-173A-497D-9EBB-005BC8F4B796}" type="presParOf" srcId="{E43E7071-46DF-4D79-849A-2CFDD53D3BF0}" destId="{325691B3-ACB4-43A1-88AA-BD2149163A0D}" srcOrd="7" destOrd="0" presId="urn:microsoft.com/office/officeart/2005/8/layout/cycle1"/>
    <dgm:cxn modelId="{7E7FBF1F-2C63-4E50-9D10-B9715FAC1BDD}" type="presParOf" srcId="{E43E7071-46DF-4D79-849A-2CFDD53D3BF0}" destId="{CF97F5C1-AC87-4341-94B8-1728FFF5230A}" srcOrd="8" destOrd="0" presId="urn:microsoft.com/office/officeart/2005/8/layout/cycle1"/>
    <dgm:cxn modelId="{7B1CD981-08D8-40C8-97BF-434E48EEEB22}" type="presParOf" srcId="{E43E7071-46DF-4D79-849A-2CFDD53D3BF0}" destId="{04D7FCA0-14D1-41EF-9D54-F3468746F785}" srcOrd="9" destOrd="0" presId="urn:microsoft.com/office/officeart/2005/8/layout/cycle1"/>
    <dgm:cxn modelId="{E9AB01DB-8E0D-4A23-A0AA-6B2E79C6B1A2}" type="presParOf" srcId="{E43E7071-46DF-4D79-849A-2CFDD53D3BF0}" destId="{C2F28F0E-9636-4CBD-B4E2-CAF6578BF219}" srcOrd="10" destOrd="0" presId="urn:microsoft.com/office/officeart/2005/8/layout/cycle1"/>
    <dgm:cxn modelId="{09A8F3E5-0517-41B2-954A-3E3096593A11}" type="presParOf" srcId="{E43E7071-46DF-4D79-849A-2CFDD53D3BF0}" destId="{42992DB7-C8E5-40B8-81B0-812EB578E004}" srcOrd="11" destOrd="0" presId="urn:microsoft.com/office/officeart/2005/8/layout/cycle1"/>
    <dgm:cxn modelId="{5FFB4F18-7AD8-420C-9EDD-5FB9A9F90366}" type="presParOf" srcId="{E43E7071-46DF-4D79-849A-2CFDD53D3BF0}" destId="{148FA0AF-5008-4766-8D2C-56549D0505FF}" srcOrd="12" destOrd="0" presId="urn:microsoft.com/office/officeart/2005/8/layout/cycle1"/>
    <dgm:cxn modelId="{48565AD6-D8AB-4F7A-976C-E645B8CC4368}" type="presParOf" srcId="{E43E7071-46DF-4D79-849A-2CFDD53D3BF0}" destId="{807A96EB-3FDB-4BE1-95E6-573ADA6C72D5}" srcOrd="13" destOrd="0" presId="urn:microsoft.com/office/officeart/2005/8/layout/cycle1"/>
    <dgm:cxn modelId="{5608F64E-FC88-4067-B63A-DF18F37299F0}" type="presParOf" srcId="{E43E7071-46DF-4D79-849A-2CFDD53D3BF0}" destId="{C9349274-277B-4C62-B69D-AF17770F58E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224EFC-6614-4DC1-B342-C3D28CB97F4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4A54007-8E28-4A15-AEC2-628580E87977}">
      <dgm:prSet phldrT="[Text]"/>
      <dgm:spPr/>
      <dgm:t>
        <a:bodyPr/>
        <a:lstStyle/>
        <a:p>
          <a:r>
            <a:rPr lang="en-GB" dirty="0"/>
            <a:t>project design including </a:t>
          </a:r>
          <a:r>
            <a:rPr lang="en-GB" dirty="0" err="1"/>
            <a:t>ToC</a:t>
          </a:r>
          <a:r>
            <a:rPr lang="en-GB" dirty="0"/>
            <a:t>,  MEL Plan, </a:t>
          </a:r>
          <a:r>
            <a:rPr lang="en-GB" dirty="0">
              <a:solidFill>
                <a:schemeClr val="tx1"/>
              </a:solidFill>
            </a:rPr>
            <a:t>Baseline</a:t>
          </a:r>
          <a:r>
            <a:rPr lang="en-GB" dirty="0"/>
            <a:t> </a:t>
          </a:r>
        </a:p>
      </dgm:t>
    </dgm:pt>
    <dgm:pt modelId="{1B8FFABA-7F3A-48DF-932F-2BF14ED83019}" type="parTrans" cxnId="{3712E81E-1116-4A27-BAEA-97A8795CBB10}">
      <dgm:prSet/>
      <dgm:spPr/>
      <dgm:t>
        <a:bodyPr/>
        <a:lstStyle/>
        <a:p>
          <a:endParaRPr lang="en-GB"/>
        </a:p>
      </dgm:t>
    </dgm:pt>
    <dgm:pt modelId="{322403B9-342A-4762-ADEF-FB80553651FD}" type="sibTrans" cxnId="{3712E81E-1116-4A27-BAEA-97A8795CBB10}">
      <dgm:prSet/>
      <dgm:spPr/>
      <dgm:t>
        <a:bodyPr/>
        <a:lstStyle/>
        <a:p>
          <a:endParaRPr lang="en-GB"/>
        </a:p>
      </dgm:t>
    </dgm:pt>
    <dgm:pt modelId="{8A9450A6-238D-4DDE-950B-F395D7FF99FD}">
      <dgm:prSet phldrT="[Text]"/>
      <dgm:spPr/>
      <dgm:t>
        <a:bodyPr/>
        <a:lstStyle/>
        <a:p>
          <a:r>
            <a:rPr lang="en-GB" dirty="0"/>
            <a:t>Monitoring</a:t>
          </a:r>
          <a:br>
            <a:rPr lang="en-GB" dirty="0"/>
          </a:br>
          <a:r>
            <a:rPr lang="en-GB" dirty="0"/>
            <a:t>Learning</a:t>
          </a:r>
        </a:p>
      </dgm:t>
    </dgm:pt>
    <dgm:pt modelId="{C441F4FF-17A9-43F9-98C7-659AB8A104F7}" type="parTrans" cxnId="{EC906BE9-F163-4F7B-B110-3076089672D5}">
      <dgm:prSet/>
      <dgm:spPr/>
      <dgm:t>
        <a:bodyPr/>
        <a:lstStyle/>
        <a:p>
          <a:endParaRPr lang="en-GB"/>
        </a:p>
      </dgm:t>
    </dgm:pt>
    <dgm:pt modelId="{79E16B95-D5E8-4BBE-B031-7E7A9A030C8D}" type="sibTrans" cxnId="{EC906BE9-F163-4F7B-B110-3076089672D5}">
      <dgm:prSet/>
      <dgm:spPr/>
      <dgm:t>
        <a:bodyPr/>
        <a:lstStyle/>
        <a:p>
          <a:endParaRPr lang="en-GB"/>
        </a:p>
      </dgm:t>
    </dgm:pt>
    <dgm:pt modelId="{24583BC4-CC2D-494E-9826-561C73C65E09}">
      <dgm:prSet phldrT="[Text]"/>
      <dgm:spPr/>
      <dgm:t>
        <a:bodyPr/>
        <a:lstStyle/>
        <a:p>
          <a:r>
            <a:rPr lang="en-GB"/>
            <a:t>Monitoring</a:t>
          </a:r>
          <a:br>
            <a:rPr lang="en-GB"/>
          </a:br>
          <a:r>
            <a:rPr lang="en-GB"/>
            <a:t>Learning</a:t>
          </a:r>
        </a:p>
        <a:p>
          <a:r>
            <a:rPr lang="en-GB"/>
            <a:t>Evaluation  (half way mark) </a:t>
          </a:r>
        </a:p>
      </dgm:t>
    </dgm:pt>
    <dgm:pt modelId="{E8AD6463-EBCC-4386-B41E-1D5D9B916997}" type="parTrans" cxnId="{174B9542-D36E-4473-8E43-6335EACF3048}">
      <dgm:prSet/>
      <dgm:spPr/>
      <dgm:t>
        <a:bodyPr/>
        <a:lstStyle/>
        <a:p>
          <a:endParaRPr lang="en-GB"/>
        </a:p>
      </dgm:t>
    </dgm:pt>
    <dgm:pt modelId="{C05AD24B-555F-4C8F-9612-5EDF0431636C}" type="sibTrans" cxnId="{174B9542-D36E-4473-8E43-6335EACF3048}">
      <dgm:prSet/>
      <dgm:spPr/>
      <dgm:t>
        <a:bodyPr/>
        <a:lstStyle/>
        <a:p>
          <a:endParaRPr lang="en-GB"/>
        </a:p>
      </dgm:t>
    </dgm:pt>
    <dgm:pt modelId="{D55C541E-62F1-4850-8315-B8A0760D35B2}">
      <dgm:prSet phldrT="[Text]"/>
      <dgm:spPr/>
      <dgm:t>
        <a:bodyPr/>
        <a:lstStyle/>
        <a:p>
          <a:r>
            <a:rPr lang="en-GB"/>
            <a:t>Monitoring learning </a:t>
          </a:r>
          <a:br>
            <a:rPr lang="en-GB"/>
          </a:br>
          <a:endParaRPr lang="en-GB"/>
        </a:p>
      </dgm:t>
    </dgm:pt>
    <dgm:pt modelId="{59BD8B4D-6B86-4088-8583-5B76FC67626D}" type="parTrans" cxnId="{9721341A-5DCE-41B5-87C8-42ADE03B4D41}">
      <dgm:prSet/>
      <dgm:spPr/>
      <dgm:t>
        <a:bodyPr/>
        <a:lstStyle/>
        <a:p>
          <a:endParaRPr lang="en-GB"/>
        </a:p>
      </dgm:t>
    </dgm:pt>
    <dgm:pt modelId="{7117FD52-241F-4B77-9BCD-A702E15BE464}" type="sibTrans" cxnId="{9721341A-5DCE-41B5-87C8-42ADE03B4D41}">
      <dgm:prSet/>
      <dgm:spPr/>
      <dgm:t>
        <a:bodyPr/>
        <a:lstStyle/>
        <a:p>
          <a:endParaRPr lang="en-GB"/>
        </a:p>
      </dgm:t>
    </dgm:pt>
    <dgm:pt modelId="{694A28E5-AAB3-4E9B-95F5-660C6409D25F}">
      <dgm:prSet phldrT="[Text]"/>
      <dgm:spPr/>
      <dgm:t>
        <a:bodyPr/>
        <a:lstStyle/>
        <a:p>
          <a:r>
            <a:rPr lang="en-GB"/>
            <a:t>Monitoring Learning</a:t>
          </a:r>
          <a:br>
            <a:rPr lang="en-GB"/>
          </a:br>
          <a:r>
            <a:rPr lang="en-GB"/>
            <a:t>Evaluation</a:t>
          </a:r>
          <a:br>
            <a:rPr lang="en-GB"/>
          </a:br>
          <a:r>
            <a:rPr lang="en-GB"/>
            <a:t>(endline)</a:t>
          </a:r>
        </a:p>
      </dgm:t>
    </dgm:pt>
    <dgm:pt modelId="{A3115786-74D1-491A-97FF-71F8F37C9D4A}" type="parTrans" cxnId="{66D8FFEE-47D1-4422-8B28-5793AA8E38C1}">
      <dgm:prSet/>
      <dgm:spPr/>
      <dgm:t>
        <a:bodyPr/>
        <a:lstStyle/>
        <a:p>
          <a:endParaRPr lang="en-GB"/>
        </a:p>
      </dgm:t>
    </dgm:pt>
    <dgm:pt modelId="{CED7018C-959B-467E-8860-10096F2EC0AF}" type="sibTrans" cxnId="{66D8FFEE-47D1-4422-8B28-5793AA8E38C1}">
      <dgm:prSet/>
      <dgm:spPr/>
      <dgm:t>
        <a:bodyPr/>
        <a:lstStyle/>
        <a:p>
          <a:endParaRPr lang="en-GB"/>
        </a:p>
      </dgm:t>
    </dgm:pt>
    <dgm:pt modelId="{E43E7071-46DF-4D79-849A-2CFDD53D3BF0}" type="pres">
      <dgm:prSet presAssocID="{82224EFC-6614-4DC1-B342-C3D28CB97F48}" presName="cycle" presStyleCnt="0">
        <dgm:presLayoutVars>
          <dgm:dir/>
          <dgm:resizeHandles val="exact"/>
        </dgm:presLayoutVars>
      </dgm:prSet>
      <dgm:spPr/>
      <dgm:t>
        <a:bodyPr/>
        <a:lstStyle/>
        <a:p>
          <a:endParaRPr lang="es-ES"/>
        </a:p>
      </dgm:t>
    </dgm:pt>
    <dgm:pt modelId="{792A360E-7C87-4851-A417-7049AD5A3D22}" type="pres">
      <dgm:prSet presAssocID="{E4A54007-8E28-4A15-AEC2-628580E87977}" presName="dummy" presStyleCnt="0"/>
      <dgm:spPr/>
    </dgm:pt>
    <dgm:pt modelId="{D8544EE4-AB11-4245-87DF-676B3B66DC4B}" type="pres">
      <dgm:prSet presAssocID="{E4A54007-8E28-4A15-AEC2-628580E87977}" presName="node" presStyleLbl="revTx" presStyleIdx="0" presStyleCnt="5">
        <dgm:presLayoutVars>
          <dgm:bulletEnabled val="1"/>
        </dgm:presLayoutVars>
      </dgm:prSet>
      <dgm:spPr/>
      <dgm:t>
        <a:bodyPr/>
        <a:lstStyle/>
        <a:p>
          <a:endParaRPr lang="en-GB"/>
        </a:p>
      </dgm:t>
    </dgm:pt>
    <dgm:pt modelId="{30547A89-3AEE-42A2-9F95-EEA6EA52ED68}" type="pres">
      <dgm:prSet presAssocID="{322403B9-342A-4762-ADEF-FB80553651FD}" presName="sibTrans" presStyleLbl="node1" presStyleIdx="0" presStyleCnt="5"/>
      <dgm:spPr/>
      <dgm:t>
        <a:bodyPr/>
        <a:lstStyle/>
        <a:p>
          <a:endParaRPr lang="es-ES"/>
        </a:p>
      </dgm:t>
    </dgm:pt>
    <dgm:pt modelId="{532447E9-4D68-46EE-B97C-44B5FDDA3EFE}" type="pres">
      <dgm:prSet presAssocID="{8A9450A6-238D-4DDE-950B-F395D7FF99FD}" presName="dummy" presStyleCnt="0"/>
      <dgm:spPr/>
    </dgm:pt>
    <dgm:pt modelId="{1482D630-2C4F-4862-965F-75E9317EDFE9}" type="pres">
      <dgm:prSet presAssocID="{8A9450A6-238D-4DDE-950B-F395D7FF99FD}" presName="node" presStyleLbl="revTx" presStyleIdx="1" presStyleCnt="5">
        <dgm:presLayoutVars>
          <dgm:bulletEnabled val="1"/>
        </dgm:presLayoutVars>
      </dgm:prSet>
      <dgm:spPr/>
      <dgm:t>
        <a:bodyPr/>
        <a:lstStyle/>
        <a:p>
          <a:endParaRPr lang="en-GB"/>
        </a:p>
      </dgm:t>
    </dgm:pt>
    <dgm:pt modelId="{63FA3C29-67C1-47E4-9E52-2346BB41968D}" type="pres">
      <dgm:prSet presAssocID="{79E16B95-D5E8-4BBE-B031-7E7A9A030C8D}" presName="sibTrans" presStyleLbl="node1" presStyleIdx="1" presStyleCnt="5"/>
      <dgm:spPr/>
      <dgm:t>
        <a:bodyPr/>
        <a:lstStyle/>
        <a:p>
          <a:endParaRPr lang="es-ES"/>
        </a:p>
      </dgm:t>
    </dgm:pt>
    <dgm:pt modelId="{5FF9D3B4-7FBF-483C-AB1B-AB71987DB02F}" type="pres">
      <dgm:prSet presAssocID="{24583BC4-CC2D-494E-9826-561C73C65E09}" presName="dummy" presStyleCnt="0"/>
      <dgm:spPr/>
    </dgm:pt>
    <dgm:pt modelId="{325691B3-ACB4-43A1-88AA-BD2149163A0D}" type="pres">
      <dgm:prSet presAssocID="{24583BC4-CC2D-494E-9826-561C73C65E09}" presName="node" presStyleLbl="revTx" presStyleIdx="2" presStyleCnt="5">
        <dgm:presLayoutVars>
          <dgm:bulletEnabled val="1"/>
        </dgm:presLayoutVars>
      </dgm:prSet>
      <dgm:spPr/>
      <dgm:t>
        <a:bodyPr/>
        <a:lstStyle/>
        <a:p>
          <a:endParaRPr lang="en-GB"/>
        </a:p>
      </dgm:t>
    </dgm:pt>
    <dgm:pt modelId="{CF97F5C1-AC87-4341-94B8-1728FFF5230A}" type="pres">
      <dgm:prSet presAssocID="{C05AD24B-555F-4C8F-9612-5EDF0431636C}" presName="sibTrans" presStyleLbl="node1" presStyleIdx="2" presStyleCnt="5"/>
      <dgm:spPr/>
      <dgm:t>
        <a:bodyPr/>
        <a:lstStyle/>
        <a:p>
          <a:endParaRPr lang="es-ES"/>
        </a:p>
      </dgm:t>
    </dgm:pt>
    <dgm:pt modelId="{04D7FCA0-14D1-41EF-9D54-F3468746F785}" type="pres">
      <dgm:prSet presAssocID="{D55C541E-62F1-4850-8315-B8A0760D35B2}" presName="dummy" presStyleCnt="0"/>
      <dgm:spPr/>
    </dgm:pt>
    <dgm:pt modelId="{C2F28F0E-9636-4CBD-B4E2-CAF6578BF219}" type="pres">
      <dgm:prSet presAssocID="{D55C541E-62F1-4850-8315-B8A0760D35B2}" presName="node" presStyleLbl="revTx" presStyleIdx="3" presStyleCnt="5">
        <dgm:presLayoutVars>
          <dgm:bulletEnabled val="1"/>
        </dgm:presLayoutVars>
      </dgm:prSet>
      <dgm:spPr/>
      <dgm:t>
        <a:bodyPr/>
        <a:lstStyle/>
        <a:p>
          <a:endParaRPr lang="en-GB"/>
        </a:p>
      </dgm:t>
    </dgm:pt>
    <dgm:pt modelId="{42992DB7-C8E5-40B8-81B0-812EB578E004}" type="pres">
      <dgm:prSet presAssocID="{7117FD52-241F-4B77-9BCD-A702E15BE464}" presName="sibTrans" presStyleLbl="node1" presStyleIdx="3" presStyleCnt="5"/>
      <dgm:spPr/>
      <dgm:t>
        <a:bodyPr/>
        <a:lstStyle/>
        <a:p>
          <a:endParaRPr lang="es-ES"/>
        </a:p>
      </dgm:t>
    </dgm:pt>
    <dgm:pt modelId="{148FA0AF-5008-4766-8D2C-56549D0505FF}" type="pres">
      <dgm:prSet presAssocID="{694A28E5-AAB3-4E9B-95F5-660C6409D25F}" presName="dummy" presStyleCnt="0"/>
      <dgm:spPr/>
    </dgm:pt>
    <dgm:pt modelId="{807A96EB-3FDB-4BE1-95E6-573ADA6C72D5}" type="pres">
      <dgm:prSet presAssocID="{694A28E5-AAB3-4E9B-95F5-660C6409D25F}" presName="node" presStyleLbl="revTx" presStyleIdx="4" presStyleCnt="5">
        <dgm:presLayoutVars>
          <dgm:bulletEnabled val="1"/>
        </dgm:presLayoutVars>
      </dgm:prSet>
      <dgm:spPr/>
      <dgm:t>
        <a:bodyPr/>
        <a:lstStyle/>
        <a:p>
          <a:endParaRPr lang="en-GB"/>
        </a:p>
      </dgm:t>
    </dgm:pt>
    <dgm:pt modelId="{C9349274-277B-4C62-B69D-AF17770F58E4}" type="pres">
      <dgm:prSet presAssocID="{CED7018C-959B-467E-8860-10096F2EC0AF}" presName="sibTrans" presStyleLbl="node1" presStyleIdx="4" presStyleCnt="5"/>
      <dgm:spPr/>
      <dgm:t>
        <a:bodyPr/>
        <a:lstStyle/>
        <a:p>
          <a:endParaRPr lang="es-ES"/>
        </a:p>
      </dgm:t>
    </dgm:pt>
  </dgm:ptLst>
  <dgm:cxnLst>
    <dgm:cxn modelId="{9721341A-5DCE-41B5-87C8-42ADE03B4D41}" srcId="{82224EFC-6614-4DC1-B342-C3D28CB97F48}" destId="{D55C541E-62F1-4850-8315-B8A0760D35B2}" srcOrd="3" destOrd="0" parTransId="{59BD8B4D-6B86-4088-8583-5B76FC67626D}" sibTransId="{7117FD52-241F-4B77-9BCD-A702E15BE464}"/>
    <dgm:cxn modelId="{174B9542-D36E-4473-8E43-6335EACF3048}" srcId="{82224EFC-6614-4DC1-B342-C3D28CB97F48}" destId="{24583BC4-CC2D-494E-9826-561C73C65E09}" srcOrd="2" destOrd="0" parTransId="{E8AD6463-EBCC-4386-B41E-1D5D9B916997}" sibTransId="{C05AD24B-555F-4C8F-9612-5EDF0431636C}"/>
    <dgm:cxn modelId="{9253485B-DBA9-499A-A2AF-222BE47C01F2}" type="presOf" srcId="{7117FD52-241F-4B77-9BCD-A702E15BE464}" destId="{42992DB7-C8E5-40B8-81B0-812EB578E004}" srcOrd="0" destOrd="0" presId="urn:microsoft.com/office/officeart/2005/8/layout/cycle1"/>
    <dgm:cxn modelId="{3712E81E-1116-4A27-BAEA-97A8795CBB10}" srcId="{82224EFC-6614-4DC1-B342-C3D28CB97F48}" destId="{E4A54007-8E28-4A15-AEC2-628580E87977}" srcOrd="0" destOrd="0" parTransId="{1B8FFABA-7F3A-48DF-932F-2BF14ED83019}" sibTransId="{322403B9-342A-4762-ADEF-FB80553651FD}"/>
    <dgm:cxn modelId="{FEAFE988-DFE2-4560-AA62-5563769956BC}" type="presOf" srcId="{82224EFC-6614-4DC1-B342-C3D28CB97F48}" destId="{E43E7071-46DF-4D79-849A-2CFDD53D3BF0}" srcOrd="0" destOrd="0" presId="urn:microsoft.com/office/officeart/2005/8/layout/cycle1"/>
    <dgm:cxn modelId="{94256257-7B8D-4524-A6D6-6293EB022B98}" type="presOf" srcId="{694A28E5-AAB3-4E9B-95F5-660C6409D25F}" destId="{807A96EB-3FDB-4BE1-95E6-573ADA6C72D5}" srcOrd="0" destOrd="0" presId="urn:microsoft.com/office/officeart/2005/8/layout/cycle1"/>
    <dgm:cxn modelId="{25A3E073-532A-4B61-AC0F-4256D48ECB70}" type="presOf" srcId="{E4A54007-8E28-4A15-AEC2-628580E87977}" destId="{D8544EE4-AB11-4245-87DF-676B3B66DC4B}" srcOrd="0" destOrd="0" presId="urn:microsoft.com/office/officeart/2005/8/layout/cycle1"/>
    <dgm:cxn modelId="{0D4E913F-7230-418A-93FA-32057BC60191}" type="presOf" srcId="{24583BC4-CC2D-494E-9826-561C73C65E09}" destId="{325691B3-ACB4-43A1-88AA-BD2149163A0D}" srcOrd="0" destOrd="0" presId="urn:microsoft.com/office/officeart/2005/8/layout/cycle1"/>
    <dgm:cxn modelId="{8BA25F79-32A4-4D76-8903-7E3903396465}" type="presOf" srcId="{322403B9-342A-4762-ADEF-FB80553651FD}" destId="{30547A89-3AEE-42A2-9F95-EEA6EA52ED68}" srcOrd="0" destOrd="0" presId="urn:microsoft.com/office/officeart/2005/8/layout/cycle1"/>
    <dgm:cxn modelId="{961F5068-14DA-47A5-A3BE-77ADB4454FF7}" type="presOf" srcId="{CED7018C-959B-467E-8860-10096F2EC0AF}" destId="{C9349274-277B-4C62-B69D-AF17770F58E4}" srcOrd="0" destOrd="0" presId="urn:microsoft.com/office/officeart/2005/8/layout/cycle1"/>
    <dgm:cxn modelId="{3AC4E6AA-330F-41DB-A867-C84D23BE4D9A}" type="presOf" srcId="{8A9450A6-238D-4DDE-950B-F395D7FF99FD}" destId="{1482D630-2C4F-4862-965F-75E9317EDFE9}" srcOrd="0" destOrd="0" presId="urn:microsoft.com/office/officeart/2005/8/layout/cycle1"/>
    <dgm:cxn modelId="{E009DBCC-A4AF-4CB0-A111-55C011F072CA}" type="presOf" srcId="{79E16B95-D5E8-4BBE-B031-7E7A9A030C8D}" destId="{63FA3C29-67C1-47E4-9E52-2346BB41968D}" srcOrd="0" destOrd="0" presId="urn:microsoft.com/office/officeart/2005/8/layout/cycle1"/>
    <dgm:cxn modelId="{66D8FFEE-47D1-4422-8B28-5793AA8E38C1}" srcId="{82224EFC-6614-4DC1-B342-C3D28CB97F48}" destId="{694A28E5-AAB3-4E9B-95F5-660C6409D25F}" srcOrd="4" destOrd="0" parTransId="{A3115786-74D1-491A-97FF-71F8F37C9D4A}" sibTransId="{CED7018C-959B-467E-8860-10096F2EC0AF}"/>
    <dgm:cxn modelId="{80EEEF1C-045E-48DB-8BE0-6501EA7434A3}" type="presOf" srcId="{C05AD24B-555F-4C8F-9612-5EDF0431636C}" destId="{CF97F5C1-AC87-4341-94B8-1728FFF5230A}" srcOrd="0" destOrd="0" presId="urn:microsoft.com/office/officeart/2005/8/layout/cycle1"/>
    <dgm:cxn modelId="{EC906BE9-F163-4F7B-B110-3076089672D5}" srcId="{82224EFC-6614-4DC1-B342-C3D28CB97F48}" destId="{8A9450A6-238D-4DDE-950B-F395D7FF99FD}" srcOrd="1" destOrd="0" parTransId="{C441F4FF-17A9-43F9-98C7-659AB8A104F7}" sibTransId="{79E16B95-D5E8-4BBE-B031-7E7A9A030C8D}"/>
    <dgm:cxn modelId="{0960F75D-67B7-48AB-AC27-B03B01D44919}" type="presOf" srcId="{D55C541E-62F1-4850-8315-B8A0760D35B2}" destId="{C2F28F0E-9636-4CBD-B4E2-CAF6578BF219}" srcOrd="0" destOrd="0" presId="urn:microsoft.com/office/officeart/2005/8/layout/cycle1"/>
    <dgm:cxn modelId="{551AC997-3E88-4CF5-83CE-534C43A68A27}" type="presParOf" srcId="{E43E7071-46DF-4D79-849A-2CFDD53D3BF0}" destId="{792A360E-7C87-4851-A417-7049AD5A3D22}" srcOrd="0" destOrd="0" presId="urn:microsoft.com/office/officeart/2005/8/layout/cycle1"/>
    <dgm:cxn modelId="{18C7C550-DF1F-4026-B516-2AE9FCF9DD0F}" type="presParOf" srcId="{E43E7071-46DF-4D79-849A-2CFDD53D3BF0}" destId="{D8544EE4-AB11-4245-87DF-676B3B66DC4B}" srcOrd="1" destOrd="0" presId="urn:microsoft.com/office/officeart/2005/8/layout/cycle1"/>
    <dgm:cxn modelId="{5BB4468B-53DB-4ACE-B8AA-9023BF1BD05B}" type="presParOf" srcId="{E43E7071-46DF-4D79-849A-2CFDD53D3BF0}" destId="{30547A89-3AEE-42A2-9F95-EEA6EA52ED68}" srcOrd="2" destOrd="0" presId="urn:microsoft.com/office/officeart/2005/8/layout/cycle1"/>
    <dgm:cxn modelId="{C23C399B-BF98-4CD5-9F9C-739339E75687}" type="presParOf" srcId="{E43E7071-46DF-4D79-849A-2CFDD53D3BF0}" destId="{532447E9-4D68-46EE-B97C-44B5FDDA3EFE}" srcOrd="3" destOrd="0" presId="urn:microsoft.com/office/officeart/2005/8/layout/cycle1"/>
    <dgm:cxn modelId="{D2984C78-70F4-4B31-925A-1C6B7F55237D}" type="presParOf" srcId="{E43E7071-46DF-4D79-849A-2CFDD53D3BF0}" destId="{1482D630-2C4F-4862-965F-75E9317EDFE9}" srcOrd="4" destOrd="0" presId="urn:microsoft.com/office/officeart/2005/8/layout/cycle1"/>
    <dgm:cxn modelId="{199CEC1C-AB6C-4EEF-A394-EED8138AD6C0}" type="presParOf" srcId="{E43E7071-46DF-4D79-849A-2CFDD53D3BF0}" destId="{63FA3C29-67C1-47E4-9E52-2346BB41968D}" srcOrd="5" destOrd="0" presId="urn:microsoft.com/office/officeart/2005/8/layout/cycle1"/>
    <dgm:cxn modelId="{2E6CF839-AACC-4856-97E1-AECC2B534A46}" type="presParOf" srcId="{E43E7071-46DF-4D79-849A-2CFDD53D3BF0}" destId="{5FF9D3B4-7FBF-483C-AB1B-AB71987DB02F}" srcOrd="6" destOrd="0" presId="urn:microsoft.com/office/officeart/2005/8/layout/cycle1"/>
    <dgm:cxn modelId="{E255C034-173A-497D-9EBB-005BC8F4B796}" type="presParOf" srcId="{E43E7071-46DF-4D79-849A-2CFDD53D3BF0}" destId="{325691B3-ACB4-43A1-88AA-BD2149163A0D}" srcOrd="7" destOrd="0" presId="urn:microsoft.com/office/officeart/2005/8/layout/cycle1"/>
    <dgm:cxn modelId="{7E7FBF1F-2C63-4E50-9D10-B9715FAC1BDD}" type="presParOf" srcId="{E43E7071-46DF-4D79-849A-2CFDD53D3BF0}" destId="{CF97F5C1-AC87-4341-94B8-1728FFF5230A}" srcOrd="8" destOrd="0" presId="urn:microsoft.com/office/officeart/2005/8/layout/cycle1"/>
    <dgm:cxn modelId="{7B1CD981-08D8-40C8-97BF-434E48EEEB22}" type="presParOf" srcId="{E43E7071-46DF-4D79-849A-2CFDD53D3BF0}" destId="{04D7FCA0-14D1-41EF-9D54-F3468746F785}" srcOrd="9" destOrd="0" presId="urn:microsoft.com/office/officeart/2005/8/layout/cycle1"/>
    <dgm:cxn modelId="{E9AB01DB-8E0D-4A23-A0AA-6B2E79C6B1A2}" type="presParOf" srcId="{E43E7071-46DF-4D79-849A-2CFDD53D3BF0}" destId="{C2F28F0E-9636-4CBD-B4E2-CAF6578BF219}" srcOrd="10" destOrd="0" presId="urn:microsoft.com/office/officeart/2005/8/layout/cycle1"/>
    <dgm:cxn modelId="{09A8F3E5-0517-41B2-954A-3E3096593A11}" type="presParOf" srcId="{E43E7071-46DF-4D79-849A-2CFDD53D3BF0}" destId="{42992DB7-C8E5-40B8-81B0-812EB578E004}" srcOrd="11" destOrd="0" presId="urn:microsoft.com/office/officeart/2005/8/layout/cycle1"/>
    <dgm:cxn modelId="{5FFB4F18-7AD8-420C-9EDD-5FB9A9F90366}" type="presParOf" srcId="{E43E7071-46DF-4D79-849A-2CFDD53D3BF0}" destId="{148FA0AF-5008-4766-8D2C-56549D0505FF}" srcOrd="12" destOrd="0" presId="urn:microsoft.com/office/officeart/2005/8/layout/cycle1"/>
    <dgm:cxn modelId="{48565AD6-D8AB-4F7A-976C-E645B8CC4368}" type="presParOf" srcId="{E43E7071-46DF-4D79-849A-2CFDD53D3BF0}" destId="{807A96EB-3FDB-4BE1-95E6-573ADA6C72D5}" srcOrd="13" destOrd="0" presId="urn:microsoft.com/office/officeart/2005/8/layout/cycle1"/>
    <dgm:cxn modelId="{5608F64E-FC88-4067-B63A-DF18F37299F0}" type="presParOf" srcId="{E43E7071-46DF-4D79-849A-2CFDD53D3BF0}" destId="{C9349274-277B-4C62-B69D-AF17770F58E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331F97-53B6-44D0-B032-BD699ACF4AF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0173581F-59FD-4D7B-9FC2-16DD9752CF0A}">
      <dgm:prSet phldrT="[Text]" custT="1"/>
      <dgm:spPr/>
      <dgm:t>
        <a:bodyPr/>
        <a:lstStyle/>
        <a:p>
          <a:r>
            <a:rPr lang="de-DE" sz="900" b="1" dirty="0">
              <a:solidFill>
                <a:srgbClr val="92D050"/>
              </a:solidFill>
            </a:rPr>
            <a:t>2. </a:t>
          </a:r>
          <a:r>
            <a:rPr lang="de-DE" sz="600" dirty="0"/>
            <a:t/>
          </a:r>
          <a:br>
            <a:rPr lang="de-DE" sz="600" dirty="0"/>
          </a:br>
          <a:endParaRPr lang="de-DE" sz="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1B1BB8C-C3A3-4635-AD8D-3A7F05D1B76A}" type="parTrans" cxnId="{5EBC0BAA-7FED-4508-965F-BAE9571DA16F}">
      <dgm:prSet/>
      <dgm:spPr/>
      <dgm:t>
        <a:bodyPr/>
        <a:lstStyle/>
        <a:p>
          <a:endParaRPr lang="de-DE"/>
        </a:p>
      </dgm:t>
    </dgm:pt>
    <dgm:pt modelId="{29B140A9-0CF9-41EE-9CD0-23AE02EFE56B}" type="sibTrans" cxnId="{5EBC0BAA-7FED-4508-965F-BAE9571DA16F}">
      <dgm:prSet/>
      <dgm:spPr/>
      <dgm:t>
        <a:bodyPr/>
        <a:lstStyle/>
        <a:p>
          <a:endParaRPr lang="de-DE"/>
        </a:p>
      </dgm:t>
    </dgm:pt>
    <dgm:pt modelId="{ED9016E9-9DC6-4103-B5D2-A2815CE73BF5}">
      <dgm:prSet phldrT="[Text]" custT="1"/>
      <dgm:spPr/>
      <dgm:t>
        <a:bodyPr/>
        <a:lstStyle/>
        <a:p>
          <a:r>
            <a:rPr lang="de-DE" sz="900" b="1" dirty="0">
              <a:solidFill>
                <a:srgbClr val="92D050"/>
              </a:solidFill>
            </a:rPr>
            <a:t>3. </a:t>
          </a:r>
          <a:r>
            <a:rPr lang="de-DE" sz="800" dirty="0"/>
            <a:t/>
          </a:r>
          <a:br>
            <a:rPr lang="de-DE" sz="800" dirty="0"/>
          </a:br>
          <a:endParaRPr lang="de-DE" sz="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4F8031F-3AC1-449E-90A0-71A455155BBF}" type="parTrans" cxnId="{41ECA374-071D-4133-9F5D-2E24D8D27E66}">
      <dgm:prSet/>
      <dgm:spPr/>
      <dgm:t>
        <a:bodyPr/>
        <a:lstStyle/>
        <a:p>
          <a:endParaRPr lang="de-DE"/>
        </a:p>
      </dgm:t>
    </dgm:pt>
    <dgm:pt modelId="{1DF1308A-4FB9-4188-91C8-B0ABADC55D9A}" type="sibTrans" cxnId="{41ECA374-071D-4133-9F5D-2E24D8D27E66}">
      <dgm:prSet/>
      <dgm:spPr/>
      <dgm:t>
        <a:bodyPr/>
        <a:lstStyle/>
        <a:p>
          <a:endParaRPr lang="de-DE"/>
        </a:p>
      </dgm:t>
    </dgm:pt>
    <dgm:pt modelId="{6F475EF5-BBBD-41EE-9D61-EBD7F44B7737}">
      <dgm:prSet phldrT="[Text]" custT="1"/>
      <dgm:spPr/>
      <dgm:t>
        <a:bodyPr/>
        <a:lstStyle/>
        <a:p>
          <a:r>
            <a:rPr lang="de-DE" sz="800" b="1" dirty="0">
              <a:solidFill>
                <a:srgbClr val="92D050"/>
              </a:solidFill>
            </a:rPr>
            <a:t>4. </a:t>
          </a:r>
          <a:r>
            <a:rPr lang="de-DE" sz="700" dirty="0"/>
            <a:t/>
          </a:r>
          <a:br>
            <a:rPr lang="de-DE" sz="700" dirty="0"/>
          </a:br>
          <a:endParaRPr lang="de-DE" sz="7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CBBF96D-EEAF-4889-BB5A-7998FB6D1ADF}" type="parTrans" cxnId="{35B4DFC7-3CA3-4235-BB7C-8B88567C4FEA}">
      <dgm:prSet/>
      <dgm:spPr/>
      <dgm:t>
        <a:bodyPr/>
        <a:lstStyle/>
        <a:p>
          <a:endParaRPr lang="de-DE"/>
        </a:p>
      </dgm:t>
    </dgm:pt>
    <dgm:pt modelId="{3C7B53A6-08BF-407E-9642-D489B4D61F06}" type="sibTrans" cxnId="{35B4DFC7-3CA3-4235-BB7C-8B88567C4FEA}">
      <dgm:prSet/>
      <dgm:spPr/>
      <dgm:t>
        <a:bodyPr/>
        <a:lstStyle/>
        <a:p>
          <a:endParaRPr lang="de-DE"/>
        </a:p>
      </dgm:t>
    </dgm:pt>
    <dgm:pt modelId="{1507E844-94BD-4048-B075-25DEC7E89A93}">
      <dgm:prSet phldrT="[Text]" custT="1"/>
      <dgm:spPr/>
      <dgm:t>
        <a:bodyPr/>
        <a:lstStyle/>
        <a:p>
          <a:r>
            <a:rPr lang="de-DE" sz="900" b="1" dirty="0">
              <a:solidFill>
                <a:srgbClr val="92D050"/>
              </a:solidFill>
            </a:rPr>
            <a:t>5.</a:t>
          </a:r>
          <a:r>
            <a:rPr lang="de-DE" sz="600" dirty="0"/>
            <a:t/>
          </a:r>
          <a:br>
            <a:rPr lang="de-DE" sz="600" dirty="0"/>
          </a:br>
          <a:endParaRPr lang="de-DE" sz="6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5D41283-8311-44F4-AE8F-2560E6AAD3DC}" type="parTrans" cxnId="{76AFAD54-5136-4BE3-9AAD-56BB152584FB}">
      <dgm:prSet/>
      <dgm:spPr/>
      <dgm:t>
        <a:bodyPr/>
        <a:lstStyle/>
        <a:p>
          <a:endParaRPr lang="de-DE"/>
        </a:p>
      </dgm:t>
    </dgm:pt>
    <dgm:pt modelId="{299501E7-0B13-4414-9BB1-D1804B19323A}" type="sibTrans" cxnId="{76AFAD54-5136-4BE3-9AAD-56BB152584FB}">
      <dgm:prSet/>
      <dgm:spPr/>
      <dgm:t>
        <a:bodyPr/>
        <a:lstStyle/>
        <a:p>
          <a:endParaRPr lang="de-DE"/>
        </a:p>
      </dgm:t>
    </dgm:pt>
    <dgm:pt modelId="{43D3A413-A67E-46CD-ACD6-6D4D8A8C5802}">
      <dgm:prSet phldrT="[Text]" custT="1"/>
      <dgm:spPr/>
      <dgm:t>
        <a:bodyPr/>
        <a:lstStyle/>
        <a:p>
          <a:r>
            <a:rPr lang="de-DE" sz="900" b="1" dirty="0">
              <a:solidFill>
                <a:srgbClr val="92D050"/>
              </a:solidFill>
            </a:rPr>
            <a:t>1. </a:t>
          </a:r>
          <a:r>
            <a:rPr lang="de-DE" sz="600" dirty="0"/>
            <a:t/>
          </a:r>
          <a:br>
            <a:rPr lang="de-DE" sz="600" dirty="0"/>
          </a:br>
          <a:endParaRPr lang="de-DE" sz="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1AC6003-1B27-4949-8824-E5E455C3CDE6}" type="sibTrans" cxnId="{FE48E2F0-B8BD-4D4D-962D-3288A4AD04C1}">
      <dgm:prSet/>
      <dgm:spPr/>
      <dgm:t>
        <a:bodyPr/>
        <a:lstStyle/>
        <a:p>
          <a:endParaRPr lang="de-DE"/>
        </a:p>
      </dgm:t>
    </dgm:pt>
    <dgm:pt modelId="{69701857-0FA4-4964-8E32-BF378CE8DE8A}" type="parTrans" cxnId="{FE48E2F0-B8BD-4D4D-962D-3288A4AD04C1}">
      <dgm:prSet/>
      <dgm:spPr/>
      <dgm:t>
        <a:bodyPr/>
        <a:lstStyle/>
        <a:p>
          <a:endParaRPr lang="de-DE"/>
        </a:p>
      </dgm:t>
    </dgm:pt>
    <dgm:pt modelId="{DAD963AB-32E1-43D6-8F3F-8BB22CA1188B}" type="pres">
      <dgm:prSet presAssocID="{B6331F97-53B6-44D0-B032-BD699ACF4AFE}" presName="cycle" presStyleCnt="0">
        <dgm:presLayoutVars>
          <dgm:dir/>
          <dgm:resizeHandles val="exact"/>
        </dgm:presLayoutVars>
      </dgm:prSet>
      <dgm:spPr/>
      <dgm:t>
        <a:bodyPr/>
        <a:lstStyle/>
        <a:p>
          <a:endParaRPr lang="es-ES"/>
        </a:p>
      </dgm:t>
    </dgm:pt>
    <dgm:pt modelId="{3F868945-ABFC-49E6-B8E5-D944B6728D07}" type="pres">
      <dgm:prSet presAssocID="{43D3A413-A67E-46CD-ACD6-6D4D8A8C5802}" presName="dummy" presStyleCnt="0"/>
      <dgm:spPr/>
    </dgm:pt>
    <dgm:pt modelId="{8135FA5F-762A-41A4-954E-2F5A90FD56B1}" type="pres">
      <dgm:prSet presAssocID="{43D3A413-A67E-46CD-ACD6-6D4D8A8C5802}" presName="node" presStyleLbl="revTx" presStyleIdx="0" presStyleCnt="5" custScaleX="116236" custScaleY="109518">
        <dgm:presLayoutVars>
          <dgm:bulletEnabled val="1"/>
        </dgm:presLayoutVars>
      </dgm:prSet>
      <dgm:spPr/>
      <dgm:t>
        <a:bodyPr/>
        <a:lstStyle/>
        <a:p>
          <a:endParaRPr lang="es-ES"/>
        </a:p>
      </dgm:t>
    </dgm:pt>
    <dgm:pt modelId="{90FDF869-C1F5-456A-9BC2-B81709E7B6A8}" type="pres">
      <dgm:prSet presAssocID="{21AC6003-1B27-4949-8824-E5E455C3CDE6}" presName="sibTrans" presStyleLbl="node1" presStyleIdx="0" presStyleCnt="5"/>
      <dgm:spPr/>
      <dgm:t>
        <a:bodyPr/>
        <a:lstStyle/>
        <a:p>
          <a:endParaRPr lang="es-ES"/>
        </a:p>
      </dgm:t>
    </dgm:pt>
    <dgm:pt modelId="{980562AD-903B-4C70-A030-C6F573F21CDF}" type="pres">
      <dgm:prSet presAssocID="{0173581F-59FD-4D7B-9FC2-16DD9752CF0A}" presName="dummy" presStyleCnt="0"/>
      <dgm:spPr/>
    </dgm:pt>
    <dgm:pt modelId="{0C4020A9-BC31-4430-9B92-58097AB4F64E}" type="pres">
      <dgm:prSet presAssocID="{0173581F-59FD-4D7B-9FC2-16DD9752CF0A}" presName="node" presStyleLbl="revTx" presStyleIdx="1" presStyleCnt="5" custScaleX="118265" custScaleY="118040">
        <dgm:presLayoutVars>
          <dgm:bulletEnabled val="1"/>
        </dgm:presLayoutVars>
      </dgm:prSet>
      <dgm:spPr/>
      <dgm:t>
        <a:bodyPr/>
        <a:lstStyle/>
        <a:p>
          <a:endParaRPr lang="es-ES"/>
        </a:p>
      </dgm:t>
    </dgm:pt>
    <dgm:pt modelId="{080A2C65-01AB-45B5-BA3F-1B1B1D174D6E}" type="pres">
      <dgm:prSet presAssocID="{29B140A9-0CF9-41EE-9CD0-23AE02EFE56B}" presName="sibTrans" presStyleLbl="node1" presStyleIdx="1" presStyleCnt="5"/>
      <dgm:spPr/>
      <dgm:t>
        <a:bodyPr/>
        <a:lstStyle/>
        <a:p>
          <a:endParaRPr lang="es-ES"/>
        </a:p>
      </dgm:t>
    </dgm:pt>
    <dgm:pt modelId="{65C434AC-779A-4EF0-956A-978A6E7AEB59}" type="pres">
      <dgm:prSet presAssocID="{ED9016E9-9DC6-4103-B5D2-A2815CE73BF5}" presName="dummy" presStyleCnt="0"/>
      <dgm:spPr/>
    </dgm:pt>
    <dgm:pt modelId="{6E9F4561-EC70-41C5-B22B-EDC465D6E663}" type="pres">
      <dgm:prSet presAssocID="{ED9016E9-9DC6-4103-B5D2-A2815CE73BF5}" presName="node" presStyleLbl="revTx" presStyleIdx="2" presStyleCnt="5" custScaleX="150583" custScaleY="119089">
        <dgm:presLayoutVars>
          <dgm:bulletEnabled val="1"/>
        </dgm:presLayoutVars>
      </dgm:prSet>
      <dgm:spPr/>
      <dgm:t>
        <a:bodyPr/>
        <a:lstStyle/>
        <a:p>
          <a:endParaRPr lang="es-ES"/>
        </a:p>
      </dgm:t>
    </dgm:pt>
    <dgm:pt modelId="{24217BEB-2A9D-4FC0-B649-064CA98756EE}" type="pres">
      <dgm:prSet presAssocID="{1DF1308A-4FB9-4188-91C8-B0ABADC55D9A}" presName="sibTrans" presStyleLbl="node1" presStyleIdx="2" presStyleCnt="5"/>
      <dgm:spPr/>
      <dgm:t>
        <a:bodyPr/>
        <a:lstStyle/>
        <a:p>
          <a:endParaRPr lang="es-ES"/>
        </a:p>
      </dgm:t>
    </dgm:pt>
    <dgm:pt modelId="{FC11C095-339B-4755-82D1-7A65A9C48DCA}" type="pres">
      <dgm:prSet presAssocID="{6F475EF5-BBBD-41EE-9D61-EBD7F44B7737}" presName="dummy" presStyleCnt="0"/>
      <dgm:spPr/>
    </dgm:pt>
    <dgm:pt modelId="{62BDD71D-C620-47FE-B95D-DB2569D7A9B7}" type="pres">
      <dgm:prSet presAssocID="{6F475EF5-BBBD-41EE-9D61-EBD7F44B7737}" presName="node" presStyleLbl="revTx" presStyleIdx="3" presStyleCnt="5" custScaleX="109132" custScaleY="107688">
        <dgm:presLayoutVars>
          <dgm:bulletEnabled val="1"/>
        </dgm:presLayoutVars>
      </dgm:prSet>
      <dgm:spPr/>
      <dgm:t>
        <a:bodyPr/>
        <a:lstStyle/>
        <a:p>
          <a:endParaRPr lang="es-ES"/>
        </a:p>
      </dgm:t>
    </dgm:pt>
    <dgm:pt modelId="{BFFB181A-B248-4D84-8C35-4CA06BC9963C}" type="pres">
      <dgm:prSet presAssocID="{3C7B53A6-08BF-407E-9642-D489B4D61F06}" presName="sibTrans" presStyleLbl="node1" presStyleIdx="3" presStyleCnt="5"/>
      <dgm:spPr/>
      <dgm:t>
        <a:bodyPr/>
        <a:lstStyle/>
        <a:p>
          <a:endParaRPr lang="es-ES"/>
        </a:p>
      </dgm:t>
    </dgm:pt>
    <dgm:pt modelId="{F06227DA-D4BF-4846-9FC4-5BD54FA578BE}" type="pres">
      <dgm:prSet presAssocID="{1507E844-94BD-4048-B075-25DEC7E89A93}" presName="dummy" presStyleCnt="0"/>
      <dgm:spPr/>
    </dgm:pt>
    <dgm:pt modelId="{7CBF8683-A046-402E-8B86-B72ED60BB502}" type="pres">
      <dgm:prSet presAssocID="{1507E844-94BD-4048-B075-25DEC7E89A93}" presName="node" presStyleLbl="revTx" presStyleIdx="4" presStyleCnt="5">
        <dgm:presLayoutVars>
          <dgm:bulletEnabled val="1"/>
        </dgm:presLayoutVars>
      </dgm:prSet>
      <dgm:spPr/>
      <dgm:t>
        <a:bodyPr/>
        <a:lstStyle/>
        <a:p>
          <a:endParaRPr lang="es-ES"/>
        </a:p>
      </dgm:t>
    </dgm:pt>
    <dgm:pt modelId="{14128716-D06F-42F9-97F1-D9B9687ECA11}" type="pres">
      <dgm:prSet presAssocID="{299501E7-0B13-4414-9BB1-D1804B19323A}" presName="sibTrans" presStyleLbl="node1" presStyleIdx="4" presStyleCnt="5"/>
      <dgm:spPr/>
      <dgm:t>
        <a:bodyPr/>
        <a:lstStyle/>
        <a:p>
          <a:endParaRPr lang="es-ES"/>
        </a:p>
      </dgm:t>
    </dgm:pt>
  </dgm:ptLst>
  <dgm:cxnLst>
    <dgm:cxn modelId="{8064C5F9-B068-4E40-880A-42BB8063A651}" type="presOf" srcId="{0173581F-59FD-4D7B-9FC2-16DD9752CF0A}" destId="{0C4020A9-BC31-4430-9B92-58097AB4F64E}" srcOrd="0" destOrd="0" presId="urn:microsoft.com/office/officeart/2005/8/layout/cycle1"/>
    <dgm:cxn modelId="{35B4DFC7-3CA3-4235-BB7C-8B88567C4FEA}" srcId="{B6331F97-53B6-44D0-B032-BD699ACF4AFE}" destId="{6F475EF5-BBBD-41EE-9D61-EBD7F44B7737}" srcOrd="3" destOrd="0" parTransId="{3CBBF96D-EEAF-4889-BB5A-7998FB6D1ADF}" sibTransId="{3C7B53A6-08BF-407E-9642-D489B4D61F06}"/>
    <dgm:cxn modelId="{371B0254-60F8-4F48-B482-A23B673FF7EF}" type="presOf" srcId="{21AC6003-1B27-4949-8824-E5E455C3CDE6}" destId="{90FDF869-C1F5-456A-9BC2-B81709E7B6A8}" srcOrd="0" destOrd="0" presId="urn:microsoft.com/office/officeart/2005/8/layout/cycle1"/>
    <dgm:cxn modelId="{76AFAD54-5136-4BE3-9AAD-56BB152584FB}" srcId="{B6331F97-53B6-44D0-B032-BD699ACF4AFE}" destId="{1507E844-94BD-4048-B075-25DEC7E89A93}" srcOrd="4" destOrd="0" parTransId="{15D41283-8311-44F4-AE8F-2560E6AAD3DC}" sibTransId="{299501E7-0B13-4414-9BB1-D1804B19323A}"/>
    <dgm:cxn modelId="{90A40F40-9587-4DD8-82A0-F1C6E8DB64DC}" type="presOf" srcId="{6F475EF5-BBBD-41EE-9D61-EBD7F44B7737}" destId="{62BDD71D-C620-47FE-B95D-DB2569D7A9B7}" srcOrd="0" destOrd="0" presId="urn:microsoft.com/office/officeart/2005/8/layout/cycle1"/>
    <dgm:cxn modelId="{6CFD15A7-23C2-4CFB-AF2B-38E8D8073074}" type="presOf" srcId="{299501E7-0B13-4414-9BB1-D1804B19323A}" destId="{14128716-D06F-42F9-97F1-D9B9687ECA11}" srcOrd="0" destOrd="0" presId="urn:microsoft.com/office/officeart/2005/8/layout/cycle1"/>
    <dgm:cxn modelId="{B8AFFEDD-10ED-4EC0-8CC2-E9A18565C705}" type="presOf" srcId="{ED9016E9-9DC6-4103-B5D2-A2815CE73BF5}" destId="{6E9F4561-EC70-41C5-B22B-EDC465D6E663}" srcOrd="0" destOrd="0" presId="urn:microsoft.com/office/officeart/2005/8/layout/cycle1"/>
    <dgm:cxn modelId="{E890CD4A-9313-4707-BAE2-29024B6628EB}" type="presOf" srcId="{3C7B53A6-08BF-407E-9642-D489B4D61F06}" destId="{BFFB181A-B248-4D84-8C35-4CA06BC9963C}" srcOrd="0" destOrd="0" presId="urn:microsoft.com/office/officeart/2005/8/layout/cycle1"/>
    <dgm:cxn modelId="{5EBC0BAA-7FED-4508-965F-BAE9571DA16F}" srcId="{B6331F97-53B6-44D0-B032-BD699ACF4AFE}" destId="{0173581F-59FD-4D7B-9FC2-16DD9752CF0A}" srcOrd="1" destOrd="0" parTransId="{31B1BB8C-C3A3-4635-AD8D-3A7F05D1B76A}" sibTransId="{29B140A9-0CF9-41EE-9CD0-23AE02EFE56B}"/>
    <dgm:cxn modelId="{6A7953CE-47B0-4B26-805A-E768BE3D56CB}" type="presOf" srcId="{B6331F97-53B6-44D0-B032-BD699ACF4AFE}" destId="{DAD963AB-32E1-43D6-8F3F-8BB22CA1188B}" srcOrd="0" destOrd="0" presId="urn:microsoft.com/office/officeart/2005/8/layout/cycle1"/>
    <dgm:cxn modelId="{0D6872EE-8346-412E-A44C-827E5EC28DDD}" type="presOf" srcId="{43D3A413-A67E-46CD-ACD6-6D4D8A8C5802}" destId="{8135FA5F-762A-41A4-954E-2F5A90FD56B1}" srcOrd="0" destOrd="0" presId="urn:microsoft.com/office/officeart/2005/8/layout/cycle1"/>
    <dgm:cxn modelId="{FE48E2F0-B8BD-4D4D-962D-3288A4AD04C1}" srcId="{B6331F97-53B6-44D0-B032-BD699ACF4AFE}" destId="{43D3A413-A67E-46CD-ACD6-6D4D8A8C5802}" srcOrd="0" destOrd="0" parTransId="{69701857-0FA4-4964-8E32-BF378CE8DE8A}" sibTransId="{21AC6003-1B27-4949-8824-E5E455C3CDE6}"/>
    <dgm:cxn modelId="{2A0A89D5-07CE-4DB2-BFF8-1FFADE8CCCE2}" type="presOf" srcId="{1DF1308A-4FB9-4188-91C8-B0ABADC55D9A}" destId="{24217BEB-2A9D-4FC0-B649-064CA98756EE}" srcOrd="0" destOrd="0" presId="urn:microsoft.com/office/officeart/2005/8/layout/cycle1"/>
    <dgm:cxn modelId="{BD7DC0E5-FA51-4C21-97B0-13D80454851D}" type="presOf" srcId="{1507E844-94BD-4048-B075-25DEC7E89A93}" destId="{7CBF8683-A046-402E-8B86-B72ED60BB502}" srcOrd="0" destOrd="0" presId="urn:microsoft.com/office/officeart/2005/8/layout/cycle1"/>
    <dgm:cxn modelId="{251EE4C8-EA2E-4B60-BD12-E4E4C4808630}" type="presOf" srcId="{29B140A9-0CF9-41EE-9CD0-23AE02EFE56B}" destId="{080A2C65-01AB-45B5-BA3F-1B1B1D174D6E}" srcOrd="0" destOrd="0" presId="urn:microsoft.com/office/officeart/2005/8/layout/cycle1"/>
    <dgm:cxn modelId="{41ECA374-071D-4133-9F5D-2E24D8D27E66}" srcId="{B6331F97-53B6-44D0-B032-BD699ACF4AFE}" destId="{ED9016E9-9DC6-4103-B5D2-A2815CE73BF5}" srcOrd="2" destOrd="0" parTransId="{A4F8031F-3AC1-449E-90A0-71A455155BBF}" sibTransId="{1DF1308A-4FB9-4188-91C8-B0ABADC55D9A}"/>
    <dgm:cxn modelId="{F4F50E60-E703-4650-9726-9B8CED73A556}" type="presParOf" srcId="{DAD963AB-32E1-43D6-8F3F-8BB22CA1188B}" destId="{3F868945-ABFC-49E6-B8E5-D944B6728D07}" srcOrd="0" destOrd="0" presId="urn:microsoft.com/office/officeart/2005/8/layout/cycle1"/>
    <dgm:cxn modelId="{D2095AC1-4760-4775-8C7E-EDCB0760016F}" type="presParOf" srcId="{DAD963AB-32E1-43D6-8F3F-8BB22CA1188B}" destId="{8135FA5F-762A-41A4-954E-2F5A90FD56B1}" srcOrd="1" destOrd="0" presId="urn:microsoft.com/office/officeart/2005/8/layout/cycle1"/>
    <dgm:cxn modelId="{9C53BECE-0282-47C6-B70C-B2E5A74539C9}" type="presParOf" srcId="{DAD963AB-32E1-43D6-8F3F-8BB22CA1188B}" destId="{90FDF869-C1F5-456A-9BC2-B81709E7B6A8}" srcOrd="2" destOrd="0" presId="urn:microsoft.com/office/officeart/2005/8/layout/cycle1"/>
    <dgm:cxn modelId="{097B6B80-2179-4110-92B2-BF93D5CD7DF1}" type="presParOf" srcId="{DAD963AB-32E1-43D6-8F3F-8BB22CA1188B}" destId="{980562AD-903B-4C70-A030-C6F573F21CDF}" srcOrd="3" destOrd="0" presId="urn:microsoft.com/office/officeart/2005/8/layout/cycle1"/>
    <dgm:cxn modelId="{24DE8784-5EED-4C3C-951D-D094C58F5DF7}" type="presParOf" srcId="{DAD963AB-32E1-43D6-8F3F-8BB22CA1188B}" destId="{0C4020A9-BC31-4430-9B92-58097AB4F64E}" srcOrd="4" destOrd="0" presId="urn:microsoft.com/office/officeart/2005/8/layout/cycle1"/>
    <dgm:cxn modelId="{A340E579-98E8-4909-A24F-A1D6FEAFA21D}" type="presParOf" srcId="{DAD963AB-32E1-43D6-8F3F-8BB22CA1188B}" destId="{080A2C65-01AB-45B5-BA3F-1B1B1D174D6E}" srcOrd="5" destOrd="0" presId="urn:microsoft.com/office/officeart/2005/8/layout/cycle1"/>
    <dgm:cxn modelId="{16EB5FF7-6D2D-4850-9F4B-E5340D82A7AF}" type="presParOf" srcId="{DAD963AB-32E1-43D6-8F3F-8BB22CA1188B}" destId="{65C434AC-779A-4EF0-956A-978A6E7AEB59}" srcOrd="6" destOrd="0" presId="urn:microsoft.com/office/officeart/2005/8/layout/cycle1"/>
    <dgm:cxn modelId="{5558714B-8BF4-49A6-82A1-68FF56D1FF48}" type="presParOf" srcId="{DAD963AB-32E1-43D6-8F3F-8BB22CA1188B}" destId="{6E9F4561-EC70-41C5-B22B-EDC465D6E663}" srcOrd="7" destOrd="0" presId="urn:microsoft.com/office/officeart/2005/8/layout/cycle1"/>
    <dgm:cxn modelId="{72A51438-B05C-40C4-B624-CA1DA3D113D7}" type="presParOf" srcId="{DAD963AB-32E1-43D6-8F3F-8BB22CA1188B}" destId="{24217BEB-2A9D-4FC0-B649-064CA98756EE}" srcOrd="8" destOrd="0" presId="urn:microsoft.com/office/officeart/2005/8/layout/cycle1"/>
    <dgm:cxn modelId="{9C96B46F-4722-4D09-AA0D-2744CE3CD8CF}" type="presParOf" srcId="{DAD963AB-32E1-43D6-8F3F-8BB22CA1188B}" destId="{FC11C095-339B-4755-82D1-7A65A9C48DCA}" srcOrd="9" destOrd="0" presId="urn:microsoft.com/office/officeart/2005/8/layout/cycle1"/>
    <dgm:cxn modelId="{5CA245D2-FB0A-4A75-98E0-98479B542C37}" type="presParOf" srcId="{DAD963AB-32E1-43D6-8F3F-8BB22CA1188B}" destId="{62BDD71D-C620-47FE-B95D-DB2569D7A9B7}" srcOrd="10" destOrd="0" presId="urn:microsoft.com/office/officeart/2005/8/layout/cycle1"/>
    <dgm:cxn modelId="{BA8FFE57-3B4E-49DB-AC12-6B9595C444E1}" type="presParOf" srcId="{DAD963AB-32E1-43D6-8F3F-8BB22CA1188B}" destId="{BFFB181A-B248-4D84-8C35-4CA06BC9963C}" srcOrd="11" destOrd="0" presId="urn:microsoft.com/office/officeart/2005/8/layout/cycle1"/>
    <dgm:cxn modelId="{C8FA1BEB-5D74-4133-B6F8-158F1E4736CE}" type="presParOf" srcId="{DAD963AB-32E1-43D6-8F3F-8BB22CA1188B}" destId="{F06227DA-D4BF-4846-9FC4-5BD54FA578BE}" srcOrd="12" destOrd="0" presId="urn:microsoft.com/office/officeart/2005/8/layout/cycle1"/>
    <dgm:cxn modelId="{666C9337-7BF0-4153-8839-9F0727948B73}" type="presParOf" srcId="{DAD963AB-32E1-43D6-8F3F-8BB22CA1188B}" destId="{7CBF8683-A046-402E-8B86-B72ED60BB502}" srcOrd="13" destOrd="0" presId="urn:microsoft.com/office/officeart/2005/8/layout/cycle1"/>
    <dgm:cxn modelId="{E8169CDE-6AE8-45E8-928A-C90D5E69DBB0}" type="presParOf" srcId="{DAD963AB-32E1-43D6-8F3F-8BB22CA1188B}" destId="{14128716-D06F-42F9-97F1-D9B9687ECA1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13B4E-E43B-418D-AECE-1F9B6ADC789D}">
      <dsp:nvSpPr>
        <dsp:cNvPr id="0" name=""/>
        <dsp:cNvSpPr/>
      </dsp:nvSpPr>
      <dsp:spPr>
        <a:xfrm>
          <a:off x="0" y="1590"/>
          <a:ext cx="4037923"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EC4D1-5961-4605-BFBD-B049DDF04C5A}">
      <dsp:nvSpPr>
        <dsp:cNvPr id="0" name=""/>
        <dsp:cNvSpPr/>
      </dsp:nvSpPr>
      <dsp:spPr>
        <a:xfrm>
          <a:off x="0" y="1590"/>
          <a:ext cx="4037923" cy="67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Understanding how change happens</a:t>
          </a:r>
        </a:p>
      </dsp:txBody>
      <dsp:txXfrm>
        <a:off x="0" y="1590"/>
        <a:ext cx="4037923" cy="677301"/>
      </dsp:txXfrm>
    </dsp:sp>
    <dsp:sp modelId="{0B90A1B7-08C9-415F-A8D8-476BDE94B9FB}">
      <dsp:nvSpPr>
        <dsp:cNvPr id="0" name=""/>
        <dsp:cNvSpPr/>
      </dsp:nvSpPr>
      <dsp:spPr>
        <a:xfrm>
          <a:off x="0" y="678891"/>
          <a:ext cx="4037923" cy="0"/>
        </a:xfrm>
        <a:prstGeom prst="line">
          <a:avLst/>
        </a:prstGeom>
        <a:solidFill>
          <a:schemeClr val="accent2">
            <a:shade val="50000"/>
            <a:hueOff val="226959"/>
            <a:satOff val="-8534"/>
            <a:lumOff val="15167"/>
            <a:alphaOff val="0"/>
          </a:schemeClr>
        </a:solidFill>
        <a:ln w="25400" cap="flat" cmpd="sng" algn="ctr">
          <a:solidFill>
            <a:schemeClr val="accent2">
              <a:shade val="50000"/>
              <a:hueOff val="226959"/>
              <a:satOff val="-8534"/>
              <a:lumOff val="15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721BE-E342-42E3-BFE0-9C1878B3F8B0}">
      <dsp:nvSpPr>
        <dsp:cNvPr id="0" name=""/>
        <dsp:cNvSpPr/>
      </dsp:nvSpPr>
      <dsp:spPr>
        <a:xfrm>
          <a:off x="0" y="678891"/>
          <a:ext cx="4037923" cy="67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Increase </a:t>
          </a:r>
          <a:r>
            <a:rPr lang="en-US" sz="1400" b="1" kern="1200" dirty="0" smtClean="0"/>
            <a:t>effectiveness-Improving how we work</a:t>
          </a:r>
          <a:endParaRPr lang="en-US" sz="1400" b="1" kern="1200" dirty="0"/>
        </a:p>
      </dsp:txBody>
      <dsp:txXfrm>
        <a:off x="0" y="678891"/>
        <a:ext cx="4037923" cy="677301"/>
      </dsp:txXfrm>
    </dsp:sp>
    <dsp:sp modelId="{76E94171-B6CF-4B5C-8FFC-9EC747119C5F}">
      <dsp:nvSpPr>
        <dsp:cNvPr id="0" name=""/>
        <dsp:cNvSpPr/>
      </dsp:nvSpPr>
      <dsp:spPr>
        <a:xfrm>
          <a:off x="0" y="1356193"/>
          <a:ext cx="4037923" cy="0"/>
        </a:xfrm>
        <a:prstGeom prst="line">
          <a:avLst/>
        </a:prstGeom>
        <a:solidFill>
          <a:schemeClr val="accent2">
            <a:shade val="50000"/>
            <a:hueOff val="453917"/>
            <a:satOff val="-17067"/>
            <a:lumOff val="30334"/>
            <a:alphaOff val="0"/>
          </a:schemeClr>
        </a:solidFill>
        <a:ln w="25400" cap="flat" cmpd="sng" algn="ctr">
          <a:solidFill>
            <a:schemeClr val="accent2">
              <a:shade val="50000"/>
              <a:hueOff val="453917"/>
              <a:satOff val="-17067"/>
              <a:lumOff val="30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00454-860F-400B-B12A-FF32068E4FCB}">
      <dsp:nvSpPr>
        <dsp:cNvPr id="0" name=""/>
        <dsp:cNvSpPr/>
      </dsp:nvSpPr>
      <dsp:spPr>
        <a:xfrm>
          <a:off x="0" y="1356193"/>
          <a:ext cx="4037923" cy="67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Build stronger teams &amp; alliances</a:t>
          </a:r>
        </a:p>
      </dsp:txBody>
      <dsp:txXfrm>
        <a:off x="0" y="1356193"/>
        <a:ext cx="4037923" cy="677301"/>
      </dsp:txXfrm>
    </dsp:sp>
    <dsp:sp modelId="{2C0E13BA-DC78-49BD-B18D-1FE84B7C9702}">
      <dsp:nvSpPr>
        <dsp:cNvPr id="0" name=""/>
        <dsp:cNvSpPr/>
      </dsp:nvSpPr>
      <dsp:spPr>
        <a:xfrm>
          <a:off x="0" y="2033495"/>
          <a:ext cx="4037923" cy="0"/>
        </a:xfrm>
        <a:prstGeom prst="line">
          <a:avLst/>
        </a:prstGeom>
        <a:solidFill>
          <a:schemeClr val="accent2">
            <a:shade val="50000"/>
            <a:hueOff val="680876"/>
            <a:satOff val="-25601"/>
            <a:lumOff val="45501"/>
            <a:alphaOff val="0"/>
          </a:schemeClr>
        </a:solidFill>
        <a:ln w="25400" cap="flat" cmpd="sng" algn="ctr">
          <a:solidFill>
            <a:schemeClr val="accent2">
              <a:shade val="50000"/>
              <a:hueOff val="680876"/>
              <a:satOff val="-25601"/>
              <a:lumOff val="455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BA9A8-A1C3-433D-B8F9-FD684BAB11EB}">
      <dsp:nvSpPr>
        <dsp:cNvPr id="0" name=""/>
        <dsp:cNvSpPr/>
      </dsp:nvSpPr>
      <dsp:spPr>
        <a:xfrm>
          <a:off x="0" y="2033495"/>
          <a:ext cx="4037923" cy="67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Improve  &amp; demonstrate impact</a:t>
          </a:r>
          <a:r>
            <a:rPr lang="en-US" sz="1400" kern="1200" dirty="0"/>
            <a:t> </a:t>
          </a:r>
        </a:p>
      </dsp:txBody>
      <dsp:txXfrm>
        <a:off x="0" y="2033495"/>
        <a:ext cx="4037923" cy="677301"/>
      </dsp:txXfrm>
    </dsp:sp>
    <dsp:sp modelId="{485CD8A9-9ECD-40B2-93E3-D2E8C36F52F8}">
      <dsp:nvSpPr>
        <dsp:cNvPr id="0" name=""/>
        <dsp:cNvSpPr/>
      </dsp:nvSpPr>
      <dsp:spPr>
        <a:xfrm>
          <a:off x="0" y="2710796"/>
          <a:ext cx="4037923" cy="0"/>
        </a:xfrm>
        <a:prstGeom prst="line">
          <a:avLst/>
        </a:prstGeom>
        <a:solidFill>
          <a:schemeClr val="accent2">
            <a:shade val="50000"/>
            <a:hueOff val="680876"/>
            <a:satOff val="-25601"/>
            <a:lumOff val="45501"/>
            <a:alphaOff val="0"/>
          </a:schemeClr>
        </a:solidFill>
        <a:ln w="25400" cap="flat" cmpd="sng" algn="ctr">
          <a:solidFill>
            <a:schemeClr val="accent2">
              <a:shade val="50000"/>
              <a:hueOff val="680876"/>
              <a:satOff val="-25601"/>
              <a:lumOff val="455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175FF-7C35-4964-9D1E-19964C5FA7CC}">
      <dsp:nvSpPr>
        <dsp:cNvPr id="0" name=""/>
        <dsp:cNvSpPr/>
      </dsp:nvSpPr>
      <dsp:spPr>
        <a:xfrm>
          <a:off x="0" y="2710796"/>
          <a:ext cx="4037923" cy="51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Build trust with stakeholders </a:t>
          </a:r>
          <a:endParaRPr lang="en-US" sz="1400" kern="1200" dirty="0"/>
        </a:p>
      </dsp:txBody>
      <dsp:txXfrm>
        <a:off x="0" y="2710796"/>
        <a:ext cx="4037923" cy="510942"/>
      </dsp:txXfrm>
    </dsp:sp>
    <dsp:sp modelId="{67376691-C8E9-4CC3-A572-2DA4C1E726AA}">
      <dsp:nvSpPr>
        <dsp:cNvPr id="0" name=""/>
        <dsp:cNvSpPr/>
      </dsp:nvSpPr>
      <dsp:spPr>
        <a:xfrm>
          <a:off x="0" y="3221739"/>
          <a:ext cx="4037923" cy="0"/>
        </a:xfrm>
        <a:prstGeom prst="line">
          <a:avLst/>
        </a:prstGeom>
        <a:solidFill>
          <a:schemeClr val="accent2">
            <a:shade val="50000"/>
            <a:hueOff val="453917"/>
            <a:satOff val="-17067"/>
            <a:lumOff val="30334"/>
            <a:alphaOff val="0"/>
          </a:schemeClr>
        </a:solidFill>
        <a:ln w="25400" cap="flat" cmpd="sng" algn="ctr">
          <a:solidFill>
            <a:schemeClr val="accent2">
              <a:shade val="50000"/>
              <a:hueOff val="453917"/>
              <a:satOff val="-17067"/>
              <a:lumOff val="30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532B4A-6A2D-4D32-801B-833058B0B3B0}">
      <dsp:nvSpPr>
        <dsp:cNvPr id="0" name=""/>
        <dsp:cNvSpPr/>
      </dsp:nvSpPr>
      <dsp:spPr>
        <a:xfrm>
          <a:off x="0" y="3221739"/>
          <a:ext cx="4037923" cy="67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Accountability to stakeholders, people who benefit and the general public </a:t>
          </a:r>
          <a:endParaRPr lang="en-US" sz="1400" kern="1200" dirty="0"/>
        </a:p>
      </dsp:txBody>
      <dsp:txXfrm>
        <a:off x="0" y="3221739"/>
        <a:ext cx="4037923" cy="677301"/>
      </dsp:txXfrm>
    </dsp:sp>
    <dsp:sp modelId="{764B6A97-D8BF-4FF7-A4B3-5A3B1B5F5947}">
      <dsp:nvSpPr>
        <dsp:cNvPr id="0" name=""/>
        <dsp:cNvSpPr/>
      </dsp:nvSpPr>
      <dsp:spPr>
        <a:xfrm>
          <a:off x="0" y="3899041"/>
          <a:ext cx="4037923" cy="0"/>
        </a:xfrm>
        <a:prstGeom prst="line">
          <a:avLst/>
        </a:prstGeom>
        <a:solidFill>
          <a:schemeClr val="accent2">
            <a:shade val="50000"/>
            <a:hueOff val="226959"/>
            <a:satOff val="-8534"/>
            <a:lumOff val="15167"/>
            <a:alphaOff val="0"/>
          </a:schemeClr>
        </a:solidFill>
        <a:ln w="25400" cap="flat" cmpd="sng" algn="ctr">
          <a:solidFill>
            <a:schemeClr val="accent2">
              <a:shade val="50000"/>
              <a:hueOff val="226959"/>
              <a:satOff val="-8534"/>
              <a:lumOff val="15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D15C8-7ED6-44AE-9155-E2812F91FD7F}">
      <dsp:nvSpPr>
        <dsp:cNvPr id="0" name=""/>
        <dsp:cNvSpPr/>
      </dsp:nvSpPr>
      <dsp:spPr>
        <a:xfrm>
          <a:off x="0" y="3899041"/>
          <a:ext cx="4037923" cy="67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Resource mobilization </a:t>
          </a:r>
          <a:endParaRPr lang="en-US" sz="1400" kern="1200" dirty="0"/>
        </a:p>
      </dsp:txBody>
      <dsp:txXfrm>
        <a:off x="0" y="3899041"/>
        <a:ext cx="4037923" cy="6773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5FA5F-762A-41A4-954E-2F5A90FD56B1}">
      <dsp:nvSpPr>
        <dsp:cNvPr id="0" name=""/>
        <dsp:cNvSpPr/>
      </dsp:nvSpPr>
      <dsp:spPr>
        <a:xfrm>
          <a:off x="682140" y="39403"/>
          <a:ext cx="322245" cy="3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1. </a:t>
          </a:r>
          <a:r>
            <a:rPr lang="de-DE" sz="600" kern="1200" dirty="0"/>
            <a:t/>
          </a:r>
          <a:br>
            <a:rPr lang="de-DE" sz="600" kern="1200" dirty="0"/>
          </a:br>
          <a:endParaRPr lang="de-DE" sz="600" b="1" kern="1200" dirty="0"/>
        </a:p>
      </dsp:txBody>
      <dsp:txXfrm>
        <a:off x="682140" y="39403"/>
        <a:ext cx="322245" cy="303620"/>
      </dsp:txXfrm>
    </dsp:sp>
    <dsp:sp modelId="{90FDF869-C1F5-456A-9BC2-B81709E7B6A8}">
      <dsp:nvSpPr>
        <dsp:cNvPr id="0" name=""/>
        <dsp:cNvSpPr/>
      </dsp:nvSpPr>
      <dsp:spPr>
        <a:xfrm>
          <a:off x="51534" y="44461"/>
          <a:ext cx="1040634" cy="1040634"/>
        </a:xfrm>
        <a:prstGeom prst="circularArrow">
          <a:avLst>
            <a:gd name="adj1" fmla="val 5195"/>
            <a:gd name="adj2" fmla="val 335535"/>
            <a:gd name="adj3" fmla="val 21108556"/>
            <a:gd name="adj4" fmla="val 19877911"/>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020A9-BC31-4430-9B92-58097AB4F64E}">
      <dsp:nvSpPr>
        <dsp:cNvPr id="0" name=""/>
        <dsp:cNvSpPr/>
      </dsp:nvSpPr>
      <dsp:spPr>
        <a:xfrm>
          <a:off x="847068" y="543844"/>
          <a:ext cx="327870" cy="32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2. </a:t>
          </a:r>
          <a:r>
            <a:rPr lang="de-DE" sz="600" kern="1200" dirty="0"/>
            <a:t/>
          </a:r>
          <a:br>
            <a:rPr lang="de-DE" sz="600" kern="1200" dirty="0"/>
          </a:br>
          <a:endParaRPr lang="de-DE" sz="600" b="1" kern="1200" dirty="0"/>
        </a:p>
      </dsp:txBody>
      <dsp:txXfrm>
        <a:off x="847068" y="543844"/>
        <a:ext cx="327870" cy="327246"/>
      </dsp:txXfrm>
    </dsp:sp>
    <dsp:sp modelId="{080A2C65-01AB-45B5-BA3F-1B1B1D174D6E}">
      <dsp:nvSpPr>
        <dsp:cNvPr id="0" name=""/>
        <dsp:cNvSpPr/>
      </dsp:nvSpPr>
      <dsp:spPr>
        <a:xfrm>
          <a:off x="51534" y="44461"/>
          <a:ext cx="1040634" cy="1040634"/>
        </a:xfrm>
        <a:prstGeom prst="circularArrow">
          <a:avLst>
            <a:gd name="adj1" fmla="val 5195"/>
            <a:gd name="adj2" fmla="val 335535"/>
            <a:gd name="adj3" fmla="val 3451959"/>
            <a:gd name="adj4" fmla="val 2493447"/>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F4561-EC70-41C5-B22B-EDC465D6E663}">
      <dsp:nvSpPr>
        <dsp:cNvPr id="0" name=""/>
        <dsp:cNvSpPr/>
      </dsp:nvSpPr>
      <dsp:spPr>
        <a:xfrm>
          <a:off x="363118" y="861452"/>
          <a:ext cx="417466" cy="33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3. </a:t>
          </a:r>
          <a:r>
            <a:rPr lang="de-DE" sz="800" kern="1200" dirty="0"/>
            <a:t/>
          </a:r>
          <a:br>
            <a:rPr lang="de-DE" sz="800" kern="1200" dirty="0"/>
          </a:br>
          <a:endParaRPr lang="de-DE" sz="800" kern="1200" dirty="0"/>
        </a:p>
      </dsp:txBody>
      <dsp:txXfrm>
        <a:off x="363118" y="861452"/>
        <a:ext cx="417466" cy="330154"/>
      </dsp:txXfrm>
    </dsp:sp>
    <dsp:sp modelId="{24217BEB-2A9D-4FC0-B649-064CA98756EE}">
      <dsp:nvSpPr>
        <dsp:cNvPr id="0" name=""/>
        <dsp:cNvSpPr/>
      </dsp:nvSpPr>
      <dsp:spPr>
        <a:xfrm>
          <a:off x="51534" y="44461"/>
          <a:ext cx="1040634" cy="1040634"/>
        </a:xfrm>
        <a:prstGeom prst="circularArrow">
          <a:avLst>
            <a:gd name="adj1" fmla="val 5195"/>
            <a:gd name="adj2" fmla="val 335535"/>
            <a:gd name="adj3" fmla="val 8111290"/>
            <a:gd name="adj4" fmla="val 7012506"/>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DD71D-C620-47FE-B95D-DB2569D7A9B7}">
      <dsp:nvSpPr>
        <dsp:cNvPr id="0" name=""/>
        <dsp:cNvSpPr/>
      </dsp:nvSpPr>
      <dsp:spPr>
        <a:xfrm>
          <a:off x="-18575" y="558193"/>
          <a:ext cx="302550" cy="29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b="1" kern="1200" dirty="0">
              <a:solidFill>
                <a:srgbClr val="92D050"/>
              </a:solidFill>
            </a:rPr>
            <a:t>4. </a:t>
          </a:r>
          <a:r>
            <a:rPr lang="de-DE" sz="700" kern="1200" dirty="0"/>
            <a:t/>
          </a:r>
          <a:br>
            <a:rPr lang="de-DE" sz="700" kern="1200" dirty="0"/>
          </a:br>
          <a:endParaRPr lang="de-DE" sz="700" kern="1200" dirty="0"/>
        </a:p>
      </dsp:txBody>
      <dsp:txXfrm>
        <a:off x="-18575" y="558193"/>
        <a:ext cx="302550" cy="298547"/>
      </dsp:txXfrm>
    </dsp:sp>
    <dsp:sp modelId="{BFFB181A-B248-4D84-8C35-4CA06BC9963C}">
      <dsp:nvSpPr>
        <dsp:cNvPr id="0" name=""/>
        <dsp:cNvSpPr/>
      </dsp:nvSpPr>
      <dsp:spPr>
        <a:xfrm>
          <a:off x="51534" y="44461"/>
          <a:ext cx="1040634" cy="1040634"/>
        </a:xfrm>
        <a:prstGeom prst="circularArrow">
          <a:avLst>
            <a:gd name="adj1" fmla="val 5195"/>
            <a:gd name="adj2" fmla="val 335535"/>
            <a:gd name="adj3" fmla="val 12299577"/>
            <a:gd name="adj4" fmla="val 10849025"/>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F8683-A046-402E-8B86-B72ED60BB502}">
      <dsp:nvSpPr>
        <dsp:cNvPr id="0" name=""/>
        <dsp:cNvSpPr/>
      </dsp:nvSpPr>
      <dsp:spPr>
        <a:xfrm>
          <a:off x="161824" y="52596"/>
          <a:ext cx="277233" cy="27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5.</a:t>
          </a:r>
          <a:r>
            <a:rPr lang="de-DE" sz="600" kern="1200" dirty="0"/>
            <a:t/>
          </a:r>
          <a:br>
            <a:rPr lang="de-DE" sz="600" kern="1200" dirty="0"/>
          </a:br>
          <a:endParaRPr lang="de-DE" sz="600" kern="1200" dirty="0"/>
        </a:p>
      </dsp:txBody>
      <dsp:txXfrm>
        <a:off x="161824" y="52596"/>
        <a:ext cx="277233" cy="277233"/>
      </dsp:txXfrm>
    </dsp:sp>
    <dsp:sp modelId="{14128716-D06F-42F9-97F1-D9B9687ECA11}">
      <dsp:nvSpPr>
        <dsp:cNvPr id="0" name=""/>
        <dsp:cNvSpPr/>
      </dsp:nvSpPr>
      <dsp:spPr>
        <a:xfrm>
          <a:off x="51534" y="44461"/>
          <a:ext cx="1040634" cy="1040634"/>
        </a:xfrm>
        <a:prstGeom prst="circularArrow">
          <a:avLst>
            <a:gd name="adj1" fmla="val 5195"/>
            <a:gd name="adj2" fmla="val 335535"/>
            <a:gd name="adj3" fmla="val 16693576"/>
            <a:gd name="adj4" fmla="val 15197186"/>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97A3B-7972-43A7-8144-E7FB8E0F361F}">
      <dsp:nvSpPr>
        <dsp:cNvPr id="0" name=""/>
        <dsp:cNvSpPr/>
      </dsp:nvSpPr>
      <dsp:spPr>
        <a:xfrm>
          <a:off x="2908186" y="597"/>
          <a:ext cx="1156128" cy="934486"/>
        </a:xfrm>
        <a:prstGeom prst="ellipse">
          <a:avLst/>
        </a:prstGeom>
        <a:gradFill rotWithShape="0">
          <a:gsLst>
            <a:gs pos="0">
              <a:srgbClr val="FEB80A">
                <a:hueOff val="0"/>
                <a:satOff val="0"/>
                <a:lumOff val="0"/>
                <a:alphaOff val="0"/>
                <a:tint val="35000"/>
                <a:satMod val="253000"/>
              </a:srgbClr>
            </a:gs>
            <a:gs pos="50000">
              <a:srgbClr val="FEB80A">
                <a:hueOff val="0"/>
                <a:satOff val="0"/>
                <a:lumOff val="0"/>
                <a:alphaOff val="0"/>
                <a:tint val="42000"/>
                <a:satMod val="255000"/>
              </a:srgbClr>
            </a:gs>
            <a:gs pos="97000">
              <a:srgbClr val="FEB80A">
                <a:hueOff val="0"/>
                <a:satOff val="0"/>
                <a:lumOff val="0"/>
                <a:alphaOff val="0"/>
                <a:tint val="53000"/>
                <a:satMod val="260000"/>
              </a:srgbClr>
            </a:gs>
            <a:gs pos="100000">
              <a:srgbClr val="FEB80A">
                <a:hueOff val="0"/>
                <a:satOff val="0"/>
                <a:lumOff val="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Arial" pitchFamily="34" charset="0"/>
              <a:ea typeface="+mn-ea"/>
              <a:cs typeface="Arial" pitchFamily="34" charset="0"/>
            </a:rPr>
            <a:t>Shift in </a:t>
          </a:r>
          <a:r>
            <a:rPr lang="en-US" sz="1200" b="1" kern="1200" dirty="0">
              <a:solidFill>
                <a:sysClr val="windowText" lastClr="000000"/>
              </a:solidFill>
              <a:latin typeface="Arial" pitchFamily="34" charset="0"/>
              <a:ea typeface="+mn-ea"/>
              <a:cs typeface="Arial" pitchFamily="34" charset="0"/>
            </a:rPr>
            <a:t>Social Norms </a:t>
          </a:r>
          <a:endParaRPr lang="en-US" sz="1200" kern="1200" dirty="0">
            <a:solidFill>
              <a:sysClr val="windowText" lastClr="000000"/>
            </a:solidFill>
            <a:latin typeface="Arial" pitchFamily="34" charset="0"/>
            <a:ea typeface="+mn-ea"/>
            <a:cs typeface="Arial" pitchFamily="34" charset="0"/>
          </a:endParaRPr>
        </a:p>
      </dsp:txBody>
      <dsp:txXfrm>
        <a:off x="3077497" y="137449"/>
        <a:ext cx="817506" cy="660782"/>
      </dsp:txXfrm>
    </dsp:sp>
    <dsp:sp modelId="{3044C31F-1EC7-4896-BCC8-CF62A1608EE9}">
      <dsp:nvSpPr>
        <dsp:cNvPr id="0" name=""/>
        <dsp:cNvSpPr/>
      </dsp:nvSpPr>
      <dsp:spPr>
        <a:xfrm rot="2160000">
          <a:off x="3959787" y="720130"/>
          <a:ext cx="181514" cy="315389"/>
        </a:xfrm>
        <a:prstGeom prst="rightArrow">
          <a:avLst>
            <a:gd name="adj1" fmla="val 60000"/>
            <a:gd name="adj2" fmla="val 50000"/>
          </a:avLst>
        </a:prstGeom>
        <a:gradFill rotWithShape="0">
          <a:gsLst>
            <a:gs pos="0">
              <a:srgbClr val="FEB80A">
                <a:hueOff val="0"/>
                <a:satOff val="0"/>
                <a:lumOff val="0"/>
                <a:alphaOff val="0"/>
                <a:tint val="35000"/>
                <a:satMod val="253000"/>
              </a:srgbClr>
            </a:gs>
            <a:gs pos="50000">
              <a:srgbClr val="FEB80A">
                <a:hueOff val="0"/>
                <a:satOff val="0"/>
                <a:lumOff val="0"/>
                <a:alphaOff val="0"/>
                <a:tint val="42000"/>
                <a:satMod val="255000"/>
              </a:srgbClr>
            </a:gs>
            <a:gs pos="97000">
              <a:srgbClr val="FEB80A">
                <a:hueOff val="0"/>
                <a:satOff val="0"/>
                <a:lumOff val="0"/>
                <a:alphaOff val="0"/>
                <a:tint val="53000"/>
                <a:satMod val="260000"/>
              </a:srgbClr>
            </a:gs>
            <a:gs pos="100000">
              <a:srgbClr val="FEB80A">
                <a:hueOff val="0"/>
                <a:satOff val="0"/>
                <a:lumOff val="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US" sz="1400" kern="1200">
            <a:solidFill>
              <a:sysClr val="windowText" lastClr="000000"/>
            </a:solidFill>
            <a:latin typeface="Arial" pitchFamily="34" charset="0"/>
            <a:ea typeface="+mn-ea"/>
            <a:cs typeface="Arial" pitchFamily="34" charset="0"/>
          </a:endParaRPr>
        </a:p>
      </dsp:txBody>
      <dsp:txXfrm>
        <a:off x="3964987" y="767204"/>
        <a:ext cx="127060" cy="189233"/>
      </dsp:txXfrm>
    </dsp:sp>
    <dsp:sp modelId="{840A76E7-37B9-4A9E-B71B-2A83DF73723E}">
      <dsp:nvSpPr>
        <dsp:cNvPr id="0" name=""/>
        <dsp:cNvSpPr/>
      </dsp:nvSpPr>
      <dsp:spPr>
        <a:xfrm>
          <a:off x="4047423" y="825409"/>
          <a:ext cx="1148166" cy="934486"/>
        </a:xfrm>
        <a:prstGeom prst="ellipse">
          <a:avLst/>
        </a:prstGeom>
        <a:gradFill rotWithShape="0">
          <a:gsLst>
            <a:gs pos="0">
              <a:srgbClr val="FEB80A">
                <a:hueOff val="4752211"/>
                <a:satOff val="-9171"/>
                <a:lumOff val="-1177"/>
                <a:alphaOff val="0"/>
                <a:tint val="35000"/>
                <a:satMod val="253000"/>
              </a:srgbClr>
            </a:gs>
            <a:gs pos="50000">
              <a:srgbClr val="FEB80A">
                <a:hueOff val="4752211"/>
                <a:satOff val="-9171"/>
                <a:lumOff val="-1177"/>
                <a:alphaOff val="0"/>
                <a:tint val="42000"/>
                <a:satMod val="255000"/>
              </a:srgbClr>
            </a:gs>
            <a:gs pos="97000">
              <a:srgbClr val="FEB80A">
                <a:hueOff val="4752211"/>
                <a:satOff val="-9171"/>
                <a:lumOff val="-1177"/>
                <a:alphaOff val="0"/>
                <a:tint val="53000"/>
                <a:satMod val="260000"/>
              </a:srgbClr>
            </a:gs>
            <a:gs pos="100000">
              <a:srgbClr val="FEB80A">
                <a:hueOff val="4752211"/>
                <a:satOff val="-9171"/>
                <a:lumOff val="-1177"/>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Arial" pitchFamily="34" charset="0"/>
              <a:ea typeface="+mn-ea"/>
              <a:cs typeface="Arial" pitchFamily="34" charset="0"/>
            </a:rPr>
            <a:t>Shift in  Capacity</a:t>
          </a:r>
          <a:endParaRPr lang="en-US" sz="1400" kern="1200" dirty="0">
            <a:solidFill>
              <a:sysClr val="windowText" lastClr="000000"/>
            </a:solidFill>
            <a:latin typeface="Arial" pitchFamily="34" charset="0"/>
            <a:ea typeface="+mn-ea"/>
            <a:cs typeface="Arial" pitchFamily="34" charset="0"/>
          </a:endParaRPr>
        </a:p>
      </dsp:txBody>
      <dsp:txXfrm>
        <a:off x="4215568" y="962261"/>
        <a:ext cx="811876" cy="660782"/>
      </dsp:txXfrm>
    </dsp:sp>
    <dsp:sp modelId="{9022C042-A914-4FC8-BC7B-5826B78EE7C6}">
      <dsp:nvSpPr>
        <dsp:cNvPr id="0" name=""/>
        <dsp:cNvSpPr/>
      </dsp:nvSpPr>
      <dsp:spPr>
        <a:xfrm rot="6480000">
          <a:off x="4286894" y="1795517"/>
          <a:ext cx="239966" cy="315389"/>
        </a:xfrm>
        <a:prstGeom prst="rightArrow">
          <a:avLst>
            <a:gd name="adj1" fmla="val 60000"/>
            <a:gd name="adj2" fmla="val 50000"/>
          </a:avLst>
        </a:prstGeom>
        <a:gradFill rotWithShape="0">
          <a:gsLst>
            <a:gs pos="0">
              <a:srgbClr val="FEB80A">
                <a:hueOff val="4752211"/>
                <a:satOff val="-9171"/>
                <a:lumOff val="-1177"/>
                <a:alphaOff val="0"/>
                <a:tint val="35000"/>
                <a:satMod val="253000"/>
              </a:srgbClr>
            </a:gs>
            <a:gs pos="50000">
              <a:srgbClr val="FEB80A">
                <a:hueOff val="4752211"/>
                <a:satOff val="-9171"/>
                <a:lumOff val="-1177"/>
                <a:alphaOff val="0"/>
                <a:tint val="42000"/>
                <a:satMod val="255000"/>
              </a:srgbClr>
            </a:gs>
            <a:gs pos="97000">
              <a:srgbClr val="FEB80A">
                <a:hueOff val="4752211"/>
                <a:satOff val="-9171"/>
                <a:lumOff val="-1177"/>
                <a:alphaOff val="0"/>
                <a:tint val="53000"/>
                <a:satMod val="260000"/>
              </a:srgbClr>
            </a:gs>
            <a:gs pos="100000">
              <a:srgbClr val="FEB80A">
                <a:hueOff val="4752211"/>
                <a:satOff val="-9171"/>
                <a:lumOff val="-1177"/>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US" sz="1400" kern="1200">
            <a:solidFill>
              <a:sysClr val="windowText" lastClr="000000"/>
            </a:solidFill>
            <a:latin typeface="Arial" pitchFamily="34" charset="0"/>
            <a:ea typeface="+mn-ea"/>
            <a:cs typeface="Arial" pitchFamily="34" charset="0"/>
          </a:endParaRPr>
        </a:p>
      </dsp:txBody>
      <dsp:txXfrm rot="10800000">
        <a:off x="4334012" y="1824362"/>
        <a:ext cx="167976" cy="189233"/>
      </dsp:txXfrm>
    </dsp:sp>
    <dsp:sp modelId="{13E8E339-6E8B-444E-8ACF-5596307D6900}">
      <dsp:nvSpPr>
        <dsp:cNvPr id="0" name=""/>
        <dsp:cNvSpPr/>
      </dsp:nvSpPr>
      <dsp:spPr>
        <a:xfrm>
          <a:off x="3603085" y="2159982"/>
          <a:ext cx="1169584" cy="934486"/>
        </a:xfrm>
        <a:prstGeom prst="ellipse">
          <a:avLst/>
        </a:prstGeom>
        <a:gradFill rotWithShape="0">
          <a:gsLst>
            <a:gs pos="0">
              <a:srgbClr val="FEB80A">
                <a:hueOff val="9504422"/>
                <a:satOff val="-18343"/>
                <a:lumOff val="-2355"/>
                <a:alphaOff val="0"/>
                <a:tint val="35000"/>
                <a:satMod val="253000"/>
              </a:srgbClr>
            </a:gs>
            <a:gs pos="50000">
              <a:srgbClr val="FEB80A">
                <a:hueOff val="9504422"/>
                <a:satOff val="-18343"/>
                <a:lumOff val="-2355"/>
                <a:alphaOff val="0"/>
                <a:tint val="42000"/>
                <a:satMod val="255000"/>
              </a:srgbClr>
            </a:gs>
            <a:gs pos="97000">
              <a:srgbClr val="FEB80A">
                <a:hueOff val="9504422"/>
                <a:satOff val="-18343"/>
                <a:lumOff val="-2355"/>
                <a:alphaOff val="0"/>
                <a:tint val="53000"/>
                <a:satMod val="260000"/>
              </a:srgbClr>
            </a:gs>
            <a:gs pos="100000">
              <a:srgbClr val="FEB80A">
                <a:hueOff val="9504422"/>
                <a:satOff val="-18343"/>
                <a:lumOff val="-2355"/>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Arial" pitchFamily="34" charset="0"/>
              <a:ea typeface="+mn-ea"/>
              <a:cs typeface="Arial" pitchFamily="34" charset="0"/>
            </a:rPr>
            <a:t>Base of Support</a:t>
          </a:r>
          <a:endParaRPr lang="en-US" sz="1400" kern="1200" dirty="0">
            <a:solidFill>
              <a:sysClr val="windowText" lastClr="000000"/>
            </a:solidFill>
            <a:latin typeface="Arial" pitchFamily="34" charset="0"/>
            <a:ea typeface="+mn-ea"/>
            <a:cs typeface="Arial" pitchFamily="34" charset="0"/>
          </a:endParaRPr>
        </a:p>
      </dsp:txBody>
      <dsp:txXfrm>
        <a:off x="3774367" y="2296834"/>
        <a:ext cx="827020" cy="660782"/>
      </dsp:txXfrm>
    </dsp:sp>
    <dsp:sp modelId="{568EF7D7-39F3-41AA-A9EC-56B6D6F7AA5C}">
      <dsp:nvSpPr>
        <dsp:cNvPr id="0" name=""/>
        <dsp:cNvSpPr/>
      </dsp:nvSpPr>
      <dsp:spPr>
        <a:xfrm rot="10800000">
          <a:off x="3391689" y="2469531"/>
          <a:ext cx="149385" cy="315389"/>
        </a:xfrm>
        <a:prstGeom prst="rightArrow">
          <a:avLst>
            <a:gd name="adj1" fmla="val 60000"/>
            <a:gd name="adj2" fmla="val 50000"/>
          </a:avLst>
        </a:prstGeom>
        <a:gradFill rotWithShape="0">
          <a:gsLst>
            <a:gs pos="0">
              <a:srgbClr val="FEB80A">
                <a:hueOff val="9504422"/>
                <a:satOff val="-18343"/>
                <a:lumOff val="-2355"/>
                <a:alphaOff val="0"/>
                <a:tint val="35000"/>
                <a:satMod val="253000"/>
              </a:srgbClr>
            </a:gs>
            <a:gs pos="50000">
              <a:srgbClr val="FEB80A">
                <a:hueOff val="9504422"/>
                <a:satOff val="-18343"/>
                <a:lumOff val="-2355"/>
                <a:alphaOff val="0"/>
                <a:tint val="42000"/>
                <a:satMod val="255000"/>
              </a:srgbClr>
            </a:gs>
            <a:gs pos="97000">
              <a:srgbClr val="FEB80A">
                <a:hueOff val="9504422"/>
                <a:satOff val="-18343"/>
                <a:lumOff val="-2355"/>
                <a:alphaOff val="0"/>
                <a:tint val="53000"/>
                <a:satMod val="260000"/>
              </a:srgbClr>
            </a:gs>
            <a:gs pos="100000">
              <a:srgbClr val="FEB80A">
                <a:hueOff val="9504422"/>
                <a:satOff val="-18343"/>
                <a:lumOff val="-2355"/>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US" sz="1400" kern="1200">
            <a:solidFill>
              <a:sysClr val="windowText" lastClr="000000"/>
            </a:solidFill>
            <a:latin typeface="Arial" pitchFamily="34" charset="0"/>
            <a:ea typeface="+mn-ea"/>
            <a:cs typeface="Arial" pitchFamily="34" charset="0"/>
          </a:endParaRPr>
        </a:p>
      </dsp:txBody>
      <dsp:txXfrm rot="10800000">
        <a:off x="3436504" y="2532609"/>
        <a:ext cx="104570" cy="189233"/>
      </dsp:txXfrm>
    </dsp:sp>
    <dsp:sp modelId="{093796CD-8770-4487-BB8F-E0415D818E30}">
      <dsp:nvSpPr>
        <dsp:cNvPr id="0" name=""/>
        <dsp:cNvSpPr/>
      </dsp:nvSpPr>
      <dsp:spPr>
        <a:xfrm>
          <a:off x="2248023" y="2159982"/>
          <a:ext cx="1073201" cy="934486"/>
        </a:xfrm>
        <a:prstGeom prst="ellipse">
          <a:avLst/>
        </a:prstGeom>
        <a:gradFill rotWithShape="0">
          <a:gsLst>
            <a:gs pos="0">
              <a:srgbClr val="FEB80A">
                <a:hueOff val="14256632"/>
                <a:satOff val="-27514"/>
                <a:lumOff val="-3532"/>
                <a:alphaOff val="0"/>
                <a:tint val="35000"/>
                <a:satMod val="253000"/>
              </a:srgbClr>
            </a:gs>
            <a:gs pos="50000">
              <a:srgbClr val="FEB80A">
                <a:hueOff val="14256632"/>
                <a:satOff val="-27514"/>
                <a:lumOff val="-3532"/>
                <a:alphaOff val="0"/>
                <a:tint val="42000"/>
                <a:satMod val="255000"/>
              </a:srgbClr>
            </a:gs>
            <a:gs pos="97000">
              <a:srgbClr val="FEB80A">
                <a:hueOff val="14256632"/>
                <a:satOff val="-27514"/>
                <a:lumOff val="-3532"/>
                <a:alphaOff val="0"/>
                <a:tint val="53000"/>
                <a:satMod val="260000"/>
              </a:srgbClr>
            </a:gs>
            <a:gs pos="100000">
              <a:srgbClr val="FEB80A">
                <a:hueOff val="14256632"/>
                <a:satOff val="-27514"/>
                <a:lumOff val="-3532"/>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Arial" pitchFamily="34" charset="0"/>
              <a:ea typeface="+mn-ea"/>
              <a:cs typeface="Arial" pitchFamily="34" charset="0"/>
            </a:rPr>
            <a:t>Alliances</a:t>
          </a:r>
          <a:endParaRPr lang="en-US" sz="1100" kern="1200" dirty="0">
            <a:solidFill>
              <a:sysClr val="windowText" lastClr="000000"/>
            </a:solidFill>
            <a:latin typeface="Arial" pitchFamily="34" charset="0"/>
            <a:ea typeface="+mn-ea"/>
            <a:cs typeface="Arial" pitchFamily="34" charset="0"/>
          </a:endParaRPr>
        </a:p>
      </dsp:txBody>
      <dsp:txXfrm>
        <a:off x="2405190" y="2296834"/>
        <a:ext cx="758867" cy="660782"/>
      </dsp:txXfrm>
    </dsp:sp>
    <dsp:sp modelId="{FE985682-2086-48E3-8C1E-7F579834FD8D}">
      <dsp:nvSpPr>
        <dsp:cNvPr id="0" name=""/>
        <dsp:cNvSpPr/>
      </dsp:nvSpPr>
      <dsp:spPr>
        <a:xfrm rot="15120000">
          <a:off x="2449258" y="1809487"/>
          <a:ext cx="241809" cy="315389"/>
        </a:xfrm>
        <a:prstGeom prst="rightArrow">
          <a:avLst>
            <a:gd name="adj1" fmla="val 60000"/>
            <a:gd name="adj2" fmla="val 50000"/>
          </a:avLst>
        </a:prstGeom>
        <a:gradFill rotWithShape="0">
          <a:gsLst>
            <a:gs pos="0">
              <a:srgbClr val="FEB80A">
                <a:hueOff val="14256632"/>
                <a:satOff val="-27514"/>
                <a:lumOff val="-3532"/>
                <a:alphaOff val="0"/>
                <a:tint val="35000"/>
                <a:satMod val="253000"/>
              </a:srgbClr>
            </a:gs>
            <a:gs pos="50000">
              <a:srgbClr val="FEB80A">
                <a:hueOff val="14256632"/>
                <a:satOff val="-27514"/>
                <a:lumOff val="-3532"/>
                <a:alphaOff val="0"/>
                <a:tint val="42000"/>
                <a:satMod val="255000"/>
              </a:srgbClr>
            </a:gs>
            <a:gs pos="97000">
              <a:srgbClr val="FEB80A">
                <a:hueOff val="14256632"/>
                <a:satOff val="-27514"/>
                <a:lumOff val="-3532"/>
                <a:alphaOff val="0"/>
                <a:tint val="53000"/>
                <a:satMod val="260000"/>
              </a:srgbClr>
            </a:gs>
            <a:gs pos="100000">
              <a:srgbClr val="FEB80A">
                <a:hueOff val="14256632"/>
                <a:satOff val="-27514"/>
                <a:lumOff val="-3532"/>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US" sz="1400" kern="1200">
            <a:solidFill>
              <a:sysClr val="windowText" lastClr="000000"/>
            </a:solidFill>
            <a:latin typeface="Arial" pitchFamily="34" charset="0"/>
            <a:ea typeface="+mn-ea"/>
            <a:cs typeface="Arial" pitchFamily="34" charset="0"/>
          </a:endParaRPr>
        </a:p>
      </dsp:txBody>
      <dsp:txXfrm rot="10800000">
        <a:off x="2496738" y="1907061"/>
        <a:ext cx="169266" cy="189233"/>
      </dsp:txXfrm>
    </dsp:sp>
    <dsp:sp modelId="{2224E54F-ED0E-450C-9023-82CCA9E4D654}">
      <dsp:nvSpPr>
        <dsp:cNvPr id="0" name=""/>
        <dsp:cNvSpPr/>
      </dsp:nvSpPr>
      <dsp:spPr>
        <a:xfrm>
          <a:off x="1789186" y="825409"/>
          <a:ext cx="1123617" cy="934486"/>
        </a:xfrm>
        <a:prstGeom prst="ellipse">
          <a:avLst/>
        </a:prstGeom>
        <a:gradFill rotWithShape="0">
          <a:gsLst>
            <a:gs pos="0">
              <a:srgbClr val="FEB80A">
                <a:hueOff val="19008843"/>
                <a:satOff val="-36686"/>
                <a:lumOff val="-4710"/>
                <a:alphaOff val="0"/>
                <a:tint val="35000"/>
                <a:satMod val="253000"/>
              </a:srgbClr>
            </a:gs>
            <a:gs pos="50000">
              <a:srgbClr val="FEB80A">
                <a:hueOff val="19008843"/>
                <a:satOff val="-36686"/>
                <a:lumOff val="-4710"/>
                <a:alphaOff val="0"/>
                <a:tint val="42000"/>
                <a:satMod val="255000"/>
              </a:srgbClr>
            </a:gs>
            <a:gs pos="97000">
              <a:srgbClr val="FEB80A">
                <a:hueOff val="19008843"/>
                <a:satOff val="-36686"/>
                <a:lumOff val="-4710"/>
                <a:alphaOff val="0"/>
                <a:tint val="53000"/>
                <a:satMod val="260000"/>
              </a:srgbClr>
            </a:gs>
            <a:gs pos="100000">
              <a:srgbClr val="FEB80A">
                <a:hueOff val="19008843"/>
                <a:satOff val="-36686"/>
                <a:lumOff val="-471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ysClr val="windowText" lastClr="000000"/>
              </a:solidFill>
              <a:latin typeface="Arial" pitchFamily="34" charset="0"/>
              <a:ea typeface="+mn-ea"/>
              <a:cs typeface="Arial" pitchFamily="34" charset="0"/>
            </a:rPr>
            <a:t>Improved policies</a:t>
          </a:r>
          <a:endParaRPr lang="en-US" sz="1400" kern="1200" dirty="0">
            <a:solidFill>
              <a:sysClr val="windowText" lastClr="000000"/>
            </a:solidFill>
            <a:latin typeface="Arial" pitchFamily="34" charset="0"/>
            <a:ea typeface="+mn-ea"/>
            <a:cs typeface="Arial" pitchFamily="34" charset="0"/>
          </a:endParaRPr>
        </a:p>
      </dsp:txBody>
      <dsp:txXfrm>
        <a:off x="1953736" y="962261"/>
        <a:ext cx="794517" cy="660782"/>
      </dsp:txXfrm>
    </dsp:sp>
    <dsp:sp modelId="{C2560EBE-1CD2-4282-8CDE-9BA201B7BB10}">
      <dsp:nvSpPr>
        <dsp:cNvPr id="0" name=""/>
        <dsp:cNvSpPr/>
      </dsp:nvSpPr>
      <dsp:spPr>
        <a:xfrm rot="19440000">
          <a:off x="2818531" y="728103"/>
          <a:ext cx="184900" cy="315389"/>
        </a:xfrm>
        <a:prstGeom prst="rightArrow">
          <a:avLst>
            <a:gd name="adj1" fmla="val 60000"/>
            <a:gd name="adj2" fmla="val 50000"/>
          </a:avLst>
        </a:prstGeom>
        <a:gradFill rotWithShape="0">
          <a:gsLst>
            <a:gs pos="0">
              <a:srgbClr val="FEB80A">
                <a:hueOff val="19008843"/>
                <a:satOff val="-36686"/>
                <a:lumOff val="-4710"/>
                <a:alphaOff val="0"/>
                <a:tint val="35000"/>
                <a:satMod val="253000"/>
              </a:srgbClr>
            </a:gs>
            <a:gs pos="50000">
              <a:srgbClr val="FEB80A">
                <a:hueOff val="19008843"/>
                <a:satOff val="-36686"/>
                <a:lumOff val="-4710"/>
                <a:alphaOff val="0"/>
                <a:tint val="42000"/>
                <a:satMod val="255000"/>
              </a:srgbClr>
            </a:gs>
            <a:gs pos="97000">
              <a:srgbClr val="FEB80A">
                <a:hueOff val="19008843"/>
                <a:satOff val="-36686"/>
                <a:lumOff val="-4710"/>
                <a:alphaOff val="0"/>
                <a:tint val="53000"/>
                <a:satMod val="260000"/>
              </a:srgbClr>
            </a:gs>
            <a:gs pos="100000">
              <a:srgbClr val="FEB80A">
                <a:hueOff val="19008843"/>
                <a:satOff val="-36686"/>
                <a:lumOff val="-4710"/>
                <a:alphaOff val="0"/>
                <a:tint val="56000"/>
                <a:satMod val="275000"/>
              </a:srgb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endParaRPr lang="en-US" sz="1400" kern="1200">
            <a:solidFill>
              <a:sysClr val="windowText" lastClr="000000"/>
            </a:solidFill>
            <a:latin typeface="Arial" pitchFamily="34" charset="0"/>
            <a:ea typeface="+mn-ea"/>
            <a:cs typeface="Arial" pitchFamily="34" charset="0"/>
          </a:endParaRPr>
        </a:p>
      </dsp:txBody>
      <dsp:txXfrm>
        <a:off x="2823828" y="807483"/>
        <a:ext cx="129430" cy="189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865AA-37D9-452B-88D9-0693671CAB67}">
      <dsp:nvSpPr>
        <dsp:cNvPr id="0" name=""/>
        <dsp:cNvSpPr/>
      </dsp:nvSpPr>
      <dsp:spPr>
        <a:xfrm rot="18000000">
          <a:off x="2966" y="3673957"/>
          <a:ext cx="1486536" cy="966248"/>
        </a:xfrm>
        <a:prstGeom prst="round2Same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Specific</a:t>
          </a:r>
        </a:p>
      </dsp:txBody>
      <dsp:txXfrm>
        <a:off x="70558" y="3709333"/>
        <a:ext cx="1392200" cy="919080"/>
      </dsp:txXfrm>
    </dsp:sp>
    <dsp:sp modelId="{15590101-9CED-4B2F-9B10-EB25552AF3EC}">
      <dsp:nvSpPr>
        <dsp:cNvPr id="0" name=""/>
        <dsp:cNvSpPr/>
      </dsp:nvSpPr>
      <dsp:spPr>
        <a:xfrm rot="19800000">
          <a:off x="1239712" y="2437210"/>
          <a:ext cx="1486536" cy="966248"/>
        </a:xfrm>
        <a:prstGeom prst="round2SameRect">
          <a:avLst/>
        </a:prstGeom>
        <a:solidFill>
          <a:schemeClr val="accent5">
            <a:hueOff val="2058672"/>
            <a:satOff val="-118"/>
            <a:lumOff val="-1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Measurable</a:t>
          </a:r>
        </a:p>
      </dsp:txBody>
      <dsp:txXfrm>
        <a:off x="1298672" y="2481218"/>
        <a:ext cx="1392200" cy="919080"/>
      </dsp:txXfrm>
    </dsp:sp>
    <dsp:sp modelId="{646083D5-E620-4911-BA95-B51E016D375B}">
      <dsp:nvSpPr>
        <dsp:cNvPr id="0" name=""/>
        <dsp:cNvSpPr/>
      </dsp:nvSpPr>
      <dsp:spPr>
        <a:xfrm>
          <a:off x="2929139" y="1984530"/>
          <a:ext cx="1486536" cy="966248"/>
        </a:xfrm>
        <a:prstGeom prst="round2SameRect">
          <a:avLst/>
        </a:prstGeom>
        <a:solidFill>
          <a:schemeClr val="accent5">
            <a:hueOff val="4117343"/>
            <a:satOff val="-236"/>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Achievable</a:t>
          </a:r>
        </a:p>
      </dsp:txBody>
      <dsp:txXfrm>
        <a:off x="2976307" y="2031698"/>
        <a:ext cx="1392200" cy="919080"/>
      </dsp:txXfrm>
    </dsp:sp>
    <dsp:sp modelId="{A3E3CF53-20E6-41ED-B782-12B54B81C959}">
      <dsp:nvSpPr>
        <dsp:cNvPr id="0" name=""/>
        <dsp:cNvSpPr/>
      </dsp:nvSpPr>
      <dsp:spPr>
        <a:xfrm rot="1800000">
          <a:off x="4618566" y="2437210"/>
          <a:ext cx="1486536" cy="966248"/>
        </a:xfrm>
        <a:prstGeom prst="round2SameRect">
          <a:avLst/>
        </a:prstGeom>
        <a:solidFill>
          <a:schemeClr val="accent5">
            <a:hueOff val="6176015"/>
            <a:satOff val="-354"/>
            <a:lumOff val="-5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Relevant</a:t>
          </a:r>
        </a:p>
      </dsp:txBody>
      <dsp:txXfrm>
        <a:off x="4653942" y="2481218"/>
        <a:ext cx="1392200" cy="919080"/>
      </dsp:txXfrm>
    </dsp:sp>
    <dsp:sp modelId="{040699A3-E209-45AA-B023-CE07DBD9B35D}">
      <dsp:nvSpPr>
        <dsp:cNvPr id="0" name=""/>
        <dsp:cNvSpPr/>
      </dsp:nvSpPr>
      <dsp:spPr>
        <a:xfrm rot="3600000">
          <a:off x="5855313" y="3673957"/>
          <a:ext cx="1486536" cy="966248"/>
        </a:xfrm>
        <a:prstGeom prst="round2SameRect">
          <a:avLst/>
        </a:prstGeom>
        <a:solidFill>
          <a:schemeClr val="accent5">
            <a:hueOff val="8234687"/>
            <a:satOff val="-472"/>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Time bound</a:t>
          </a:r>
        </a:p>
      </dsp:txBody>
      <dsp:txXfrm>
        <a:off x="5882057" y="3709333"/>
        <a:ext cx="1392200" cy="919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4EE4-AB11-4245-87DF-676B3B66DC4B}">
      <dsp:nvSpPr>
        <dsp:cNvPr id="0" name=""/>
        <dsp:cNvSpPr/>
      </dsp:nvSpPr>
      <dsp:spPr>
        <a:xfrm>
          <a:off x="3427421"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project design including </a:t>
          </a:r>
          <a:r>
            <a:rPr lang="en-GB" sz="1300" kern="1200" dirty="0" err="1"/>
            <a:t>ToC</a:t>
          </a:r>
          <a:r>
            <a:rPr lang="en-GB" sz="1300" kern="1200" dirty="0"/>
            <a:t>,  MEL Plan, </a:t>
          </a:r>
          <a:r>
            <a:rPr lang="en-GB" sz="1300" kern="1200" dirty="0">
              <a:solidFill>
                <a:schemeClr val="tx1"/>
              </a:solidFill>
            </a:rPr>
            <a:t>Baseline</a:t>
          </a:r>
          <a:r>
            <a:rPr lang="en-GB" sz="1300" kern="1200" dirty="0"/>
            <a:t> </a:t>
          </a:r>
        </a:p>
      </dsp:txBody>
      <dsp:txXfrm>
        <a:off x="3427421" y="31664"/>
        <a:ext cx="1058471" cy="1058471"/>
      </dsp:txXfrm>
    </dsp:sp>
    <dsp:sp modelId="{30547A89-3AEE-42A2-9F95-EEA6EA52ED68}">
      <dsp:nvSpPr>
        <dsp:cNvPr id="0" name=""/>
        <dsp:cNvSpPr/>
      </dsp:nvSpPr>
      <dsp:spPr>
        <a:xfrm>
          <a:off x="936772" y="954"/>
          <a:ext cx="3969447" cy="3969447"/>
        </a:xfrm>
        <a:prstGeom prst="circularArrow">
          <a:avLst>
            <a:gd name="adj1" fmla="val 5200"/>
            <a:gd name="adj2" fmla="val 335884"/>
            <a:gd name="adj3" fmla="val 21293358"/>
            <a:gd name="adj4" fmla="val 1976613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2D630-2C4F-4862-965F-75E9317EDFE9}">
      <dsp:nvSpPr>
        <dsp:cNvPr id="0" name=""/>
        <dsp:cNvSpPr/>
      </dsp:nvSpPr>
      <dsp:spPr>
        <a:xfrm>
          <a:off x="4067186"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solidFill>
                <a:schemeClr val="accent2"/>
              </a:solidFill>
            </a:rPr>
            <a:t>Monitoring</a:t>
          </a:r>
          <a:r>
            <a:rPr lang="en-GB" sz="1300" kern="1200" dirty="0"/>
            <a:t/>
          </a:r>
          <a:br>
            <a:rPr lang="en-GB" sz="1300" kern="1200" dirty="0"/>
          </a:br>
          <a:r>
            <a:rPr lang="en-GB" sz="1300" kern="1200" dirty="0"/>
            <a:t>Learning</a:t>
          </a:r>
        </a:p>
      </dsp:txBody>
      <dsp:txXfrm>
        <a:off x="4067186" y="2000658"/>
        <a:ext cx="1058471" cy="1058471"/>
      </dsp:txXfrm>
    </dsp:sp>
    <dsp:sp modelId="{63FA3C29-67C1-47E4-9E52-2346BB41968D}">
      <dsp:nvSpPr>
        <dsp:cNvPr id="0" name=""/>
        <dsp:cNvSpPr/>
      </dsp:nvSpPr>
      <dsp:spPr>
        <a:xfrm>
          <a:off x="936772" y="954"/>
          <a:ext cx="3969447" cy="3969447"/>
        </a:xfrm>
        <a:prstGeom prst="circularArrow">
          <a:avLst>
            <a:gd name="adj1" fmla="val 5200"/>
            <a:gd name="adj2" fmla="val 335884"/>
            <a:gd name="adj3" fmla="val 4014819"/>
            <a:gd name="adj4" fmla="val 225332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691B3-ACB4-43A1-88AA-BD2149163A0D}">
      <dsp:nvSpPr>
        <dsp:cNvPr id="0" name=""/>
        <dsp:cNvSpPr/>
      </dsp:nvSpPr>
      <dsp:spPr>
        <a:xfrm>
          <a:off x="2392260" y="3217563"/>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solidFill>
                <a:schemeClr val="accent2"/>
              </a:solidFill>
            </a:rPr>
            <a:t>Monitoring</a:t>
          </a:r>
          <a:r>
            <a:rPr lang="en-GB" sz="1300" kern="1200" dirty="0"/>
            <a:t/>
          </a:r>
          <a:br>
            <a:rPr lang="en-GB" sz="1300" kern="1200" dirty="0"/>
          </a:br>
          <a:r>
            <a:rPr lang="en-GB" sz="1300" kern="1200" dirty="0"/>
            <a:t>Learning</a:t>
          </a:r>
        </a:p>
        <a:p>
          <a:pPr lvl="0" algn="ctr" defTabSz="577850">
            <a:lnSpc>
              <a:spcPct val="90000"/>
            </a:lnSpc>
            <a:spcBef>
              <a:spcPct val="0"/>
            </a:spcBef>
            <a:spcAft>
              <a:spcPct val="35000"/>
            </a:spcAft>
          </a:pPr>
          <a:r>
            <a:rPr lang="en-GB" sz="1300" kern="1200" dirty="0"/>
            <a:t>Evaluation  (half way mark) </a:t>
          </a:r>
        </a:p>
      </dsp:txBody>
      <dsp:txXfrm>
        <a:off x="2392260" y="3217563"/>
        <a:ext cx="1058471" cy="1058471"/>
      </dsp:txXfrm>
    </dsp:sp>
    <dsp:sp modelId="{CF97F5C1-AC87-4341-94B8-1728FFF5230A}">
      <dsp:nvSpPr>
        <dsp:cNvPr id="0" name=""/>
        <dsp:cNvSpPr/>
      </dsp:nvSpPr>
      <dsp:spPr>
        <a:xfrm>
          <a:off x="936772" y="954"/>
          <a:ext cx="3969447" cy="3969447"/>
        </a:xfrm>
        <a:prstGeom prst="circularArrow">
          <a:avLst>
            <a:gd name="adj1" fmla="val 5200"/>
            <a:gd name="adj2" fmla="val 335884"/>
            <a:gd name="adj3" fmla="val 8210794"/>
            <a:gd name="adj4" fmla="val 644929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28F0E-9636-4CBD-B4E2-CAF6578BF219}">
      <dsp:nvSpPr>
        <dsp:cNvPr id="0" name=""/>
        <dsp:cNvSpPr/>
      </dsp:nvSpPr>
      <dsp:spPr>
        <a:xfrm>
          <a:off x="717333"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solidFill>
                <a:schemeClr val="accent2"/>
              </a:solidFill>
            </a:rPr>
            <a:t>Monitoring</a:t>
          </a:r>
          <a:r>
            <a:rPr lang="en-GB" sz="1300" kern="1200" dirty="0"/>
            <a:t> learning </a:t>
          </a:r>
          <a:br>
            <a:rPr lang="en-GB" sz="1300" kern="1200" dirty="0"/>
          </a:br>
          <a:endParaRPr lang="en-GB" sz="1300" kern="1200" dirty="0"/>
        </a:p>
      </dsp:txBody>
      <dsp:txXfrm>
        <a:off x="717333" y="2000658"/>
        <a:ext cx="1058471" cy="1058471"/>
      </dsp:txXfrm>
    </dsp:sp>
    <dsp:sp modelId="{42992DB7-C8E5-40B8-81B0-812EB578E004}">
      <dsp:nvSpPr>
        <dsp:cNvPr id="0" name=""/>
        <dsp:cNvSpPr/>
      </dsp:nvSpPr>
      <dsp:spPr>
        <a:xfrm>
          <a:off x="936772" y="954"/>
          <a:ext cx="3969447" cy="3969447"/>
        </a:xfrm>
        <a:prstGeom prst="circularArrow">
          <a:avLst>
            <a:gd name="adj1" fmla="val 5200"/>
            <a:gd name="adj2" fmla="val 335884"/>
            <a:gd name="adj3" fmla="val 12297979"/>
            <a:gd name="adj4" fmla="val 1077075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A96EB-3FDB-4BE1-95E6-573ADA6C72D5}">
      <dsp:nvSpPr>
        <dsp:cNvPr id="0" name=""/>
        <dsp:cNvSpPr/>
      </dsp:nvSpPr>
      <dsp:spPr>
        <a:xfrm>
          <a:off x="1357098"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solidFill>
                <a:schemeClr val="accent2"/>
              </a:solidFill>
            </a:rPr>
            <a:t>Monitoring</a:t>
          </a:r>
          <a:r>
            <a:rPr lang="en-GB" sz="1300" kern="1200" dirty="0"/>
            <a:t> Learning</a:t>
          </a:r>
          <a:br>
            <a:rPr lang="en-GB" sz="1300" kern="1200" dirty="0"/>
          </a:br>
          <a:r>
            <a:rPr lang="en-GB" sz="1300" kern="1200" dirty="0"/>
            <a:t>Evaluation</a:t>
          </a:r>
          <a:br>
            <a:rPr lang="en-GB" sz="1300" kern="1200" dirty="0"/>
          </a:br>
          <a:r>
            <a:rPr lang="en-GB" sz="1300" kern="1200" dirty="0"/>
            <a:t>(</a:t>
          </a:r>
          <a:r>
            <a:rPr lang="en-GB" sz="1300" kern="1200" dirty="0" err="1"/>
            <a:t>endline</a:t>
          </a:r>
          <a:r>
            <a:rPr lang="en-GB" sz="1300" kern="1200" dirty="0"/>
            <a:t>)</a:t>
          </a:r>
        </a:p>
      </dsp:txBody>
      <dsp:txXfrm>
        <a:off x="1357098" y="31664"/>
        <a:ext cx="1058471" cy="1058471"/>
      </dsp:txXfrm>
    </dsp:sp>
    <dsp:sp modelId="{C9349274-277B-4C62-B69D-AF17770F58E4}">
      <dsp:nvSpPr>
        <dsp:cNvPr id="0" name=""/>
        <dsp:cNvSpPr/>
      </dsp:nvSpPr>
      <dsp:spPr>
        <a:xfrm>
          <a:off x="936772" y="954"/>
          <a:ext cx="3969447" cy="3969447"/>
        </a:xfrm>
        <a:prstGeom prst="circularArrow">
          <a:avLst>
            <a:gd name="adj1" fmla="val 5200"/>
            <a:gd name="adj2" fmla="val 335884"/>
            <a:gd name="adj3" fmla="val 16865807"/>
            <a:gd name="adj4" fmla="val 15198308"/>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4EE4-AB11-4245-87DF-676B3B66DC4B}">
      <dsp:nvSpPr>
        <dsp:cNvPr id="0" name=""/>
        <dsp:cNvSpPr/>
      </dsp:nvSpPr>
      <dsp:spPr>
        <a:xfrm>
          <a:off x="3427421"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project design including </a:t>
          </a:r>
          <a:r>
            <a:rPr lang="en-GB" sz="1300" kern="1200" dirty="0" err="1"/>
            <a:t>ToC</a:t>
          </a:r>
          <a:r>
            <a:rPr lang="en-GB" sz="1300" kern="1200" dirty="0"/>
            <a:t>,  MEL Plan, </a:t>
          </a:r>
          <a:r>
            <a:rPr lang="en-GB" sz="1300" kern="1200" dirty="0">
              <a:solidFill>
                <a:schemeClr val="tx1"/>
              </a:solidFill>
            </a:rPr>
            <a:t>Baseline</a:t>
          </a:r>
          <a:r>
            <a:rPr lang="en-GB" sz="1300" kern="1200" dirty="0"/>
            <a:t> </a:t>
          </a:r>
        </a:p>
      </dsp:txBody>
      <dsp:txXfrm>
        <a:off x="3427421" y="31664"/>
        <a:ext cx="1058471" cy="1058471"/>
      </dsp:txXfrm>
    </dsp:sp>
    <dsp:sp modelId="{30547A89-3AEE-42A2-9F95-EEA6EA52ED68}">
      <dsp:nvSpPr>
        <dsp:cNvPr id="0" name=""/>
        <dsp:cNvSpPr/>
      </dsp:nvSpPr>
      <dsp:spPr>
        <a:xfrm>
          <a:off x="936772" y="954"/>
          <a:ext cx="3969447" cy="3969447"/>
        </a:xfrm>
        <a:prstGeom prst="circularArrow">
          <a:avLst>
            <a:gd name="adj1" fmla="val 5200"/>
            <a:gd name="adj2" fmla="val 335884"/>
            <a:gd name="adj3" fmla="val 21293358"/>
            <a:gd name="adj4" fmla="val 1976613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2D630-2C4F-4862-965F-75E9317EDFE9}">
      <dsp:nvSpPr>
        <dsp:cNvPr id="0" name=""/>
        <dsp:cNvSpPr/>
      </dsp:nvSpPr>
      <dsp:spPr>
        <a:xfrm>
          <a:off x="4067186"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a:t>
          </a:r>
          <a:br>
            <a:rPr lang="en-GB" sz="1300" kern="1200" dirty="0"/>
          </a:br>
          <a:r>
            <a:rPr lang="en-GB" sz="1300" kern="1200" dirty="0"/>
            <a:t>Learning</a:t>
          </a:r>
        </a:p>
      </dsp:txBody>
      <dsp:txXfrm>
        <a:off x="4067186" y="2000658"/>
        <a:ext cx="1058471" cy="1058471"/>
      </dsp:txXfrm>
    </dsp:sp>
    <dsp:sp modelId="{63FA3C29-67C1-47E4-9E52-2346BB41968D}">
      <dsp:nvSpPr>
        <dsp:cNvPr id="0" name=""/>
        <dsp:cNvSpPr/>
      </dsp:nvSpPr>
      <dsp:spPr>
        <a:xfrm>
          <a:off x="936772" y="954"/>
          <a:ext cx="3969447" cy="3969447"/>
        </a:xfrm>
        <a:prstGeom prst="circularArrow">
          <a:avLst>
            <a:gd name="adj1" fmla="val 5200"/>
            <a:gd name="adj2" fmla="val 335884"/>
            <a:gd name="adj3" fmla="val 4014819"/>
            <a:gd name="adj4" fmla="val 225332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691B3-ACB4-43A1-88AA-BD2149163A0D}">
      <dsp:nvSpPr>
        <dsp:cNvPr id="0" name=""/>
        <dsp:cNvSpPr/>
      </dsp:nvSpPr>
      <dsp:spPr>
        <a:xfrm>
          <a:off x="2392260" y="3217563"/>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a:t>
          </a:r>
          <a:br>
            <a:rPr lang="en-GB" sz="1300" kern="1200" dirty="0"/>
          </a:br>
          <a:r>
            <a:rPr lang="en-GB" sz="1300" kern="1200" dirty="0"/>
            <a:t>Learning</a:t>
          </a:r>
        </a:p>
        <a:p>
          <a:pPr lvl="0" algn="ctr" defTabSz="577850">
            <a:lnSpc>
              <a:spcPct val="90000"/>
            </a:lnSpc>
            <a:spcBef>
              <a:spcPct val="0"/>
            </a:spcBef>
            <a:spcAft>
              <a:spcPct val="35000"/>
            </a:spcAft>
          </a:pPr>
          <a:r>
            <a:rPr lang="en-GB" sz="1300" kern="1200" dirty="0">
              <a:solidFill>
                <a:schemeClr val="accent2"/>
              </a:solidFill>
            </a:rPr>
            <a:t>Evaluation  (half way mark) </a:t>
          </a:r>
        </a:p>
      </dsp:txBody>
      <dsp:txXfrm>
        <a:off x="2392260" y="3217563"/>
        <a:ext cx="1058471" cy="1058471"/>
      </dsp:txXfrm>
    </dsp:sp>
    <dsp:sp modelId="{CF97F5C1-AC87-4341-94B8-1728FFF5230A}">
      <dsp:nvSpPr>
        <dsp:cNvPr id="0" name=""/>
        <dsp:cNvSpPr/>
      </dsp:nvSpPr>
      <dsp:spPr>
        <a:xfrm>
          <a:off x="936772" y="954"/>
          <a:ext cx="3969447" cy="3969447"/>
        </a:xfrm>
        <a:prstGeom prst="circularArrow">
          <a:avLst>
            <a:gd name="adj1" fmla="val 5200"/>
            <a:gd name="adj2" fmla="val 335884"/>
            <a:gd name="adj3" fmla="val 8210794"/>
            <a:gd name="adj4" fmla="val 644929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28F0E-9636-4CBD-B4E2-CAF6578BF219}">
      <dsp:nvSpPr>
        <dsp:cNvPr id="0" name=""/>
        <dsp:cNvSpPr/>
      </dsp:nvSpPr>
      <dsp:spPr>
        <a:xfrm>
          <a:off x="717333"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 learning </a:t>
          </a:r>
          <a:br>
            <a:rPr lang="en-GB" sz="1300" kern="1200"/>
          </a:br>
          <a:endParaRPr lang="en-GB" sz="1300" kern="1200"/>
        </a:p>
      </dsp:txBody>
      <dsp:txXfrm>
        <a:off x="717333" y="2000658"/>
        <a:ext cx="1058471" cy="1058471"/>
      </dsp:txXfrm>
    </dsp:sp>
    <dsp:sp modelId="{42992DB7-C8E5-40B8-81B0-812EB578E004}">
      <dsp:nvSpPr>
        <dsp:cNvPr id="0" name=""/>
        <dsp:cNvSpPr/>
      </dsp:nvSpPr>
      <dsp:spPr>
        <a:xfrm>
          <a:off x="936772" y="954"/>
          <a:ext cx="3969447" cy="3969447"/>
        </a:xfrm>
        <a:prstGeom prst="circularArrow">
          <a:avLst>
            <a:gd name="adj1" fmla="val 5200"/>
            <a:gd name="adj2" fmla="val 335884"/>
            <a:gd name="adj3" fmla="val 12297979"/>
            <a:gd name="adj4" fmla="val 1077075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A96EB-3FDB-4BE1-95E6-573ADA6C72D5}">
      <dsp:nvSpPr>
        <dsp:cNvPr id="0" name=""/>
        <dsp:cNvSpPr/>
      </dsp:nvSpPr>
      <dsp:spPr>
        <a:xfrm>
          <a:off x="1357098"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 Learning</a:t>
          </a:r>
          <a:br>
            <a:rPr lang="en-GB" sz="1300" kern="1200" dirty="0"/>
          </a:br>
          <a:r>
            <a:rPr lang="en-GB" sz="1300" kern="1200" dirty="0">
              <a:solidFill>
                <a:schemeClr val="accent2"/>
              </a:solidFill>
            </a:rPr>
            <a:t>Evaluation</a:t>
          </a:r>
          <a:br>
            <a:rPr lang="en-GB" sz="1300" kern="1200" dirty="0">
              <a:solidFill>
                <a:schemeClr val="accent2"/>
              </a:solidFill>
            </a:rPr>
          </a:br>
          <a:r>
            <a:rPr lang="en-GB" sz="1300" kern="1200" dirty="0">
              <a:solidFill>
                <a:schemeClr val="accent2"/>
              </a:solidFill>
            </a:rPr>
            <a:t>(</a:t>
          </a:r>
          <a:r>
            <a:rPr lang="en-GB" sz="1300" kern="1200" dirty="0" err="1">
              <a:solidFill>
                <a:schemeClr val="accent2"/>
              </a:solidFill>
            </a:rPr>
            <a:t>endline</a:t>
          </a:r>
          <a:r>
            <a:rPr lang="en-GB" sz="1300" kern="1200" dirty="0">
              <a:solidFill>
                <a:schemeClr val="accent2"/>
              </a:solidFill>
            </a:rPr>
            <a:t>)</a:t>
          </a:r>
        </a:p>
      </dsp:txBody>
      <dsp:txXfrm>
        <a:off x="1357098" y="31664"/>
        <a:ext cx="1058471" cy="1058471"/>
      </dsp:txXfrm>
    </dsp:sp>
    <dsp:sp modelId="{C9349274-277B-4C62-B69D-AF17770F58E4}">
      <dsp:nvSpPr>
        <dsp:cNvPr id="0" name=""/>
        <dsp:cNvSpPr/>
      </dsp:nvSpPr>
      <dsp:spPr>
        <a:xfrm>
          <a:off x="936772" y="954"/>
          <a:ext cx="3969447" cy="3969447"/>
        </a:xfrm>
        <a:prstGeom prst="circularArrow">
          <a:avLst>
            <a:gd name="adj1" fmla="val 5200"/>
            <a:gd name="adj2" fmla="val 335884"/>
            <a:gd name="adj3" fmla="val 16865807"/>
            <a:gd name="adj4" fmla="val 15198308"/>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4EE4-AB11-4245-87DF-676B3B66DC4B}">
      <dsp:nvSpPr>
        <dsp:cNvPr id="0" name=""/>
        <dsp:cNvSpPr/>
      </dsp:nvSpPr>
      <dsp:spPr>
        <a:xfrm>
          <a:off x="3427421"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project design including </a:t>
          </a:r>
          <a:r>
            <a:rPr lang="en-GB" sz="1300" kern="1200" dirty="0" err="1"/>
            <a:t>ToC</a:t>
          </a:r>
          <a:r>
            <a:rPr lang="en-GB" sz="1300" kern="1200" dirty="0"/>
            <a:t>,  MEL </a:t>
          </a:r>
          <a:r>
            <a:rPr lang="en-GB" sz="1300" kern="1200" dirty="0" smtClean="0"/>
            <a:t>Plan</a:t>
          </a:r>
          <a:r>
            <a:rPr lang="en-GB" sz="1300" kern="1200" dirty="0"/>
            <a:t>, </a:t>
          </a:r>
          <a:r>
            <a:rPr lang="en-GB" sz="1300" kern="1200" dirty="0" smtClean="0">
              <a:solidFill>
                <a:schemeClr val="tx1"/>
              </a:solidFill>
            </a:rPr>
            <a:t>Baseline</a:t>
          </a:r>
          <a:r>
            <a:rPr lang="en-GB" sz="1300" kern="1200" dirty="0" smtClean="0"/>
            <a:t> </a:t>
          </a:r>
          <a:endParaRPr lang="en-GB" sz="1300" kern="1200" dirty="0"/>
        </a:p>
      </dsp:txBody>
      <dsp:txXfrm>
        <a:off x="3427421" y="31664"/>
        <a:ext cx="1058471" cy="1058471"/>
      </dsp:txXfrm>
    </dsp:sp>
    <dsp:sp modelId="{30547A89-3AEE-42A2-9F95-EEA6EA52ED68}">
      <dsp:nvSpPr>
        <dsp:cNvPr id="0" name=""/>
        <dsp:cNvSpPr/>
      </dsp:nvSpPr>
      <dsp:spPr>
        <a:xfrm>
          <a:off x="936772" y="954"/>
          <a:ext cx="3969447" cy="3969447"/>
        </a:xfrm>
        <a:prstGeom prst="circularArrow">
          <a:avLst>
            <a:gd name="adj1" fmla="val 5200"/>
            <a:gd name="adj2" fmla="val 335884"/>
            <a:gd name="adj3" fmla="val 21293358"/>
            <a:gd name="adj4" fmla="val 1976613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2D630-2C4F-4862-965F-75E9317EDFE9}">
      <dsp:nvSpPr>
        <dsp:cNvPr id="0" name=""/>
        <dsp:cNvSpPr/>
      </dsp:nvSpPr>
      <dsp:spPr>
        <a:xfrm>
          <a:off x="4067186"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a:t>
          </a:r>
          <a:br>
            <a:rPr lang="en-GB" sz="1300" kern="1200" dirty="0"/>
          </a:br>
          <a:r>
            <a:rPr lang="en-GB" sz="1300" kern="1200" dirty="0">
              <a:solidFill>
                <a:srgbClr val="FF0000"/>
              </a:solidFill>
            </a:rPr>
            <a:t>Learning</a:t>
          </a:r>
        </a:p>
      </dsp:txBody>
      <dsp:txXfrm>
        <a:off x="4067186" y="2000658"/>
        <a:ext cx="1058471" cy="1058471"/>
      </dsp:txXfrm>
    </dsp:sp>
    <dsp:sp modelId="{63FA3C29-67C1-47E4-9E52-2346BB41968D}">
      <dsp:nvSpPr>
        <dsp:cNvPr id="0" name=""/>
        <dsp:cNvSpPr/>
      </dsp:nvSpPr>
      <dsp:spPr>
        <a:xfrm>
          <a:off x="936772" y="954"/>
          <a:ext cx="3969447" cy="3969447"/>
        </a:xfrm>
        <a:prstGeom prst="circularArrow">
          <a:avLst>
            <a:gd name="adj1" fmla="val 5200"/>
            <a:gd name="adj2" fmla="val 335884"/>
            <a:gd name="adj3" fmla="val 4014819"/>
            <a:gd name="adj4" fmla="val 225332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691B3-ACB4-43A1-88AA-BD2149163A0D}">
      <dsp:nvSpPr>
        <dsp:cNvPr id="0" name=""/>
        <dsp:cNvSpPr/>
      </dsp:nvSpPr>
      <dsp:spPr>
        <a:xfrm>
          <a:off x="2392260" y="3217563"/>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a:t>
          </a:r>
          <a:br>
            <a:rPr lang="en-GB" sz="1300" kern="1200" dirty="0"/>
          </a:br>
          <a:r>
            <a:rPr lang="en-GB" sz="1300" kern="1200" dirty="0">
              <a:solidFill>
                <a:srgbClr val="FF0000"/>
              </a:solidFill>
            </a:rPr>
            <a:t>Learning</a:t>
          </a:r>
        </a:p>
        <a:p>
          <a:pPr lvl="0" algn="ctr" defTabSz="577850">
            <a:lnSpc>
              <a:spcPct val="90000"/>
            </a:lnSpc>
            <a:spcBef>
              <a:spcPct val="0"/>
            </a:spcBef>
            <a:spcAft>
              <a:spcPct val="35000"/>
            </a:spcAft>
          </a:pPr>
          <a:r>
            <a:rPr lang="en-GB" sz="1300" kern="1200" dirty="0"/>
            <a:t>Evaluation  (half way mark) </a:t>
          </a:r>
        </a:p>
      </dsp:txBody>
      <dsp:txXfrm>
        <a:off x="2392260" y="3217563"/>
        <a:ext cx="1058471" cy="1058471"/>
      </dsp:txXfrm>
    </dsp:sp>
    <dsp:sp modelId="{CF97F5C1-AC87-4341-94B8-1728FFF5230A}">
      <dsp:nvSpPr>
        <dsp:cNvPr id="0" name=""/>
        <dsp:cNvSpPr/>
      </dsp:nvSpPr>
      <dsp:spPr>
        <a:xfrm>
          <a:off x="936772" y="954"/>
          <a:ext cx="3969447" cy="3969447"/>
        </a:xfrm>
        <a:prstGeom prst="circularArrow">
          <a:avLst>
            <a:gd name="adj1" fmla="val 5200"/>
            <a:gd name="adj2" fmla="val 335884"/>
            <a:gd name="adj3" fmla="val 8210794"/>
            <a:gd name="adj4" fmla="val 644929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28F0E-9636-4CBD-B4E2-CAF6578BF219}">
      <dsp:nvSpPr>
        <dsp:cNvPr id="0" name=""/>
        <dsp:cNvSpPr/>
      </dsp:nvSpPr>
      <dsp:spPr>
        <a:xfrm>
          <a:off x="717333"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 </a:t>
          </a:r>
          <a:r>
            <a:rPr lang="en-GB" sz="1300" kern="1200" dirty="0">
              <a:solidFill>
                <a:srgbClr val="FF0000"/>
              </a:solidFill>
            </a:rPr>
            <a:t>learning</a:t>
          </a:r>
          <a:r>
            <a:rPr lang="en-GB" sz="1300" kern="1200" dirty="0"/>
            <a:t> </a:t>
          </a:r>
          <a:br>
            <a:rPr lang="en-GB" sz="1300" kern="1200" dirty="0"/>
          </a:br>
          <a:endParaRPr lang="en-GB" sz="1300" kern="1200" dirty="0"/>
        </a:p>
      </dsp:txBody>
      <dsp:txXfrm>
        <a:off x="717333" y="2000658"/>
        <a:ext cx="1058471" cy="1058471"/>
      </dsp:txXfrm>
    </dsp:sp>
    <dsp:sp modelId="{42992DB7-C8E5-40B8-81B0-812EB578E004}">
      <dsp:nvSpPr>
        <dsp:cNvPr id="0" name=""/>
        <dsp:cNvSpPr/>
      </dsp:nvSpPr>
      <dsp:spPr>
        <a:xfrm>
          <a:off x="936772" y="954"/>
          <a:ext cx="3969447" cy="3969447"/>
        </a:xfrm>
        <a:prstGeom prst="circularArrow">
          <a:avLst>
            <a:gd name="adj1" fmla="val 5200"/>
            <a:gd name="adj2" fmla="val 335884"/>
            <a:gd name="adj3" fmla="val 12297979"/>
            <a:gd name="adj4" fmla="val 1077075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A96EB-3FDB-4BE1-95E6-573ADA6C72D5}">
      <dsp:nvSpPr>
        <dsp:cNvPr id="0" name=""/>
        <dsp:cNvSpPr/>
      </dsp:nvSpPr>
      <dsp:spPr>
        <a:xfrm>
          <a:off x="1357098"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 </a:t>
          </a:r>
          <a:r>
            <a:rPr lang="en-GB" sz="1300" kern="1200" dirty="0">
              <a:solidFill>
                <a:srgbClr val="FF0000"/>
              </a:solidFill>
            </a:rPr>
            <a:t>Learning</a:t>
          </a:r>
          <a:r>
            <a:rPr lang="en-GB" sz="1300" kern="1200" dirty="0"/>
            <a:t/>
          </a:r>
          <a:br>
            <a:rPr lang="en-GB" sz="1300" kern="1200" dirty="0"/>
          </a:br>
          <a:r>
            <a:rPr lang="en-GB" sz="1300" kern="1200" dirty="0"/>
            <a:t>Evaluation</a:t>
          </a:r>
          <a:br>
            <a:rPr lang="en-GB" sz="1300" kern="1200" dirty="0"/>
          </a:br>
          <a:r>
            <a:rPr lang="en-GB" sz="1300" kern="1200" dirty="0"/>
            <a:t>(</a:t>
          </a:r>
          <a:r>
            <a:rPr lang="en-GB" sz="1300" kern="1200" dirty="0" err="1"/>
            <a:t>endline</a:t>
          </a:r>
          <a:r>
            <a:rPr lang="en-GB" sz="1300" kern="1200" dirty="0"/>
            <a:t>)</a:t>
          </a:r>
        </a:p>
      </dsp:txBody>
      <dsp:txXfrm>
        <a:off x="1357098" y="31664"/>
        <a:ext cx="1058471" cy="1058471"/>
      </dsp:txXfrm>
    </dsp:sp>
    <dsp:sp modelId="{C9349274-277B-4C62-B69D-AF17770F58E4}">
      <dsp:nvSpPr>
        <dsp:cNvPr id="0" name=""/>
        <dsp:cNvSpPr/>
      </dsp:nvSpPr>
      <dsp:spPr>
        <a:xfrm>
          <a:off x="936772" y="954"/>
          <a:ext cx="3969447" cy="3969447"/>
        </a:xfrm>
        <a:prstGeom prst="circularArrow">
          <a:avLst>
            <a:gd name="adj1" fmla="val 5200"/>
            <a:gd name="adj2" fmla="val 335884"/>
            <a:gd name="adj3" fmla="val 16865807"/>
            <a:gd name="adj4" fmla="val 15198308"/>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4EE4-AB11-4245-87DF-676B3B66DC4B}">
      <dsp:nvSpPr>
        <dsp:cNvPr id="0" name=""/>
        <dsp:cNvSpPr/>
      </dsp:nvSpPr>
      <dsp:spPr>
        <a:xfrm>
          <a:off x="3427421"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project design including </a:t>
          </a:r>
          <a:r>
            <a:rPr lang="en-GB" sz="1300" kern="1200" dirty="0" err="1"/>
            <a:t>ToC</a:t>
          </a:r>
          <a:r>
            <a:rPr lang="en-GB" sz="1300" kern="1200" dirty="0"/>
            <a:t>,  MEL Plan, </a:t>
          </a:r>
          <a:r>
            <a:rPr lang="en-GB" sz="1300" kern="1200" dirty="0">
              <a:solidFill>
                <a:schemeClr val="accent1"/>
              </a:solidFill>
            </a:rPr>
            <a:t>Baseline</a:t>
          </a:r>
          <a:r>
            <a:rPr lang="en-GB" sz="1300" kern="1200" dirty="0"/>
            <a:t> </a:t>
          </a:r>
        </a:p>
      </dsp:txBody>
      <dsp:txXfrm>
        <a:off x="3427421" y="31664"/>
        <a:ext cx="1058471" cy="1058471"/>
      </dsp:txXfrm>
    </dsp:sp>
    <dsp:sp modelId="{30547A89-3AEE-42A2-9F95-EEA6EA52ED68}">
      <dsp:nvSpPr>
        <dsp:cNvPr id="0" name=""/>
        <dsp:cNvSpPr/>
      </dsp:nvSpPr>
      <dsp:spPr>
        <a:xfrm>
          <a:off x="936772" y="954"/>
          <a:ext cx="3969447" cy="3969447"/>
        </a:xfrm>
        <a:prstGeom prst="circularArrow">
          <a:avLst>
            <a:gd name="adj1" fmla="val 5200"/>
            <a:gd name="adj2" fmla="val 335884"/>
            <a:gd name="adj3" fmla="val 21293358"/>
            <a:gd name="adj4" fmla="val 1976613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2D630-2C4F-4862-965F-75E9317EDFE9}">
      <dsp:nvSpPr>
        <dsp:cNvPr id="0" name=""/>
        <dsp:cNvSpPr/>
      </dsp:nvSpPr>
      <dsp:spPr>
        <a:xfrm>
          <a:off x="4067186"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a:t>
          </a:r>
          <a:br>
            <a:rPr lang="en-GB" sz="1300" kern="1200" dirty="0"/>
          </a:br>
          <a:r>
            <a:rPr lang="en-GB" sz="1300" kern="1200" dirty="0"/>
            <a:t>Learning</a:t>
          </a:r>
        </a:p>
      </dsp:txBody>
      <dsp:txXfrm>
        <a:off x="4067186" y="2000658"/>
        <a:ext cx="1058471" cy="1058471"/>
      </dsp:txXfrm>
    </dsp:sp>
    <dsp:sp modelId="{63FA3C29-67C1-47E4-9E52-2346BB41968D}">
      <dsp:nvSpPr>
        <dsp:cNvPr id="0" name=""/>
        <dsp:cNvSpPr/>
      </dsp:nvSpPr>
      <dsp:spPr>
        <a:xfrm>
          <a:off x="936772" y="954"/>
          <a:ext cx="3969447" cy="3969447"/>
        </a:xfrm>
        <a:prstGeom prst="circularArrow">
          <a:avLst>
            <a:gd name="adj1" fmla="val 5200"/>
            <a:gd name="adj2" fmla="val 335884"/>
            <a:gd name="adj3" fmla="val 4014819"/>
            <a:gd name="adj4" fmla="val 225332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691B3-ACB4-43A1-88AA-BD2149163A0D}">
      <dsp:nvSpPr>
        <dsp:cNvPr id="0" name=""/>
        <dsp:cNvSpPr/>
      </dsp:nvSpPr>
      <dsp:spPr>
        <a:xfrm>
          <a:off x="2392260" y="3217563"/>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a:t>
          </a:r>
          <a:br>
            <a:rPr lang="en-GB" sz="1300" kern="1200"/>
          </a:br>
          <a:r>
            <a:rPr lang="en-GB" sz="1300" kern="1200"/>
            <a:t>Learning</a:t>
          </a:r>
        </a:p>
        <a:p>
          <a:pPr lvl="0" algn="ctr" defTabSz="577850">
            <a:lnSpc>
              <a:spcPct val="90000"/>
            </a:lnSpc>
            <a:spcBef>
              <a:spcPct val="0"/>
            </a:spcBef>
            <a:spcAft>
              <a:spcPct val="35000"/>
            </a:spcAft>
          </a:pPr>
          <a:r>
            <a:rPr lang="en-GB" sz="1300" kern="1200"/>
            <a:t>Evaluation  (half way mark) </a:t>
          </a:r>
        </a:p>
      </dsp:txBody>
      <dsp:txXfrm>
        <a:off x="2392260" y="3217563"/>
        <a:ext cx="1058471" cy="1058471"/>
      </dsp:txXfrm>
    </dsp:sp>
    <dsp:sp modelId="{CF97F5C1-AC87-4341-94B8-1728FFF5230A}">
      <dsp:nvSpPr>
        <dsp:cNvPr id="0" name=""/>
        <dsp:cNvSpPr/>
      </dsp:nvSpPr>
      <dsp:spPr>
        <a:xfrm>
          <a:off x="936772" y="954"/>
          <a:ext cx="3969447" cy="3969447"/>
        </a:xfrm>
        <a:prstGeom prst="circularArrow">
          <a:avLst>
            <a:gd name="adj1" fmla="val 5200"/>
            <a:gd name="adj2" fmla="val 335884"/>
            <a:gd name="adj3" fmla="val 8210794"/>
            <a:gd name="adj4" fmla="val 644929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28F0E-9636-4CBD-B4E2-CAF6578BF219}">
      <dsp:nvSpPr>
        <dsp:cNvPr id="0" name=""/>
        <dsp:cNvSpPr/>
      </dsp:nvSpPr>
      <dsp:spPr>
        <a:xfrm>
          <a:off x="717333"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 learning </a:t>
          </a:r>
          <a:br>
            <a:rPr lang="en-GB" sz="1300" kern="1200"/>
          </a:br>
          <a:endParaRPr lang="en-GB" sz="1300" kern="1200"/>
        </a:p>
      </dsp:txBody>
      <dsp:txXfrm>
        <a:off x="717333" y="2000658"/>
        <a:ext cx="1058471" cy="1058471"/>
      </dsp:txXfrm>
    </dsp:sp>
    <dsp:sp modelId="{42992DB7-C8E5-40B8-81B0-812EB578E004}">
      <dsp:nvSpPr>
        <dsp:cNvPr id="0" name=""/>
        <dsp:cNvSpPr/>
      </dsp:nvSpPr>
      <dsp:spPr>
        <a:xfrm>
          <a:off x="936772" y="954"/>
          <a:ext cx="3969447" cy="3969447"/>
        </a:xfrm>
        <a:prstGeom prst="circularArrow">
          <a:avLst>
            <a:gd name="adj1" fmla="val 5200"/>
            <a:gd name="adj2" fmla="val 335884"/>
            <a:gd name="adj3" fmla="val 12297979"/>
            <a:gd name="adj4" fmla="val 1077075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A96EB-3FDB-4BE1-95E6-573ADA6C72D5}">
      <dsp:nvSpPr>
        <dsp:cNvPr id="0" name=""/>
        <dsp:cNvSpPr/>
      </dsp:nvSpPr>
      <dsp:spPr>
        <a:xfrm>
          <a:off x="1357098"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 Learning</a:t>
          </a:r>
          <a:br>
            <a:rPr lang="en-GB" sz="1300" kern="1200"/>
          </a:br>
          <a:r>
            <a:rPr lang="en-GB" sz="1300" kern="1200"/>
            <a:t>Evaluation</a:t>
          </a:r>
          <a:br>
            <a:rPr lang="en-GB" sz="1300" kern="1200"/>
          </a:br>
          <a:r>
            <a:rPr lang="en-GB" sz="1300" kern="1200"/>
            <a:t>(endline)</a:t>
          </a:r>
        </a:p>
      </dsp:txBody>
      <dsp:txXfrm>
        <a:off x="1357098" y="31664"/>
        <a:ext cx="1058471" cy="1058471"/>
      </dsp:txXfrm>
    </dsp:sp>
    <dsp:sp modelId="{C9349274-277B-4C62-B69D-AF17770F58E4}">
      <dsp:nvSpPr>
        <dsp:cNvPr id="0" name=""/>
        <dsp:cNvSpPr/>
      </dsp:nvSpPr>
      <dsp:spPr>
        <a:xfrm>
          <a:off x="936772" y="954"/>
          <a:ext cx="3969447" cy="3969447"/>
        </a:xfrm>
        <a:prstGeom prst="circularArrow">
          <a:avLst>
            <a:gd name="adj1" fmla="val 5200"/>
            <a:gd name="adj2" fmla="val 335884"/>
            <a:gd name="adj3" fmla="val 16865807"/>
            <a:gd name="adj4" fmla="val 15198308"/>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4EE4-AB11-4245-87DF-676B3B66DC4B}">
      <dsp:nvSpPr>
        <dsp:cNvPr id="0" name=""/>
        <dsp:cNvSpPr/>
      </dsp:nvSpPr>
      <dsp:spPr>
        <a:xfrm>
          <a:off x="3427421"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project design including </a:t>
          </a:r>
          <a:r>
            <a:rPr lang="en-GB" sz="1300" kern="1200" dirty="0" err="1"/>
            <a:t>ToC</a:t>
          </a:r>
          <a:r>
            <a:rPr lang="en-GB" sz="1300" kern="1200" dirty="0"/>
            <a:t>,  MEL Plan, </a:t>
          </a:r>
          <a:r>
            <a:rPr lang="en-GB" sz="1300" kern="1200" dirty="0">
              <a:solidFill>
                <a:schemeClr val="tx1"/>
              </a:solidFill>
            </a:rPr>
            <a:t>Baseline</a:t>
          </a:r>
          <a:r>
            <a:rPr lang="en-GB" sz="1300" kern="1200" dirty="0"/>
            <a:t> </a:t>
          </a:r>
        </a:p>
      </dsp:txBody>
      <dsp:txXfrm>
        <a:off x="3427421" y="31664"/>
        <a:ext cx="1058471" cy="1058471"/>
      </dsp:txXfrm>
    </dsp:sp>
    <dsp:sp modelId="{30547A89-3AEE-42A2-9F95-EEA6EA52ED68}">
      <dsp:nvSpPr>
        <dsp:cNvPr id="0" name=""/>
        <dsp:cNvSpPr/>
      </dsp:nvSpPr>
      <dsp:spPr>
        <a:xfrm>
          <a:off x="936772" y="954"/>
          <a:ext cx="3969447" cy="3969447"/>
        </a:xfrm>
        <a:prstGeom prst="circularArrow">
          <a:avLst>
            <a:gd name="adj1" fmla="val 5200"/>
            <a:gd name="adj2" fmla="val 335884"/>
            <a:gd name="adj3" fmla="val 21293358"/>
            <a:gd name="adj4" fmla="val 1976613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2D630-2C4F-4862-965F-75E9317EDFE9}">
      <dsp:nvSpPr>
        <dsp:cNvPr id="0" name=""/>
        <dsp:cNvSpPr/>
      </dsp:nvSpPr>
      <dsp:spPr>
        <a:xfrm>
          <a:off x="4067186"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Monitoring</a:t>
          </a:r>
          <a:br>
            <a:rPr lang="en-GB" sz="1300" kern="1200" dirty="0"/>
          </a:br>
          <a:r>
            <a:rPr lang="en-GB" sz="1300" kern="1200" dirty="0"/>
            <a:t>Learning</a:t>
          </a:r>
        </a:p>
      </dsp:txBody>
      <dsp:txXfrm>
        <a:off x="4067186" y="2000658"/>
        <a:ext cx="1058471" cy="1058471"/>
      </dsp:txXfrm>
    </dsp:sp>
    <dsp:sp modelId="{63FA3C29-67C1-47E4-9E52-2346BB41968D}">
      <dsp:nvSpPr>
        <dsp:cNvPr id="0" name=""/>
        <dsp:cNvSpPr/>
      </dsp:nvSpPr>
      <dsp:spPr>
        <a:xfrm>
          <a:off x="936772" y="954"/>
          <a:ext cx="3969447" cy="3969447"/>
        </a:xfrm>
        <a:prstGeom prst="circularArrow">
          <a:avLst>
            <a:gd name="adj1" fmla="val 5200"/>
            <a:gd name="adj2" fmla="val 335884"/>
            <a:gd name="adj3" fmla="val 4014819"/>
            <a:gd name="adj4" fmla="val 225332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691B3-ACB4-43A1-88AA-BD2149163A0D}">
      <dsp:nvSpPr>
        <dsp:cNvPr id="0" name=""/>
        <dsp:cNvSpPr/>
      </dsp:nvSpPr>
      <dsp:spPr>
        <a:xfrm>
          <a:off x="2392260" y="3217563"/>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a:t>
          </a:r>
          <a:br>
            <a:rPr lang="en-GB" sz="1300" kern="1200"/>
          </a:br>
          <a:r>
            <a:rPr lang="en-GB" sz="1300" kern="1200"/>
            <a:t>Learning</a:t>
          </a:r>
        </a:p>
        <a:p>
          <a:pPr lvl="0" algn="ctr" defTabSz="577850">
            <a:lnSpc>
              <a:spcPct val="90000"/>
            </a:lnSpc>
            <a:spcBef>
              <a:spcPct val="0"/>
            </a:spcBef>
            <a:spcAft>
              <a:spcPct val="35000"/>
            </a:spcAft>
          </a:pPr>
          <a:r>
            <a:rPr lang="en-GB" sz="1300" kern="1200"/>
            <a:t>Evaluation  (half way mark) </a:t>
          </a:r>
        </a:p>
      </dsp:txBody>
      <dsp:txXfrm>
        <a:off x="2392260" y="3217563"/>
        <a:ext cx="1058471" cy="1058471"/>
      </dsp:txXfrm>
    </dsp:sp>
    <dsp:sp modelId="{CF97F5C1-AC87-4341-94B8-1728FFF5230A}">
      <dsp:nvSpPr>
        <dsp:cNvPr id="0" name=""/>
        <dsp:cNvSpPr/>
      </dsp:nvSpPr>
      <dsp:spPr>
        <a:xfrm>
          <a:off x="936772" y="954"/>
          <a:ext cx="3969447" cy="3969447"/>
        </a:xfrm>
        <a:prstGeom prst="circularArrow">
          <a:avLst>
            <a:gd name="adj1" fmla="val 5200"/>
            <a:gd name="adj2" fmla="val 335884"/>
            <a:gd name="adj3" fmla="val 8210794"/>
            <a:gd name="adj4" fmla="val 644929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28F0E-9636-4CBD-B4E2-CAF6578BF219}">
      <dsp:nvSpPr>
        <dsp:cNvPr id="0" name=""/>
        <dsp:cNvSpPr/>
      </dsp:nvSpPr>
      <dsp:spPr>
        <a:xfrm>
          <a:off x="717333" y="2000658"/>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 learning </a:t>
          </a:r>
          <a:br>
            <a:rPr lang="en-GB" sz="1300" kern="1200"/>
          </a:br>
          <a:endParaRPr lang="en-GB" sz="1300" kern="1200"/>
        </a:p>
      </dsp:txBody>
      <dsp:txXfrm>
        <a:off x="717333" y="2000658"/>
        <a:ext cx="1058471" cy="1058471"/>
      </dsp:txXfrm>
    </dsp:sp>
    <dsp:sp modelId="{42992DB7-C8E5-40B8-81B0-812EB578E004}">
      <dsp:nvSpPr>
        <dsp:cNvPr id="0" name=""/>
        <dsp:cNvSpPr/>
      </dsp:nvSpPr>
      <dsp:spPr>
        <a:xfrm>
          <a:off x="936772" y="954"/>
          <a:ext cx="3969447" cy="3969447"/>
        </a:xfrm>
        <a:prstGeom prst="circularArrow">
          <a:avLst>
            <a:gd name="adj1" fmla="val 5200"/>
            <a:gd name="adj2" fmla="val 335884"/>
            <a:gd name="adj3" fmla="val 12297979"/>
            <a:gd name="adj4" fmla="val 1077075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A96EB-3FDB-4BE1-95E6-573ADA6C72D5}">
      <dsp:nvSpPr>
        <dsp:cNvPr id="0" name=""/>
        <dsp:cNvSpPr/>
      </dsp:nvSpPr>
      <dsp:spPr>
        <a:xfrm>
          <a:off x="1357098" y="31664"/>
          <a:ext cx="1058471" cy="105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Monitoring Learning</a:t>
          </a:r>
          <a:br>
            <a:rPr lang="en-GB" sz="1300" kern="1200"/>
          </a:br>
          <a:r>
            <a:rPr lang="en-GB" sz="1300" kern="1200"/>
            <a:t>Evaluation</a:t>
          </a:r>
          <a:br>
            <a:rPr lang="en-GB" sz="1300" kern="1200"/>
          </a:br>
          <a:r>
            <a:rPr lang="en-GB" sz="1300" kern="1200"/>
            <a:t>(endline)</a:t>
          </a:r>
        </a:p>
      </dsp:txBody>
      <dsp:txXfrm>
        <a:off x="1357098" y="31664"/>
        <a:ext cx="1058471" cy="1058471"/>
      </dsp:txXfrm>
    </dsp:sp>
    <dsp:sp modelId="{C9349274-277B-4C62-B69D-AF17770F58E4}">
      <dsp:nvSpPr>
        <dsp:cNvPr id="0" name=""/>
        <dsp:cNvSpPr/>
      </dsp:nvSpPr>
      <dsp:spPr>
        <a:xfrm>
          <a:off x="936772" y="954"/>
          <a:ext cx="3969447" cy="3969447"/>
        </a:xfrm>
        <a:prstGeom prst="circularArrow">
          <a:avLst>
            <a:gd name="adj1" fmla="val 5200"/>
            <a:gd name="adj2" fmla="val 335884"/>
            <a:gd name="adj3" fmla="val 16865807"/>
            <a:gd name="adj4" fmla="val 15198308"/>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5FA5F-762A-41A4-954E-2F5A90FD56B1}">
      <dsp:nvSpPr>
        <dsp:cNvPr id="0" name=""/>
        <dsp:cNvSpPr/>
      </dsp:nvSpPr>
      <dsp:spPr>
        <a:xfrm>
          <a:off x="682140" y="39403"/>
          <a:ext cx="322245" cy="3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1. </a:t>
          </a:r>
          <a:r>
            <a:rPr lang="de-DE" sz="600" kern="1200" dirty="0"/>
            <a:t/>
          </a:r>
          <a:br>
            <a:rPr lang="de-DE" sz="600" kern="1200" dirty="0"/>
          </a:br>
          <a:endParaRPr lang="de-DE" sz="600" b="1" kern="1200" dirty="0"/>
        </a:p>
      </dsp:txBody>
      <dsp:txXfrm>
        <a:off x="682140" y="39403"/>
        <a:ext cx="322245" cy="303620"/>
      </dsp:txXfrm>
    </dsp:sp>
    <dsp:sp modelId="{90FDF869-C1F5-456A-9BC2-B81709E7B6A8}">
      <dsp:nvSpPr>
        <dsp:cNvPr id="0" name=""/>
        <dsp:cNvSpPr/>
      </dsp:nvSpPr>
      <dsp:spPr>
        <a:xfrm>
          <a:off x="51534" y="44461"/>
          <a:ext cx="1040634" cy="1040634"/>
        </a:xfrm>
        <a:prstGeom prst="circularArrow">
          <a:avLst>
            <a:gd name="adj1" fmla="val 5195"/>
            <a:gd name="adj2" fmla="val 335535"/>
            <a:gd name="adj3" fmla="val 21108556"/>
            <a:gd name="adj4" fmla="val 19877911"/>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020A9-BC31-4430-9B92-58097AB4F64E}">
      <dsp:nvSpPr>
        <dsp:cNvPr id="0" name=""/>
        <dsp:cNvSpPr/>
      </dsp:nvSpPr>
      <dsp:spPr>
        <a:xfrm>
          <a:off x="847068" y="543844"/>
          <a:ext cx="327870" cy="32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2. </a:t>
          </a:r>
          <a:r>
            <a:rPr lang="de-DE" sz="600" kern="1200" dirty="0"/>
            <a:t/>
          </a:r>
          <a:br>
            <a:rPr lang="de-DE" sz="600" kern="1200" dirty="0"/>
          </a:br>
          <a:endParaRPr lang="de-DE" sz="600" b="1" kern="1200" dirty="0"/>
        </a:p>
      </dsp:txBody>
      <dsp:txXfrm>
        <a:off x="847068" y="543844"/>
        <a:ext cx="327870" cy="327246"/>
      </dsp:txXfrm>
    </dsp:sp>
    <dsp:sp modelId="{080A2C65-01AB-45B5-BA3F-1B1B1D174D6E}">
      <dsp:nvSpPr>
        <dsp:cNvPr id="0" name=""/>
        <dsp:cNvSpPr/>
      </dsp:nvSpPr>
      <dsp:spPr>
        <a:xfrm>
          <a:off x="51534" y="44461"/>
          <a:ext cx="1040634" cy="1040634"/>
        </a:xfrm>
        <a:prstGeom prst="circularArrow">
          <a:avLst>
            <a:gd name="adj1" fmla="val 5195"/>
            <a:gd name="adj2" fmla="val 335535"/>
            <a:gd name="adj3" fmla="val 3451959"/>
            <a:gd name="adj4" fmla="val 2493447"/>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F4561-EC70-41C5-B22B-EDC465D6E663}">
      <dsp:nvSpPr>
        <dsp:cNvPr id="0" name=""/>
        <dsp:cNvSpPr/>
      </dsp:nvSpPr>
      <dsp:spPr>
        <a:xfrm>
          <a:off x="363118" y="861452"/>
          <a:ext cx="417466" cy="33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3. </a:t>
          </a:r>
          <a:r>
            <a:rPr lang="de-DE" sz="800" kern="1200" dirty="0"/>
            <a:t/>
          </a:r>
          <a:br>
            <a:rPr lang="de-DE" sz="800" kern="1200" dirty="0"/>
          </a:br>
          <a:endParaRPr lang="de-DE" sz="800" kern="1200" dirty="0"/>
        </a:p>
      </dsp:txBody>
      <dsp:txXfrm>
        <a:off x="363118" y="861452"/>
        <a:ext cx="417466" cy="330154"/>
      </dsp:txXfrm>
    </dsp:sp>
    <dsp:sp modelId="{24217BEB-2A9D-4FC0-B649-064CA98756EE}">
      <dsp:nvSpPr>
        <dsp:cNvPr id="0" name=""/>
        <dsp:cNvSpPr/>
      </dsp:nvSpPr>
      <dsp:spPr>
        <a:xfrm>
          <a:off x="51534" y="44461"/>
          <a:ext cx="1040634" cy="1040634"/>
        </a:xfrm>
        <a:prstGeom prst="circularArrow">
          <a:avLst>
            <a:gd name="adj1" fmla="val 5195"/>
            <a:gd name="adj2" fmla="val 335535"/>
            <a:gd name="adj3" fmla="val 8111290"/>
            <a:gd name="adj4" fmla="val 7012506"/>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DD71D-C620-47FE-B95D-DB2569D7A9B7}">
      <dsp:nvSpPr>
        <dsp:cNvPr id="0" name=""/>
        <dsp:cNvSpPr/>
      </dsp:nvSpPr>
      <dsp:spPr>
        <a:xfrm>
          <a:off x="-18575" y="558193"/>
          <a:ext cx="302550" cy="29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b="1" kern="1200" dirty="0">
              <a:solidFill>
                <a:srgbClr val="92D050"/>
              </a:solidFill>
            </a:rPr>
            <a:t>4. </a:t>
          </a:r>
          <a:r>
            <a:rPr lang="de-DE" sz="700" kern="1200" dirty="0"/>
            <a:t/>
          </a:r>
          <a:br>
            <a:rPr lang="de-DE" sz="700" kern="1200" dirty="0"/>
          </a:br>
          <a:endParaRPr lang="de-DE" sz="700" kern="1200" dirty="0"/>
        </a:p>
      </dsp:txBody>
      <dsp:txXfrm>
        <a:off x="-18575" y="558193"/>
        <a:ext cx="302550" cy="298547"/>
      </dsp:txXfrm>
    </dsp:sp>
    <dsp:sp modelId="{BFFB181A-B248-4D84-8C35-4CA06BC9963C}">
      <dsp:nvSpPr>
        <dsp:cNvPr id="0" name=""/>
        <dsp:cNvSpPr/>
      </dsp:nvSpPr>
      <dsp:spPr>
        <a:xfrm>
          <a:off x="51534" y="44461"/>
          <a:ext cx="1040634" cy="1040634"/>
        </a:xfrm>
        <a:prstGeom prst="circularArrow">
          <a:avLst>
            <a:gd name="adj1" fmla="val 5195"/>
            <a:gd name="adj2" fmla="val 335535"/>
            <a:gd name="adj3" fmla="val 12299577"/>
            <a:gd name="adj4" fmla="val 10849025"/>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F8683-A046-402E-8B86-B72ED60BB502}">
      <dsp:nvSpPr>
        <dsp:cNvPr id="0" name=""/>
        <dsp:cNvSpPr/>
      </dsp:nvSpPr>
      <dsp:spPr>
        <a:xfrm>
          <a:off x="161824" y="52596"/>
          <a:ext cx="277233" cy="27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a:solidFill>
                <a:srgbClr val="92D050"/>
              </a:solidFill>
            </a:rPr>
            <a:t>5.</a:t>
          </a:r>
          <a:r>
            <a:rPr lang="de-DE" sz="600" kern="1200" dirty="0"/>
            <a:t/>
          </a:r>
          <a:br>
            <a:rPr lang="de-DE" sz="600" kern="1200" dirty="0"/>
          </a:br>
          <a:endParaRPr lang="de-DE" sz="600" kern="1200" dirty="0"/>
        </a:p>
      </dsp:txBody>
      <dsp:txXfrm>
        <a:off x="161824" y="52596"/>
        <a:ext cx="277233" cy="277233"/>
      </dsp:txXfrm>
    </dsp:sp>
    <dsp:sp modelId="{14128716-D06F-42F9-97F1-D9B9687ECA11}">
      <dsp:nvSpPr>
        <dsp:cNvPr id="0" name=""/>
        <dsp:cNvSpPr/>
      </dsp:nvSpPr>
      <dsp:spPr>
        <a:xfrm>
          <a:off x="51534" y="44461"/>
          <a:ext cx="1040634" cy="1040634"/>
        </a:xfrm>
        <a:prstGeom prst="circularArrow">
          <a:avLst>
            <a:gd name="adj1" fmla="val 5195"/>
            <a:gd name="adj2" fmla="val 335535"/>
            <a:gd name="adj3" fmla="val 16693576"/>
            <a:gd name="adj4" fmla="val 15197186"/>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8348793-D51F-4296-8E07-B81169E9D099}" type="datetimeFigureOut">
              <a:rPr lang="es-ES" smtClean="0"/>
              <a:t>02/07/2019</a:t>
            </a:fld>
            <a:endParaRPr lang="es-ES"/>
          </a:p>
        </p:txBody>
      </p:sp>
      <p:sp>
        <p:nvSpPr>
          <p:cNvPr id="4" name="Marcador de pie de página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8B0DD9A-CF26-4BD0-82A2-2A6D24B3D566}" type="slidenum">
              <a:rPr lang="es-ES" smtClean="0"/>
              <a:t>‹Nº›</a:t>
            </a:fld>
            <a:endParaRPr lang="es-ES"/>
          </a:p>
        </p:txBody>
      </p:sp>
    </p:spTree>
    <p:extLst>
      <p:ext uri="{BB962C8B-B14F-4D97-AF65-F5344CB8AC3E}">
        <p14:creationId xmlns:p14="http://schemas.microsoft.com/office/powerpoint/2010/main" val="107852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2728F92-DCE8-416C-8963-2A92B50F6C3F}" type="datetime1">
              <a:rPr lang="en-GB"/>
              <a:pPr/>
              <a:t>28/06/2019</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2A6EA9-D6ED-4153-80C5-321D9CF15364}" type="slidenum">
              <a:rPr lang="en-GB"/>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30" charset="-128"/>
        <a:cs typeface="ヒラギノ角ゴ Pro W3" pitchFamily="30"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30"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3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1</a:t>
            </a:fld>
            <a:endParaRPr lang="en-GB"/>
          </a:p>
        </p:txBody>
      </p:sp>
    </p:spTree>
    <p:extLst>
      <p:ext uri="{BB962C8B-B14F-4D97-AF65-F5344CB8AC3E}">
        <p14:creationId xmlns:p14="http://schemas.microsoft.com/office/powerpoint/2010/main" val="293881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err="1" smtClean="0"/>
              <a:t>Agregar</a:t>
            </a:r>
            <a:r>
              <a:rPr lang="en-AU" baseline="0" dirty="0" smtClean="0"/>
              <a:t> </a:t>
            </a:r>
            <a:r>
              <a:rPr lang="en-AU" baseline="0" dirty="0" err="1" smtClean="0"/>
              <a:t>más</a:t>
            </a:r>
            <a:r>
              <a:rPr lang="en-AU" baseline="0" dirty="0" smtClean="0"/>
              <a:t> </a:t>
            </a:r>
            <a:r>
              <a:rPr lang="en-AU" baseline="0" dirty="0" err="1" smtClean="0"/>
              <a:t>imágenes</a:t>
            </a:r>
            <a:r>
              <a:rPr lang="en-AU" baseline="0" dirty="0" smtClean="0"/>
              <a:t> de lo que </a:t>
            </a:r>
            <a:r>
              <a:rPr lang="en-AU" baseline="0" dirty="0" err="1" smtClean="0"/>
              <a:t>podría</a:t>
            </a:r>
            <a:r>
              <a:rPr lang="en-AU" baseline="0" dirty="0" smtClean="0"/>
              <a:t> </a:t>
            </a:r>
            <a:r>
              <a:rPr lang="en-AU" baseline="0" dirty="0" err="1" smtClean="0"/>
              <a:t>ser</a:t>
            </a:r>
            <a:r>
              <a:rPr lang="en-AU" baseline="0" dirty="0" smtClean="0"/>
              <a:t> </a:t>
            </a:r>
            <a:r>
              <a:rPr lang="en-AU" baseline="0" dirty="0" err="1" smtClean="0"/>
              <a:t>equipo</a:t>
            </a:r>
            <a:r>
              <a:rPr lang="en-AU" baseline="0" dirty="0" smtClean="0"/>
              <a:t> </a:t>
            </a:r>
            <a:r>
              <a:rPr lang="en-AU" baseline="0" dirty="0" err="1" smtClean="0"/>
              <a:t>técnico</a:t>
            </a:r>
            <a:r>
              <a:rPr lang="en-AU" baseline="0" dirty="0" smtClean="0"/>
              <a:t> de Oxfam, o </a:t>
            </a:r>
            <a:r>
              <a:rPr lang="en-AU" baseline="0" dirty="0" err="1" smtClean="0"/>
              <a:t>aliados</a:t>
            </a:r>
            <a:r>
              <a:rPr lang="en-AU" baseline="0" dirty="0" smtClean="0"/>
              <a:t> o supporters… </a:t>
            </a:r>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2A6EA9-D6ED-4153-80C5-321D9CF1536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4976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Quizá</a:t>
            </a:r>
            <a:r>
              <a:rPr lang="es-ES" baseline="0" dirty="0" smtClean="0"/>
              <a:t> esta diapositiva y la siguiente pueden estar relacionadas: esta es como la parte más expositiva-teórica, mientras </a:t>
            </a:r>
            <a:r>
              <a:rPr lang="es-ES" baseline="0" dirty="0" err="1" smtClean="0"/>
              <a:t>qu</a:t>
            </a:r>
            <a:r>
              <a:rPr lang="es-ES" baseline="0" dirty="0" smtClean="0"/>
              <a:t> </a:t>
            </a:r>
            <a:r>
              <a:rPr lang="es-ES" baseline="0" dirty="0" err="1" smtClean="0"/>
              <a:t>ela</a:t>
            </a:r>
            <a:r>
              <a:rPr lang="es-ES" baseline="0" dirty="0" smtClean="0"/>
              <a:t> siguiente intenta aterrizar algo más las diferencias-implicaciones (puede ser un juego interactivo de arrastrar)</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14</a:t>
            </a:fld>
            <a:endParaRPr lang="en-GB"/>
          </a:p>
        </p:txBody>
      </p:sp>
    </p:spTree>
    <p:extLst>
      <p:ext uri="{BB962C8B-B14F-4D97-AF65-F5344CB8AC3E}">
        <p14:creationId xmlns:p14="http://schemas.microsoft.com/office/powerpoint/2010/main" val="265478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4350">
              <a:defRPr/>
            </a:pPr>
            <a:r>
              <a:rPr lang="en-GB" dirty="0" err="1" smtClean="0"/>
              <a:t>Quizá</a:t>
            </a:r>
            <a:r>
              <a:rPr lang="en-GB" dirty="0" smtClean="0"/>
              <a:t> </a:t>
            </a:r>
            <a:r>
              <a:rPr lang="en-GB" dirty="0" err="1" smtClean="0"/>
              <a:t>puede</a:t>
            </a:r>
            <a:r>
              <a:rPr lang="en-GB" dirty="0" smtClean="0"/>
              <a:t> </a:t>
            </a:r>
            <a:r>
              <a:rPr lang="en-GB" dirty="0" err="1" smtClean="0"/>
              <a:t>ser</a:t>
            </a:r>
            <a:r>
              <a:rPr lang="en-GB" dirty="0" smtClean="0"/>
              <a:t> interactive? Hay</a:t>
            </a:r>
            <a:r>
              <a:rPr lang="en-GB" baseline="0" dirty="0" smtClean="0"/>
              <a:t> </a:t>
            </a:r>
            <a:r>
              <a:rPr lang="en-GB" baseline="0" dirty="0" err="1" smtClean="0"/>
              <a:t>cierta</a:t>
            </a:r>
            <a:r>
              <a:rPr lang="en-GB" baseline="0" dirty="0" smtClean="0"/>
              <a:t> </a:t>
            </a:r>
            <a:r>
              <a:rPr lang="en-GB" baseline="0" dirty="0" err="1" smtClean="0"/>
              <a:t>lógica</a:t>
            </a:r>
            <a:r>
              <a:rPr lang="en-GB" baseline="0" dirty="0" smtClean="0"/>
              <a:t> entre las </a:t>
            </a:r>
            <a:r>
              <a:rPr lang="en-GB" baseline="0" dirty="0" err="1" smtClean="0"/>
              <a:t>columnas</a:t>
            </a:r>
            <a:r>
              <a:rPr lang="en-GB" baseline="0" dirty="0" smtClean="0"/>
              <a:t> (1</a:t>
            </a:r>
            <a:r>
              <a:rPr lang="en-GB" baseline="0" dirty="0" smtClean="0">
                <a:sym typeface="Wingdings" panose="05000000000000000000" pitchFamily="2" charset="2"/>
              </a:rPr>
              <a:t>1), </a:t>
            </a:r>
            <a:r>
              <a:rPr lang="en-GB" baseline="0" dirty="0" err="1" smtClean="0">
                <a:sym typeface="Wingdings" panose="05000000000000000000" pitchFamily="2" charset="2"/>
              </a:rPr>
              <a:t>pero</a:t>
            </a:r>
            <a:r>
              <a:rPr lang="en-GB" baseline="0" dirty="0" smtClean="0">
                <a:sym typeface="Wingdings" panose="05000000000000000000" pitchFamily="2" charset="2"/>
              </a:rPr>
              <a:t> el </a:t>
            </a:r>
            <a:r>
              <a:rPr lang="en-GB" baseline="0" dirty="0" err="1" smtClean="0">
                <a:sym typeface="Wingdings" panose="05000000000000000000" pitchFamily="2" charset="2"/>
              </a:rPr>
              <a:t>enunciado</a:t>
            </a:r>
            <a:r>
              <a:rPr lang="en-GB" baseline="0" dirty="0" smtClean="0">
                <a:sym typeface="Wingdings" panose="05000000000000000000" pitchFamily="2" charset="2"/>
              </a:rPr>
              <a:t> no </a:t>
            </a:r>
            <a:r>
              <a:rPr lang="en-GB" baseline="0" dirty="0" err="1" smtClean="0">
                <a:sym typeface="Wingdings" panose="05000000000000000000" pitchFamily="2" charset="2"/>
              </a:rPr>
              <a:t>es</a:t>
            </a:r>
            <a:r>
              <a:rPr lang="en-GB" baseline="0" dirty="0" smtClean="0">
                <a:sym typeface="Wingdings" panose="05000000000000000000" pitchFamily="2" charset="2"/>
              </a:rPr>
              <a:t> tan </a:t>
            </a:r>
            <a:r>
              <a:rPr lang="en-GB" baseline="0" dirty="0" err="1" smtClean="0">
                <a:sym typeface="Wingdings" panose="05000000000000000000" pitchFamily="2" charset="2"/>
              </a:rPr>
              <a:t>evidente</a:t>
            </a:r>
            <a:r>
              <a:rPr lang="en-GB" baseline="0" dirty="0" smtClean="0">
                <a:sym typeface="Wingdings" panose="05000000000000000000" pitchFamily="2" charset="2"/>
              </a:rPr>
              <a:t> (</a:t>
            </a:r>
            <a:r>
              <a:rPr lang="en-GB" baseline="0" dirty="0" err="1" smtClean="0">
                <a:sym typeface="Wingdings" panose="05000000000000000000" pitchFamily="2" charset="2"/>
              </a:rPr>
              <a:t>por</a:t>
            </a:r>
            <a:r>
              <a:rPr lang="en-GB" baseline="0" dirty="0" smtClean="0">
                <a:sym typeface="Wingdings" panose="05000000000000000000" pitchFamily="2" charset="2"/>
              </a:rPr>
              <a:t> </a:t>
            </a:r>
            <a:r>
              <a:rPr lang="en-GB" baseline="0" dirty="0" err="1" smtClean="0">
                <a:sym typeface="Wingdings" panose="05000000000000000000" pitchFamily="2" charset="2"/>
              </a:rPr>
              <a:t>eso</a:t>
            </a:r>
            <a:r>
              <a:rPr lang="en-GB" baseline="0" dirty="0" smtClean="0">
                <a:sym typeface="Wingdings" panose="05000000000000000000" pitchFamily="2" charset="2"/>
              </a:rPr>
              <a:t> </a:t>
            </a:r>
            <a:r>
              <a:rPr lang="en-GB" baseline="0" dirty="0" err="1" smtClean="0">
                <a:sym typeface="Wingdings" panose="05000000000000000000" pitchFamily="2" charset="2"/>
              </a:rPr>
              <a:t>os</a:t>
            </a:r>
            <a:r>
              <a:rPr lang="en-GB" baseline="0" dirty="0" smtClean="0">
                <a:sym typeface="Wingdings" panose="05000000000000000000" pitchFamily="2" charset="2"/>
              </a:rPr>
              <a:t> </a:t>
            </a:r>
            <a:r>
              <a:rPr lang="en-GB" baseline="0" dirty="0" err="1" smtClean="0">
                <a:sym typeface="Wingdings" panose="05000000000000000000" pitchFamily="2" charset="2"/>
              </a:rPr>
              <a:t>dejo</a:t>
            </a:r>
            <a:r>
              <a:rPr lang="en-GB" baseline="0" dirty="0" smtClean="0">
                <a:sym typeface="Wingdings" panose="05000000000000000000" pitchFamily="2" charset="2"/>
              </a:rPr>
              <a:t> las </a:t>
            </a:r>
            <a:r>
              <a:rPr lang="en-GB" baseline="0" dirty="0" err="1" smtClean="0">
                <a:sym typeface="Wingdings" panose="05000000000000000000" pitchFamily="2" charset="2"/>
              </a:rPr>
              <a:t>notas</a:t>
            </a:r>
            <a:r>
              <a:rPr lang="en-GB" baseline="0" dirty="0" smtClean="0">
                <a:sym typeface="Wingdings" panose="05000000000000000000" pitchFamily="2" charset="2"/>
              </a:rPr>
              <a:t> </a:t>
            </a:r>
            <a:r>
              <a:rPr lang="en-GB" baseline="0" dirty="0" err="1" smtClean="0">
                <a:sym typeface="Wingdings" panose="05000000000000000000" pitchFamily="2" charset="2"/>
              </a:rPr>
              <a:t>originales</a:t>
            </a:r>
            <a:r>
              <a:rPr lang="en-GB" baseline="0" dirty="0" smtClean="0">
                <a:sym typeface="Wingdings" panose="05000000000000000000" pitchFamily="2" charset="2"/>
              </a:rPr>
              <a:t> de la </a:t>
            </a:r>
            <a:r>
              <a:rPr lang="en-GB" baseline="0" dirty="0" err="1" smtClean="0">
                <a:sym typeface="Wingdings" panose="05000000000000000000" pitchFamily="2" charset="2"/>
              </a:rPr>
              <a:t>diapo</a:t>
            </a:r>
            <a:r>
              <a:rPr lang="en-GB" baseline="0" dirty="0" smtClean="0">
                <a:sym typeface="Wingdings" panose="05000000000000000000" pitchFamily="2" charset="2"/>
              </a:rPr>
              <a:t> </a:t>
            </a:r>
            <a:r>
              <a:rPr lang="en-GB" baseline="0" dirty="0" err="1" smtClean="0">
                <a:sym typeface="Wingdings" panose="05000000000000000000" pitchFamily="2" charset="2"/>
              </a:rPr>
              <a:t>aquí</a:t>
            </a:r>
            <a:r>
              <a:rPr lang="en-GB" baseline="0" dirty="0" smtClean="0">
                <a:sym typeface="Wingdings" panose="05000000000000000000" pitchFamily="2" charset="2"/>
              </a:rPr>
              <a:t> </a:t>
            </a:r>
            <a:r>
              <a:rPr lang="en-GB" baseline="0" dirty="0" err="1" smtClean="0">
                <a:sym typeface="Wingdings" panose="05000000000000000000" pitchFamily="2" charset="2"/>
              </a:rPr>
              <a:t>abajo</a:t>
            </a:r>
            <a:r>
              <a:rPr lang="en-GB" baseline="0" dirty="0" smtClean="0">
                <a:sym typeface="Wingdings" panose="05000000000000000000" pitchFamily="2" charset="2"/>
              </a:rPr>
              <a:t>…)… </a:t>
            </a:r>
            <a:r>
              <a:rPr lang="en-GB" baseline="0" dirty="0" err="1" smtClean="0">
                <a:sym typeface="Wingdings" panose="05000000000000000000" pitchFamily="2" charset="2"/>
              </a:rPr>
              <a:t>quizá</a:t>
            </a:r>
            <a:r>
              <a:rPr lang="en-GB" baseline="0" dirty="0" smtClean="0">
                <a:sym typeface="Wingdings" panose="05000000000000000000" pitchFamily="2" charset="2"/>
              </a:rPr>
              <a:t> se </a:t>
            </a:r>
            <a:r>
              <a:rPr lang="en-GB" baseline="0" dirty="0" err="1" smtClean="0">
                <a:sym typeface="Wingdings" panose="05000000000000000000" pitchFamily="2" charset="2"/>
              </a:rPr>
              <a:t>puede</a:t>
            </a:r>
            <a:r>
              <a:rPr lang="en-GB" baseline="0" dirty="0" smtClean="0">
                <a:sym typeface="Wingdings" panose="05000000000000000000" pitchFamily="2" charset="2"/>
              </a:rPr>
              <a:t> </a:t>
            </a:r>
            <a:r>
              <a:rPr lang="en-GB" baseline="0" dirty="0" err="1" smtClean="0">
                <a:sym typeface="Wingdings" panose="05000000000000000000" pitchFamily="2" charset="2"/>
              </a:rPr>
              <a:t>hacer</a:t>
            </a:r>
            <a:r>
              <a:rPr lang="en-GB" baseline="0" dirty="0" smtClean="0">
                <a:sym typeface="Wingdings" panose="05000000000000000000" pitchFamily="2" charset="2"/>
              </a:rPr>
              <a:t> un </a:t>
            </a:r>
            <a:r>
              <a:rPr lang="en-GB" baseline="0" dirty="0" err="1" smtClean="0">
                <a:sym typeface="Wingdings" panose="05000000000000000000" pitchFamily="2" charset="2"/>
              </a:rPr>
              <a:t>juego</a:t>
            </a:r>
            <a:r>
              <a:rPr lang="en-GB" baseline="0" dirty="0" smtClean="0">
                <a:sym typeface="Wingdings" panose="05000000000000000000" pitchFamily="2" charset="2"/>
              </a:rPr>
              <a:t> de “</a:t>
            </a:r>
            <a:r>
              <a:rPr lang="en-GB" baseline="0" dirty="0" err="1" smtClean="0">
                <a:sym typeface="Wingdings" panose="05000000000000000000" pitchFamily="2" charset="2"/>
              </a:rPr>
              <a:t>ordenar</a:t>
            </a:r>
            <a:r>
              <a:rPr lang="en-GB" baseline="0" dirty="0" smtClean="0">
                <a:sym typeface="Wingdings" panose="05000000000000000000" pitchFamily="2" charset="2"/>
              </a:rPr>
              <a:t>” la </a:t>
            </a:r>
            <a:r>
              <a:rPr lang="en-GB" baseline="0" dirty="0" err="1" smtClean="0">
                <a:sym typeface="Wingdings" panose="05000000000000000000" pitchFamily="2" charset="2"/>
              </a:rPr>
              <a:t>segunda</a:t>
            </a:r>
            <a:r>
              <a:rPr lang="en-GB" baseline="0" dirty="0" smtClean="0">
                <a:sym typeface="Wingdings" panose="05000000000000000000" pitchFamily="2" charset="2"/>
              </a:rPr>
              <a:t> </a:t>
            </a:r>
            <a:r>
              <a:rPr lang="en-GB" baseline="0" dirty="0" err="1" smtClean="0">
                <a:sym typeface="Wingdings" panose="05000000000000000000" pitchFamily="2" charset="2"/>
              </a:rPr>
              <a:t>columna</a:t>
            </a:r>
            <a:r>
              <a:rPr lang="en-GB" baseline="0" dirty="0" smtClean="0">
                <a:sym typeface="Wingdings" panose="05000000000000000000" pitchFamily="2" charset="2"/>
              </a:rPr>
              <a:t>?</a:t>
            </a:r>
            <a:endParaRPr lang="en-GB" dirty="0" smtClean="0"/>
          </a:p>
          <a:p>
            <a:pPr defTabSz="914350">
              <a:defRPr/>
            </a:pPr>
            <a:r>
              <a:rPr lang="en-GB" dirty="0" smtClean="0"/>
              <a:t>1</a:t>
            </a:r>
            <a:r>
              <a:rPr lang="en-GB" dirty="0"/>
              <a:t>. Influencing is about engaging power and shifting it to citizens and those who are marginalized and have no voice. An issue we face is what does power look like, and how do you measure it?  </a:t>
            </a:r>
            <a:r>
              <a:rPr lang="en-GB" dirty="0">
                <a:sym typeface="Wingdings" panose="05000000000000000000" pitchFamily="2" charset="2"/>
              </a:rPr>
              <a:t> </a:t>
            </a:r>
            <a:r>
              <a:rPr lang="en-GB" dirty="0"/>
              <a:t>We focus on measuring three things — reach (</a:t>
            </a:r>
            <a:r>
              <a:rPr lang="en-US" i="1" dirty="0">
                <a:ea typeface="Calibri"/>
                <a:cs typeface="Times New Roman"/>
              </a:rPr>
              <a:t>How many people and who are we reaching?</a:t>
            </a:r>
            <a:r>
              <a:rPr lang="en-GB" dirty="0">
                <a:ea typeface="Calibri"/>
                <a:cs typeface="Times New Roman"/>
              </a:rPr>
              <a:t>)</a:t>
            </a:r>
            <a:r>
              <a:rPr lang="en-GB" dirty="0"/>
              <a:t>, access (</a:t>
            </a:r>
            <a:r>
              <a:rPr lang="en-US" i="1" dirty="0">
                <a:ea typeface="Calibri"/>
                <a:cs typeface="Times New Roman"/>
              </a:rPr>
              <a:t>What spaces are we gaining access to and shaping?</a:t>
            </a:r>
            <a:r>
              <a:rPr lang="en-GB" dirty="0">
                <a:ea typeface="Calibri"/>
                <a:cs typeface="Times New Roman"/>
              </a:rPr>
              <a:t>)</a:t>
            </a:r>
            <a:r>
              <a:rPr lang="en-GB" dirty="0"/>
              <a:t>, and influence (</a:t>
            </a:r>
            <a:r>
              <a:rPr lang="en-US" i="1" dirty="0">
                <a:ea typeface="Calibri"/>
                <a:cs typeface="Times New Roman"/>
              </a:rPr>
              <a:t>How are we helping change policies and practices?)</a:t>
            </a:r>
            <a:r>
              <a:rPr lang="en-GB" dirty="0"/>
              <a:t>. </a:t>
            </a:r>
            <a:endParaRPr lang="en-US" dirty="0"/>
          </a:p>
          <a:p>
            <a:pPr defTabSz="914350">
              <a:defRPr/>
            </a:pPr>
            <a:endParaRPr lang="en-GB" dirty="0"/>
          </a:p>
          <a:p>
            <a:pPr defTabSz="914350">
              <a:defRPr/>
            </a:pPr>
            <a:r>
              <a:rPr lang="en-GB" dirty="0"/>
              <a:t>2. Oxfam’s influencing work operates in complex systems and the context dramatically changes all the time. You need to be able to respond and decide quickly on next steps. The MEL should enable staff to respond rapidly and make quick decisions — or risk missing the window of advocacy opportunity.  </a:t>
            </a:r>
            <a:r>
              <a:rPr lang="en-GB" dirty="0">
                <a:sym typeface="Wingdings" panose="05000000000000000000" pitchFamily="2" charset="2"/>
              </a:rPr>
              <a:t> </a:t>
            </a:r>
            <a:r>
              <a:rPr lang="en-GB" dirty="0"/>
              <a:t>We have real time learning tools. Influencing MEL aims to be dynamic. We have to be able to reflect in real time, and not wait for the mid-point or end point of a project or an annual operating plan.  </a:t>
            </a:r>
            <a:endParaRPr lang="en-US" dirty="0"/>
          </a:p>
          <a:p>
            <a:pPr lvl="0"/>
            <a:endParaRPr lang="en-US" dirty="0"/>
          </a:p>
          <a:p>
            <a:pPr lvl="0"/>
            <a:r>
              <a:rPr lang="en-GB" dirty="0"/>
              <a:t>3 &amp; 5. Influencing is usually done in coalitions and alliances, sometimes with partners, often with those who are not. At the same time, there are many actors outside the coalitions and partnerships who are also advocating for the same change. How can you consider and measure your impact if you are just one of the players? </a:t>
            </a:r>
            <a:r>
              <a:rPr lang="en-GB" dirty="0">
                <a:sym typeface="Wingdings" panose="05000000000000000000" pitchFamily="2" charset="2"/>
              </a:rPr>
              <a:t> </a:t>
            </a:r>
            <a:r>
              <a:rPr lang="en-GB" dirty="0"/>
              <a:t>We look at others’ contribution and do not attribute success or failure solely to our work, given that there are so many involved in the change. Change involves many valuable contributions from others, and looking at the overall context. </a:t>
            </a: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2A6EA9-D6ED-4153-80C5-321D9CF1536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4620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752475"/>
            <a:ext cx="5013325" cy="3760788"/>
          </a:xfrm>
        </p:spPr>
      </p:sp>
      <p:sp>
        <p:nvSpPr>
          <p:cNvPr id="3" name="Notes Placeholder 2"/>
          <p:cNvSpPr>
            <a:spLocks noGrp="1"/>
          </p:cNvSpPr>
          <p:nvPr>
            <p:ph type="body" idx="1"/>
          </p:nvPr>
        </p:nvSpPr>
        <p:spPr/>
        <p:txBody>
          <a:bodyPr>
            <a:normAutofit/>
          </a:bodyPr>
          <a:lstStyle/>
          <a:p>
            <a:r>
              <a:rPr lang="en-US" dirty="0" err="1" smtClean="0"/>
              <a:t>Sé</a:t>
            </a:r>
            <a:r>
              <a:rPr lang="en-US" baseline="0" dirty="0" smtClean="0"/>
              <a:t> que </a:t>
            </a:r>
            <a:r>
              <a:rPr lang="en-US" baseline="0" dirty="0" err="1" smtClean="0"/>
              <a:t>es</a:t>
            </a:r>
            <a:r>
              <a:rPr lang="en-US" baseline="0" dirty="0" smtClean="0"/>
              <a:t> mucho </a:t>
            </a:r>
            <a:r>
              <a:rPr lang="en-US" baseline="0" dirty="0" err="1" smtClean="0"/>
              <a:t>contenido</a:t>
            </a:r>
            <a:r>
              <a:rPr lang="en-US" baseline="0" dirty="0" smtClean="0"/>
              <a:t>, a </a:t>
            </a:r>
            <a:r>
              <a:rPr lang="en-US" baseline="0" dirty="0" err="1" smtClean="0"/>
              <a:t>ver</a:t>
            </a:r>
            <a:r>
              <a:rPr lang="en-US" baseline="0" dirty="0" smtClean="0"/>
              <a:t> que se </a:t>
            </a:r>
            <a:r>
              <a:rPr lang="en-US" baseline="0" dirty="0" err="1" smtClean="0"/>
              <a:t>os</a:t>
            </a:r>
            <a:r>
              <a:rPr lang="en-US" baseline="0" dirty="0" smtClean="0"/>
              <a:t> </a:t>
            </a:r>
            <a:r>
              <a:rPr lang="en-US" baseline="0" dirty="0" err="1" smtClean="0"/>
              <a:t>ocurre</a:t>
            </a:r>
            <a:r>
              <a:rPr lang="en-US" baseline="0" dirty="0" smtClean="0"/>
              <a:t> para </a:t>
            </a:r>
            <a:r>
              <a:rPr lang="en-US" baseline="0" dirty="0" err="1" smtClean="0"/>
              <a:t>presentarlo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B2231A-6D70-D844-A17F-8011C396B4AF}" type="slidenum">
              <a:rPr lang="en-GB" smtClean="0"/>
              <a:pPr/>
              <a:t>16</a:t>
            </a:fld>
            <a:endParaRPr lang="en-GB" dirty="0"/>
          </a:p>
        </p:txBody>
      </p:sp>
    </p:spTree>
    <p:extLst>
      <p:ext uri="{BB962C8B-B14F-4D97-AF65-F5344CB8AC3E}">
        <p14:creationId xmlns:p14="http://schemas.microsoft.com/office/powerpoint/2010/main" val="179138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700463"/>
          </a:xfrm>
        </p:spPr>
      </p:sp>
      <p:sp>
        <p:nvSpPr>
          <p:cNvPr id="3" name="Notes Placeholder 2"/>
          <p:cNvSpPr>
            <a:spLocks noGrp="1"/>
          </p:cNvSpPr>
          <p:nvPr>
            <p:ph type="body" idx="1"/>
          </p:nvPr>
        </p:nvSpPr>
        <p:spPr/>
        <p:txBody>
          <a:bodyPr>
            <a:normAutofit/>
          </a:bodyPr>
          <a:lstStyle/>
          <a:p>
            <a:r>
              <a:rPr lang="en-US" dirty="0" smtClean="0"/>
              <a:t>He </a:t>
            </a:r>
            <a:r>
              <a:rPr lang="en-US" dirty="0" err="1" smtClean="0"/>
              <a:t>mezclado</a:t>
            </a:r>
            <a:r>
              <a:rPr lang="en-US" dirty="0" smtClean="0"/>
              <a:t> 3 </a:t>
            </a:r>
            <a:r>
              <a:rPr lang="en-US" dirty="0" err="1" smtClean="0"/>
              <a:t>diapositivas</a:t>
            </a:r>
            <a:r>
              <a:rPr lang="en-US" dirty="0" smtClean="0"/>
              <a:t> en </a:t>
            </a:r>
            <a:r>
              <a:rPr lang="en-US" dirty="0" err="1" smtClean="0"/>
              <a:t>una</a:t>
            </a:r>
            <a:r>
              <a:rPr lang="en-US" dirty="0" smtClean="0"/>
              <a:t>, </a:t>
            </a:r>
            <a:r>
              <a:rPr lang="en-US" dirty="0" err="1" smtClean="0"/>
              <a:t>porque</a:t>
            </a:r>
            <a:r>
              <a:rPr lang="en-US" dirty="0" smtClean="0"/>
              <a:t> </a:t>
            </a:r>
            <a:r>
              <a:rPr lang="en-US" dirty="0" err="1" smtClean="0"/>
              <a:t>todas</a:t>
            </a:r>
            <a:r>
              <a:rPr lang="en-US" dirty="0" smtClean="0"/>
              <a:t> </a:t>
            </a:r>
            <a:r>
              <a:rPr lang="en-US" dirty="0" err="1" smtClean="0"/>
              <a:t>hablan</a:t>
            </a:r>
            <a:r>
              <a:rPr lang="en-US" dirty="0" smtClean="0"/>
              <a:t> del </a:t>
            </a:r>
            <a:r>
              <a:rPr lang="en-US" dirty="0" err="1" smtClean="0"/>
              <a:t>reto</a:t>
            </a:r>
            <a:r>
              <a:rPr lang="en-US" dirty="0" smtClean="0"/>
              <a:t> de </a:t>
            </a:r>
            <a:r>
              <a:rPr lang="en-US" dirty="0" err="1" smtClean="0"/>
              <a:t>medir</a:t>
            </a:r>
            <a:r>
              <a:rPr lang="en-US" dirty="0" smtClean="0"/>
              <a:t> la </a:t>
            </a:r>
            <a:r>
              <a:rPr lang="en-US" dirty="0" err="1" smtClean="0"/>
              <a:t>contribución</a:t>
            </a:r>
            <a:r>
              <a:rPr lang="en-US" baseline="0" dirty="0" smtClean="0"/>
              <a:t> de Oxfam… El </a:t>
            </a:r>
            <a:r>
              <a:rPr lang="en-US" baseline="0" dirty="0" err="1" smtClean="0"/>
              <a:t>diagrama</a:t>
            </a:r>
            <a:r>
              <a:rPr lang="en-US" baseline="0" dirty="0" smtClean="0"/>
              <a:t> (</a:t>
            </a:r>
            <a:r>
              <a:rPr lang="en-US" baseline="0" dirty="0" err="1" smtClean="0"/>
              <a:t>explicado</a:t>
            </a:r>
            <a:r>
              <a:rPr lang="en-US" baseline="0" dirty="0" smtClean="0"/>
              <a:t> </a:t>
            </a:r>
            <a:r>
              <a:rPr lang="en-US" baseline="0" dirty="0" err="1" smtClean="0"/>
              <a:t>debajo</a:t>
            </a:r>
            <a:r>
              <a:rPr lang="en-US" baseline="0" dirty="0" smtClean="0"/>
              <a:t> </a:t>
            </a:r>
            <a:r>
              <a:rPr lang="en-US" baseline="0" dirty="0" err="1" smtClean="0"/>
              <a:t>por</a:t>
            </a:r>
            <a:r>
              <a:rPr lang="en-US" baseline="0" dirty="0" smtClean="0"/>
              <a:t> </a:t>
            </a:r>
            <a:r>
              <a:rPr lang="en-US" baseline="0" dirty="0" err="1" smtClean="0"/>
              <a:t>si</a:t>
            </a:r>
            <a:r>
              <a:rPr lang="en-US" baseline="0" dirty="0" smtClean="0"/>
              <a:t> queries </a:t>
            </a:r>
            <a:r>
              <a:rPr lang="en-US" baseline="0" dirty="0" err="1" smtClean="0"/>
              <a:t>más</a:t>
            </a:r>
            <a:r>
              <a:rPr lang="en-US" baseline="0" dirty="0" smtClean="0"/>
              <a:t> </a:t>
            </a:r>
            <a:r>
              <a:rPr lang="en-US" baseline="0" dirty="0" err="1" smtClean="0"/>
              <a:t>detalle</a:t>
            </a:r>
            <a:r>
              <a:rPr lang="en-US" baseline="0" dirty="0" smtClean="0"/>
              <a:t>), </a:t>
            </a:r>
            <a:r>
              <a:rPr lang="en-US" baseline="0" dirty="0" err="1" smtClean="0"/>
              <a:t>habla</a:t>
            </a:r>
            <a:r>
              <a:rPr lang="en-US" baseline="0" dirty="0" smtClean="0"/>
              <a:t> de las </a:t>
            </a:r>
            <a:r>
              <a:rPr lang="en-US" baseline="0" dirty="0" err="1" smtClean="0"/>
              <a:t>distintas</a:t>
            </a:r>
            <a:r>
              <a:rPr lang="en-US" baseline="0" dirty="0" smtClean="0"/>
              <a:t> </a:t>
            </a:r>
            <a:r>
              <a:rPr lang="en-US" baseline="0" dirty="0" err="1" smtClean="0"/>
              <a:t>esferas</a:t>
            </a:r>
            <a:r>
              <a:rPr lang="en-US" baseline="0" dirty="0" smtClean="0"/>
              <a:t> de control de </a:t>
            </a:r>
            <a:r>
              <a:rPr lang="en-US" baseline="0" dirty="0" err="1" smtClean="0"/>
              <a:t>nuestra</a:t>
            </a:r>
            <a:r>
              <a:rPr lang="en-US" baseline="0" dirty="0" smtClean="0"/>
              <a:t> </a:t>
            </a:r>
            <a:r>
              <a:rPr lang="en-US" baseline="0" dirty="0" err="1" smtClean="0"/>
              <a:t>acción</a:t>
            </a:r>
            <a:r>
              <a:rPr lang="en-US" baseline="0" dirty="0" smtClean="0"/>
              <a:t>. El </a:t>
            </a:r>
            <a:r>
              <a:rPr lang="en-US" baseline="0" dirty="0" err="1" smtClean="0"/>
              <a:t>recuadro</a:t>
            </a:r>
            <a:r>
              <a:rPr lang="en-US" baseline="0" dirty="0" smtClean="0"/>
              <a:t> de la </a:t>
            </a:r>
            <a:r>
              <a:rPr lang="en-US" baseline="0" dirty="0" err="1" smtClean="0"/>
              <a:t>derecha</a:t>
            </a:r>
            <a:r>
              <a:rPr lang="en-US" baseline="0" dirty="0" smtClean="0"/>
              <a:t> (</a:t>
            </a:r>
            <a:r>
              <a:rPr lang="en-US" baseline="0" dirty="0" err="1" smtClean="0"/>
              <a:t>verde</a:t>
            </a:r>
            <a:r>
              <a:rPr lang="en-US" baseline="0" dirty="0" smtClean="0"/>
              <a:t>) </a:t>
            </a:r>
            <a:r>
              <a:rPr lang="en-US" baseline="0" dirty="0" err="1" smtClean="0"/>
              <a:t>habla</a:t>
            </a:r>
            <a:r>
              <a:rPr lang="en-US" baseline="0" dirty="0" smtClean="0"/>
              <a:t> </a:t>
            </a:r>
            <a:r>
              <a:rPr lang="en-US" baseline="0" dirty="0" err="1" smtClean="0"/>
              <a:t>precisamente</a:t>
            </a:r>
            <a:r>
              <a:rPr lang="en-US" baseline="0" dirty="0" smtClean="0"/>
              <a:t> de que ante la </a:t>
            </a:r>
            <a:r>
              <a:rPr lang="en-US" baseline="0" dirty="0" err="1" smtClean="0"/>
              <a:t>imposibilidad</a:t>
            </a:r>
            <a:r>
              <a:rPr lang="en-US" baseline="0" dirty="0" smtClean="0"/>
              <a:t> de </a:t>
            </a:r>
            <a:r>
              <a:rPr lang="en-US" baseline="0" dirty="0" err="1" smtClean="0"/>
              <a:t>demostrar</a:t>
            </a:r>
            <a:r>
              <a:rPr lang="en-US" baseline="0" dirty="0" smtClean="0"/>
              <a:t> </a:t>
            </a:r>
            <a:r>
              <a:rPr lang="en-US" baseline="0" dirty="0" err="1" smtClean="0"/>
              <a:t>atribución</a:t>
            </a:r>
            <a:r>
              <a:rPr lang="en-US" baseline="0" dirty="0" smtClean="0"/>
              <a:t> (</a:t>
            </a:r>
            <a:r>
              <a:rPr lang="en-US" baseline="0" dirty="0" err="1" smtClean="0"/>
              <a:t>porque</a:t>
            </a:r>
            <a:r>
              <a:rPr lang="en-US" baseline="0" dirty="0" smtClean="0"/>
              <a:t> </a:t>
            </a:r>
            <a:r>
              <a:rPr lang="en-US" baseline="0" dirty="0" err="1" smtClean="0"/>
              <a:t>trabajamos</a:t>
            </a:r>
            <a:r>
              <a:rPr lang="en-US" baseline="0" dirty="0" smtClean="0"/>
              <a:t> con </a:t>
            </a:r>
            <a:r>
              <a:rPr lang="en-US" baseline="0" dirty="0" err="1" smtClean="0"/>
              <a:t>otros</a:t>
            </a:r>
            <a:r>
              <a:rPr lang="en-US" baseline="0" dirty="0" smtClean="0"/>
              <a:t>, en </a:t>
            </a:r>
            <a:r>
              <a:rPr lang="en-US" baseline="0" dirty="0" err="1" smtClean="0"/>
              <a:t>contextos</a:t>
            </a:r>
            <a:r>
              <a:rPr lang="en-US" baseline="0" dirty="0" smtClean="0"/>
              <a:t> </a:t>
            </a:r>
            <a:r>
              <a:rPr lang="en-US" baseline="0" dirty="0" err="1" smtClean="0"/>
              <a:t>cambiantes</a:t>
            </a:r>
            <a:r>
              <a:rPr lang="en-US" baseline="0" dirty="0" smtClean="0"/>
              <a:t>), </a:t>
            </a:r>
            <a:r>
              <a:rPr lang="en-US" baseline="0" dirty="0" err="1" smtClean="0"/>
              <a:t>Prefereimos</a:t>
            </a:r>
            <a:r>
              <a:rPr lang="en-US" baseline="0" dirty="0" smtClean="0"/>
              <a:t> </a:t>
            </a:r>
            <a:r>
              <a:rPr lang="en-US" baseline="0" dirty="0" err="1" smtClean="0"/>
              <a:t>hablar</a:t>
            </a:r>
            <a:r>
              <a:rPr lang="en-US" baseline="0" dirty="0" smtClean="0"/>
              <a:t> de </a:t>
            </a:r>
            <a:r>
              <a:rPr lang="en-US" baseline="0" dirty="0" err="1" smtClean="0"/>
              <a:t>contribución</a:t>
            </a:r>
            <a:r>
              <a:rPr lang="en-US" baseline="0" dirty="0" smtClean="0"/>
              <a:t>. </a:t>
            </a:r>
            <a:r>
              <a:rPr lang="en-US" baseline="0" dirty="0" err="1" smtClean="0"/>
              <a:t>Entendemos</a:t>
            </a:r>
            <a:r>
              <a:rPr lang="en-US" baseline="0" dirty="0" smtClean="0"/>
              <a:t> </a:t>
            </a:r>
            <a:r>
              <a:rPr lang="en-US" baseline="0" dirty="0" err="1" smtClean="0"/>
              <a:t>contribución</a:t>
            </a:r>
            <a:r>
              <a:rPr lang="en-US" baseline="0" dirty="0" smtClean="0"/>
              <a:t>, al </a:t>
            </a:r>
            <a:r>
              <a:rPr lang="en-US" baseline="0" dirty="0" err="1" smtClean="0"/>
              <a:t>menos</a:t>
            </a:r>
            <a:r>
              <a:rPr lang="en-US" baseline="0" dirty="0" smtClean="0"/>
              <a:t> en 4 </a:t>
            </a:r>
            <a:r>
              <a:rPr lang="en-US" baseline="0" dirty="0" err="1" smtClean="0"/>
              <a:t>maneras</a:t>
            </a:r>
            <a:r>
              <a:rPr lang="en-US" baseline="0" dirty="0" smtClean="0"/>
              <a:t> (</a:t>
            </a:r>
            <a:r>
              <a:rPr lang="en-US" baseline="0" dirty="0" err="1" smtClean="0"/>
              <a:t>recuadro</a:t>
            </a:r>
            <a:r>
              <a:rPr lang="en-US" baseline="0" dirty="0" smtClean="0"/>
              <a:t> de </a:t>
            </a:r>
            <a:r>
              <a:rPr lang="en-US" baseline="0" dirty="0" err="1" smtClean="0"/>
              <a:t>abajo-naranja</a:t>
            </a:r>
            <a:r>
              <a:rPr lang="en-US" baseline="0" dirty="0" smtClean="0"/>
              <a:t>)</a:t>
            </a:r>
            <a:endParaRPr lang="en-US" dirty="0"/>
          </a:p>
          <a:p>
            <a:endParaRPr lang="en-US" dirty="0"/>
          </a:p>
          <a:p>
            <a:r>
              <a:rPr lang="en-US" dirty="0"/>
              <a:t>The sphere of influence framework is useful to determine what is and what is not within our power to influence. </a:t>
            </a:r>
          </a:p>
          <a:p>
            <a:pPr marL="171431" indent="-171431">
              <a:buFont typeface="Arial" pitchFamily="34" charset="0"/>
              <a:buChar char="•"/>
            </a:pPr>
            <a:r>
              <a:rPr lang="en-US" dirty="0"/>
              <a:t>We can consider activities that are within the </a:t>
            </a:r>
            <a:r>
              <a:rPr lang="en-US" b="1" dirty="0"/>
              <a:t>sphere of control </a:t>
            </a:r>
            <a:r>
              <a:rPr lang="en-US" dirty="0"/>
              <a:t>to be areas where we have complete control over our actions. </a:t>
            </a:r>
          </a:p>
          <a:p>
            <a:pPr marL="171431" indent="-171431" defTabSz="914300">
              <a:buFont typeface="Arial" pitchFamily="34" charset="0"/>
              <a:buChar char="•"/>
              <a:defRPr/>
            </a:pPr>
            <a:r>
              <a:rPr lang="en-US" dirty="0"/>
              <a:t>The </a:t>
            </a:r>
            <a:r>
              <a:rPr lang="en-US" b="1" dirty="0"/>
              <a:t>sphere of concern </a:t>
            </a:r>
            <a:r>
              <a:rPr lang="en-US" dirty="0"/>
              <a:t>on the other hand focuses on activities occurring that we have no control over. They often represent actions taken by others or the results of a cascading set of consequences in the world. </a:t>
            </a:r>
          </a:p>
          <a:p>
            <a:pPr marL="171431" indent="-171431">
              <a:buFont typeface="Arial" pitchFamily="34" charset="0"/>
              <a:buChar char="•"/>
            </a:pPr>
            <a:r>
              <a:rPr lang="en-US" dirty="0"/>
              <a:t>The </a:t>
            </a:r>
            <a:r>
              <a:rPr lang="en-US" b="1" dirty="0"/>
              <a:t>sphere of influence </a:t>
            </a:r>
            <a:r>
              <a:rPr lang="en-US" dirty="0"/>
              <a:t>is the area where it is not completely in our control but we do have the power of changing the outcomes of the impact.</a:t>
            </a:r>
          </a:p>
          <a:p>
            <a:pPr marL="171431" indent="-171431">
              <a:buFont typeface="Arial" pitchFamily="34" charset="0"/>
              <a:buChar char="•"/>
            </a:pPr>
            <a:endParaRPr lang="en-US" dirty="0"/>
          </a:p>
          <a:p>
            <a:pPr defTabSz="914350">
              <a:defRPr/>
            </a:pPr>
            <a:r>
              <a:rPr lang="en-US" b="1" dirty="0"/>
              <a:t>Source: </a:t>
            </a:r>
            <a:r>
              <a:rPr lang="en-US" dirty="0"/>
              <a:t>Monitoring and evaluation of policy influence and advocacy, ODI working paper, March 2014</a:t>
            </a:r>
          </a:p>
          <a:p>
            <a:pPr defTabSz="914350">
              <a:defRPr/>
            </a:pPr>
            <a:endParaRPr lang="en-US" dirty="0"/>
          </a:p>
          <a:p>
            <a:pPr defTabSz="914350">
              <a:defRPr/>
            </a:pP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B2231A-6D70-D844-A17F-8011C396B4AF}"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1911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un</a:t>
            </a:r>
            <a:r>
              <a:rPr lang="es-ES" baseline="0" dirty="0" smtClean="0"/>
              <a:t> menú lateral siempre visible durante toda la introducción</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18</a:t>
            </a:fld>
            <a:endParaRPr lang="en-GB"/>
          </a:p>
        </p:txBody>
      </p:sp>
    </p:spTree>
    <p:extLst>
      <p:ext uri="{BB962C8B-B14F-4D97-AF65-F5344CB8AC3E}">
        <p14:creationId xmlns:p14="http://schemas.microsoft.com/office/powerpoint/2010/main" val="283365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 es uno de los primeros</a:t>
            </a:r>
            <a:r>
              <a:rPr lang="es-ES" baseline="0" dirty="0" smtClean="0"/>
              <a:t> elementos de “escoge tu camino”, debería haber una posibilidad de seguir 2 itinerarios según los intereses particulares, según se indica en el texto.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21</a:t>
            </a:fld>
            <a:endParaRPr lang="en-GB"/>
          </a:p>
        </p:txBody>
      </p:sp>
    </p:spTree>
    <p:extLst>
      <p:ext uri="{BB962C8B-B14F-4D97-AF65-F5344CB8AC3E}">
        <p14:creationId xmlns:p14="http://schemas.microsoft.com/office/powerpoint/2010/main" val="137886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 es una diapositiva que puede tener</a:t>
            </a:r>
            <a:r>
              <a:rPr lang="es-ES" baseline="0" dirty="0" smtClean="0"/>
              <a:t> animación (que no es interacción ), pues el enunciado es corto, pero se explica bien desde las imágenes. Un proyecto puede a veces parecer una gota en el océano, pero a veces una gota puesta en el sitio y momento correcto son determinantes para favorecer un cambio.  </a:t>
            </a:r>
          </a:p>
          <a:p>
            <a:endParaRPr lang="es-ES" baseline="0" dirty="0" smtClean="0"/>
          </a:p>
          <a:p>
            <a:r>
              <a:rPr lang="es-ES" baseline="0" dirty="0" smtClean="0"/>
              <a:t>La explicación original de los dibujos: </a:t>
            </a:r>
          </a:p>
          <a:p>
            <a:r>
              <a:rPr lang="en-US" dirty="0" smtClean="0"/>
              <a:t>Sometimes Oxfam’s collaborative analysis with partners and stakeholders suggests that a target is almost ready to shift their policy and practice; all that is needed is additional perhaps targeted pressure or support. The core idea of the </a:t>
            </a:r>
            <a:r>
              <a:rPr lang="en-US" dirty="0" err="1" smtClean="0"/>
              <a:t>ToC</a:t>
            </a:r>
            <a:r>
              <a:rPr lang="en-US" dirty="0" smtClean="0"/>
              <a:t> may be that the system has shifted and additional focus on particular parts of the system will trigger the next steps towards change. </a:t>
            </a:r>
          </a:p>
          <a:p>
            <a:endParaRPr lang="en-US" dirty="0" smtClean="0"/>
          </a:p>
          <a:p>
            <a:r>
              <a:rPr lang="en-US" dirty="0" smtClean="0"/>
              <a:t>Examples may include that institutions and targets have shifted towards the change but have not yet committed or changed their </a:t>
            </a:r>
            <a:r>
              <a:rPr lang="en-US" dirty="0" err="1" smtClean="0"/>
              <a:t>behaviour</a:t>
            </a:r>
            <a:r>
              <a:rPr lang="en-US" dirty="0" smtClean="0"/>
              <a:t> or implemented the new practices. The theory may be that change will occur if the public and thought leaders are </a:t>
            </a:r>
            <a:r>
              <a:rPr lang="en-US" dirty="0" err="1" smtClean="0"/>
              <a:t>mobilised</a:t>
            </a:r>
            <a:r>
              <a:rPr lang="en-US" dirty="0" smtClean="0"/>
              <a:t> and evidence can be used to build pressure for the desired change. </a:t>
            </a:r>
          </a:p>
          <a:p>
            <a:endParaRPr lang="en-US" dirty="0" smtClean="0"/>
          </a:p>
          <a:p>
            <a:r>
              <a:rPr lang="en-US" dirty="0" smtClean="0"/>
              <a:t>An example of this type of theory is thought leader and consumer/public </a:t>
            </a:r>
            <a:r>
              <a:rPr lang="en-US" dirty="0" err="1" smtClean="0"/>
              <a:t>mobilisation</a:t>
            </a:r>
            <a:r>
              <a:rPr lang="en-US" dirty="0" smtClean="0"/>
              <a:t> or a boycott to pressure private sector to change their behavior. ‘</a:t>
            </a:r>
          </a:p>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22</a:t>
            </a:fld>
            <a:endParaRPr lang="en-GB"/>
          </a:p>
        </p:txBody>
      </p:sp>
    </p:spTree>
    <p:extLst>
      <p:ext uri="{BB962C8B-B14F-4D97-AF65-F5344CB8AC3E}">
        <p14:creationId xmlns:p14="http://schemas.microsoft.com/office/powerpoint/2010/main" val="38817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US" b="0" dirty="0" smtClean="0"/>
              <a:t>Son las</a:t>
            </a:r>
            <a:r>
              <a:rPr lang="en-US" b="0" baseline="0" dirty="0" smtClean="0"/>
              <a:t> ideas clave, se </a:t>
            </a:r>
            <a:r>
              <a:rPr lang="en-US" b="0" baseline="0" dirty="0" err="1" smtClean="0"/>
              <a:t>pueden</a:t>
            </a:r>
            <a:r>
              <a:rPr lang="en-US" b="0" baseline="0" dirty="0" smtClean="0"/>
              <a:t> presenter con </a:t>
            </a:r>
            <a:r>
              <a:rPr lang="en-US" b="0" baseline="0" dirty="0" err="1" smtClean="0"/>
              <a:t>cierto</a:t>
            </a:r>
            <a:r>
              <a:rPr lang="en-US" b="0" baseline="0" dirty="0" smtClean="0"/>
              <a:t> </a:t>
            </a:r>
            <a:r>
              <a:rPr lang="en-US" b="0" baseline="0" dirty="0" err="1" smtClean="0"/>
              <a:t>dinamismo</a:t>
            </a:r>
            <a:r>
              <a:rPr lang="en-US" b="0" baseline="0" dirty="0" smtClean="0"/>
              <a:t>? O </a:t>
            </a:r>
            <a:r>
              <a:rPr lang="en-US" b="0" baseline="0" dirty="0" err="1" smtClean="0"/>
              <a:t>separar</a:t>
            </a:r>
            <a:r>
              <a:rPr lang="en-US" b="0" baseline="0" dirty="0" smtClean="0"/>
              <a:t> en 2 </a:t>
            </a:r>
            <a:r>
              <a:rPr lang="en-US" b="0" baseline="0" dirty="0" err="1" smtClean="0"/>
              <a:t>diapos</a:t>
            </a:r>
            <a:r>
              <a:rPr lang="en-US" b="0" baseline="0" dirty="0" smtClean="0"/>
              <a:t>? Se </a:t>
            </a:r>
            <a:r>
              <a:rPr lang="en-US" b="0" baseline="0" dirty="0" err="1" smtClean="0"/>
              <a:t>puede</a:t>
            </a:r>
            <a:r>
              <a:rPr lang="en-US" b="0" baseline="0" dirty="0" smtClean="0"/>
              <a:t> </a:t>
            </a:r>
            <a:r>
              <a:rPr lang="en-US" b="0" baseline="0" dirty="0" err="1" smtClean="0"/>
              <a:t>usar</a:t>
            </a:r>
            <a:r>
              <a:rPr lang="en-US" b="0" baseline="0" dirty="0" smtClean="0"/>
              <a:t> </a:t>
            </a:r>
            <a:r>
              <a:rPr lang="en-US" b="0" baseline="0" dirty="0" err="1" smtClean="0"/>
              <a:t>esta</a:t>
            </a:r>
            <a:r>
              <a:rPr lang="en-US" b="0" baseline="0" dirty="0" smtClean="0"/>
              <a:t> </a:t>
            </a:r>
            <a:r>
              <a:rPr lang="en-US" b="0" baseline="0" dirty="0" err="1" smtClean="0"/>
              <a:t>imagen</a:t>
            </a:r>
            <a:r>
              <a:rPr lang="en-US" b="0" baseline="0" dirty="0" smtClean="0"/>
              <a:t> </a:t>
            </a:r>
            <a:r>
              <a:rPr lang="en-US" b="0" baseline="0" dirty="0" err="1" smtClean="0"/>
              <a:t>complementaria</a:t>
            </a:r>
            <a:r>
              <a:rPr lang="en-US" b="0" baseline="0" dirty="0" smtClean="0"/>
              <a:t> o </a:t>
            </a:r>
            <a:r>
              <a:rPr lang="en-US" b="0" baseline="0" dirty="0" err="1" smtClean="0"/>
              <a:t>buscar</a:t>
            </a:r>
            <a:r>
              <a:rPr lang="en-US" b="0" baseline="0" dirty="0" smtClean="0"/>
              <a:t> </a:t>
            </a:r>
            <a:r>
              <a:rPr lang="en-US" b="0" baseline="0" dirty="0" err="1" smtClean="0"/>
              <a:t>alguna</a:t>
            </a:r>
            <a:r>
              <a:rPr lang="en-US" b="0" baseline="0" dirty="0" smtClean="0"/>
              <a:t> </a:t>
            </a:r>
            <a:r>
              <a:rPr lang="en-US" b="0" baseline="0" dirty="0" err="1" smtClean="0"/>
              <a:t>otra</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pPr>
              <a:defRPr/>
            </a:pPr>
            <a:fld id="{50B9BD81-93CC-48B3-B849-19268CDB3517}" type="slidenum">
              <a:rPr lang="en-GB" smtClean="0"/>
              <a:pPr>
                <a:defRPr/>
              </a:pPr>
              <a:t>23</a:t>
            </a:fld>
            <a:endParaRPr lang="en-GB"/>
          </a:p>
        </p:txBody>
      </p:sp>
    </p:spTree>
    <p:extLst>
      <p:ext uri="{BB962C8B-B14F-4D97-AF65-F5344CB8AC3E}">
        <p14:creationId xmlns:p14="http://schemas.microsoft.com/office/powerpoint/2010/main" val="213939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smtClean="0"/>
              <a:t>Quizá</a:t>
            </a:r>
            <a:r>
              <a:rPr lang="en-US" baseline="0" dirty="0" smtClean="0"/>
              <a:t> </a:t>
            </a:r>
            <a:r>
              <a:rPr lang="en-US" baseline="0" dirty="0" err="1" smtClean="0"/>
              <a:t>esta</a:t>
            </a:r>
            <a:r>
              <a:rPr lang="en-US" baseline="0" dirty="0" smtClean="0"/>
              <a:t> </a:t>
            </a:r>
            <a:r>
              <a:rPr lang="en-US" baseline="0" dirty="0" err="1" smtClean="0"/>
              <a:t>gráfico</a:t>
            </a:r>
            <a:r>
              <a:rPr lang="en-US" baseline="0" dirty="0" smtClean="0"/>
              <a:t> se </a:t>
            </a:r>
            <a:r>
              <a:rPr lang="en-US" baseline="0" dirty="0" err="1" smtClean="0"/>
              <a:t>puede</a:t>
            </a:r>
            <a:r>
              <a:rPr lang="en-US" baseline="0" dirty="0" smtClean="0"/>
              <a:t> </a:t>
            </a:r>
            <a:r>
              <a:rPr lang="en-US" baseline="0" dirty="0" err="1" smtClean="0"/>
              <a:t>resumir</a:t>
            </a:r>
            <a:r>
              <a:rPr lang="en-US" baseline="0" dirty="0" smtClean="0"/>
              <a:t> o </a:t>
            </a:r>
            <a:r>
              <a:rPr lang="en-US" baseline="0" dirty="0" err="1" smtClean="0"/>
              <a:t>graficar</a:t>
            </a:r>
            <a:r>
              <a:rPr lang="en-US" baseline="0" dirty="0" smtClean="0"/>
              <a:t> de forma </a:t>
            </a:r>
            <a:r>
              <a:rPr lang="en-US" baseline="0" dirty="0" err="1" smtClean="0"/>
              <a:t>más</a:t>
            </a:r>
            <a:r>
              <a:rPr lang="en-US" baseline="0" dirty="0" smtClean="0"/>
              <a:t> </a:t>
            </a:r>
            <a:r>
              <a:rPr lang="en-US" baseline="0" dirty="0" err="1" smtClean="0"/>
              <a:t>simplificada</a:t>
            </a:r>
            <a:r>
              <a:rPr lang="en-US" baseline="0" dirty="0" smtClean="0"/>
              <a:t> para que no sea </a:t>
            </a:r>
            <a:r>
              <a:rPr lang="en-US" baseline="0" dirty="0" err="1" smtClean="0"/>
              <a:t>una</a:t>
            </a:r>
            <a:r>
              <a:rPr lang="en-US" baseline="0" dirty="0" smtClean="0"/>
              <a:t> slide </a:t>
            </a:r>
            <a:r>
              <a:rPr lang="en-US" baseline="0" dirty="0" err="1" smtClean="0"/>
              <a:t>diferentes</a:t>
            </a:r>
            <a:r>
              <a:rPr lang="en-US" baseline="0" dirty="0" smtClean="0"/>
              <a:t> </a:t>
            </a:r>
            <a:r>
              <a:rPr lang="en-US" baseline="0" dirty="0" err="1" smtClean="0"/>
              <a:t>sino</a:t>
            </a:r>
            <a:r>
              <a:rPr lang="en-US" baseline="0" dirty="0" smtClean="0"/>
              <a:t> </a:t>
            </a:r>
            <a:r>
              <a:rPr lang="en-US" baseline="0" dirty="0" err="1" smtClean="0"/>
              <a:t>una</a:t>
            </a:r>
            <a:r>
              <a:rPr lang="en-US" baseline="0" dirty="0" smtClean="0"/>
              <a:t> </a:t>
            </a:r>
            <a:r>
              <a:rPr lang="en-US" baseline="0" dirty="0" err="1" smtClean="0"/>
              <a:t>imagen</a:t>
            </a:r>
            <a:r>
              <a:rPr lang="en-US" baseline="0" dirty="0" smtClean="0"/>
              <a:t> </a:t>
            </a:r>
            <a:r>
              <a:rPr lang="en-US" baseline="0" dirty="0" err="1" smtClean="0"/>
              <a:t>complementaria</a:t>
            </a:r>
            <a:r>
              <a:rPr lang="en-US" baseline="0" dirty="0" smtClean="0"/>
              <a:t> a la </a:t>
            </a:r>
            <a:r>
              <a:rPr lang="en-US" baseline="0" dirty="0" err="1" smtClean="0"/>
              <a:t>diapo</a:t>
            </a:r>
            <a:r>
              <a:rPr lang="en-US" baseline="0" dirty="0" smtClean="0"/>
              <a:t> anterior. Solo </a:t>
            </a:r>
            <a:r>
              <a:rPr lang="en-US" baseline="0" dirty="0" err="1" smtClean="0"/>
              <a:t>sirve</a:t>
            </a:r>
            <a:r>
              <a:rPr lang="en-US" baseline="0" dirty="0" smtClean="0"/>
              <a:t> para </a:t>
            </a:r>
            <a:r>
              <a:rPr lang="en-US" baseline="0" dirty="0" err="1" smtClean="0"/>
              <a:t>decir</a:t>
            </a:r>
            <a:r>
              <a:rPr lang="en-US" baseline="0" dirty="0" smtClean="0"/>
              <a:t> que </a:t>
            </a:r>
            <a:r>
              <a:rPr lang="en-US" baseline="0" dirty="0" err="1" smtClean="0"/>
              <a:t>pueden</a:t>
            </a:r>
            <a:r>
              <a:rPr lang="en-US" baseline="0" dirty="0" smtClean="0"/>
              <a:t> </a:t>
            </a:r>
            <a:r>
              <a:rPr lang="en-US" baseline="0" dirty="0" err="1" smtClean="0"/>
              <a:t>haber</a:t>
            </a:r>
            <a:r>
              <a:rPr lang="en-US" baseline="0" dirty="0" smtClean="0"/>
              <a:t> </a:t>
            </a:r>
            <a:r>
              <a:rPr lang="en-US" baseline="0" dirty="0" err="1" smtClean="0"/>
              <a:t>Teorías</a:t>
            </a:r>
            <a:r>
              <a:rPr lang="en-US" baseline="0" dirty="0" smtClean="0"/>
              <a:t> de </a:t>
            </a:r>
            <a:r>
              <a:rPr lang="en-US" baseline="0" dirty="0" err="1" smtClean="0"/>
              <a:t>Cambio</a:t>
            </a:r>
            <a:r>
              <a:rPr lang="en-US" baseline="0" dirty="0" smtClean="0"/>
              <a:t> a </a:t>
            </a:r>
            <a:r>
              <a:rPr lang="en-US" baseline="0" dirty="0" err="1" smtClean="0"/>
              <a:t>varios</a:t>
            </a:r>
            <a:r>
              <a:rPr lang="en-US" baseline="0" dirty="0" smtClean="0"/>
              <a:t> </a:t>
            </a:r>
            <a:r>
              <a:rPr lang="en-US" baseline="0" dirty="0" err="1" smtClean="0"/>
              <a:t>niveles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0B9BD81-93CC-48B3-B849-19268CDB3517}" type="slidenum">
              <a:rPr lang="en-GB" smtClean="0"/>
              <a:pPr>
                <a:defRPr/>
              </a:pPr>
              <a:t>25</a:t>
            </a:fld>
            <a:endParaRPr lang="en-GB"/>
          </a:p>
        </p:txBody>
      </p:sp>
    </p:spTree>
    <p:extLst>
      <p:ext uri="{BB962C8B-B14F-4D97-AF65-F5344CB8AC3E}">
        <p14:creationId xmlns:p14="http://schemas.microsoft.com/office/powerpoint/2010/main" val="68520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2</a:t>
            </a:fld>
            <a:endParaRPr lang="en-GB"/>
          </a:p>
        </p:txBody>
      </p:sp>
    </p:spTree>
    <p:extLst>
      <p:ext uri="{BB962C8B-B14F-4D97-AF65-F5344CB8AC3E}">
        <p14:creationId xmlns:p14="http://schemas.microsoft.com/office/powerpoint/2010/main" val="408395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B4C79089-437E-4BAD-B1A9-CACBC656E9FB}" type="slidenum">
              <a:rPr lang="en-US" smtClean="0"/>
              <a:pPr/>
              <a:t>26</a:t>
            </a:fld>
            <a:endParaRPr lang="en-US"/>
          </a:p>
        </p:txBody>
      </p:sp>
    </p:spTree>
    <p:extLst>
      <p:ext uri="{BB962C8B-B14F-4D97-AF65-F5344CB8AC3E}">
        <p14:creationId xmlns:p14="http://schemas.microsoft.com/office/powerpoint/2010/main" val="247272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3-4 </a:t>
            </a:r>
            <a:r>
              <a:rPr lang="en-US" dirty="0" err="1" smtClean="0"/>
              <a:t>ejemplos</a:t>
            </a:r>
            <a:r>
              <a:rPr lang="en-US" dirty="0" smtClean="0"/>
              <a:t> que </a:t>
            </a:r>
            <a:r>
              <a:rPr lang="en-US" dirty="0" err="1" smtClean="0"/>
              <a:t>ofrecemos</a:t>
            </a:r>
            <a:r>
              <a:rPr lang="en-US" dirty="0" smtClean="0"/>
              <a:t>, en </a:t>
            </a:r>
            <a:r>
              <a:rPr lang="en-US" dirty="0" err="1" smtClean="0"/>
              <a:t>realidad</a:t>
            </a:r>
            <a:r>
              <a:rPr lang="en-US" dirty="0" smtClean="0"/>
              <a:t> </a:t>
            </a:r>
            <a:r>
              <a:rPr lang="en-US" dirty="0" err="1" smtClean="0"/>
              <a:t>pueden</a:t>
            </a:r>
            <a:r>
              <a:rPr lang="en-US" dirty="0" smtClean="0"/>
              <a:t> </a:t>
            </a:r>
            <a:r>
              <a:rPr lang="en-US" dirty="0" err="1" smtClean="0"/>
              <a:t>ser</a:t>
            </a:r>
            <a:r>
              <a:rPr lang="en-US" dirty="0" smtClean="0"/>
              <a:t> </a:t>
            </a:r>
            <a:r>
              <a:rPr lang="en-US" dirty="0" err="1" smtClean="0"/>
              <a:t>imágenes</a:t>
            </a:r>
            <a:r>
              <a:rPr lang="en-US" dirty="0" smtClean="0"/>
              <a:t> que </a:t>
            </a:r>
            <a:r>
              <a:rPr lang="en-US" dirty="0" err="1" smtClean="0"/>
              <a:t>estén</a:t>
            </a:r>
            <a:r>
              <a:rPr lang="en-US" dirty="0" smtClean="0"/>
              <a:t> en el menu lateral de Docs y tools…. </a:t>
            </a:r>
            <a:r>
              <a:rPr lang="en-US" dirty="0" err="1" smtClean="0"/>
              <a:t>Os</a:t>
            </a:r>
            <a:r>
              <a:rPr lang="en-US" dirty="0" smtClean="0"/>
              <a:t> lo </a:t>
            </a:r>
            <a:r>
              <a:rPr lang="en-US" dirty="0" err="1" smtClean="0"/>
              <a:t>paso</a:t>
            </a:r>
            <a:r>
              <a:rPr lang="en-US" dirty="0" smtClean="0"/>
              <a:t> </a:t>
            </a:r>
            <a:r>
              <a:rPr lang="en-US" dirty="0" err="1" smtClean="0"/>
              <a:t>así</a:t>
            </a:r>
            <a:r>
              <a:rPr lang="en-US" baseline="0" dirty="0" smtClean="0"/>
              <a:t> para que lo </a:t>
            </a:r>
            <a:r>
              <a:rPr lang="en-US" baseline="0" dirty="0" err="1" smtClean="0"/>
              <a:t>convirtáis</a:t>
            </a:r>
            <a:r>
              <a:rPr lang="en-US" baseline="0" dirty="0" smtClean="0"/>
              <a:t> en </a:t>
            </a:r>
            <a:r>
              <a:rPr lang="en-US" baseline="0" dirty="0" err="1" smtClean="0"/>
              <a:t>imagen</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0B9BD81-93CC-48B3-B849-19268CDB3517}" type="slidenum">
              <a:rPr lang="en-GB" smtClean="0"/>
              <a:pPr>
                <a:defRPr/>
              </a:pPr>
              <a:t>28</a:t>
            </a:fld>
            <a:endParaRPr lang="en-GB"/>
          </a:p>
        </p:txBody>
      </p:sp>
    </p:spTree>
    <p:extLst>
      <p:ext uri="{BB962C8B-B14F-4D97-AF65-F5344CB8AC3E}">
        <p14:creationId xmlns:p14="http://schemas.microsoft.com/office/powerpoint/2010/main" val="3039959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Idem</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29</a:t>
            </a:fld>
            <a:endParaRPr lang="en-GB"/>
          </a:p>
        </p:txBody>
      </p:sp>
    </p:spTree>
    <p:extLst>
      <p:ext uri="{BB962C8B-B14F-4D97-AF65-F5344CB8AC3E}">
        <p14:creationId xmlns:p14="http://schemas.microsoft.com/office/powerpoint/2010/main" val="117699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idem</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30</a:t>
            </a:fld>
            <a:endParaRPr lang="en-GB"/>
          </a:p>
        </p:txBody>
      </p:sp>
    </p:spTree>
    <p:extLst>
      <p:ext uri="{BB962C8B-B14F-4D97-AF65-F5344CB8AC3E}">
        <p14:creationId xmlns:p14="http://schemas.microsoft.com/office/powerpoint/2010/main" val="709616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a:t>
            </a:r>
            <a:r>
              <a:rPr lang="en-US" dirty="0" smtClean="0"/>
              <a:t> </a:t>
            </a:r>
            <a:r>
              <a:rPr lang="en-US" dirty="0" err="1" smtClean="0"/>
              <a:t>diapositiva</a:t>
            </a:r>
            <a:r>
              <a:rPr lang="en-US" dirty="0" smtClean="0"/>
              <a:t> </a:t>
            </a:r>
            <a:r>
              <a:rPr lang="en-US" dirty="0" err="1" smtClean="0"/>
              <a:t>es</a:t>
            </a:r>
            <a:r>
              <a:rPr lang="en-US" dirty="0" smtClean="0"/>
              <a:t> </a:t>
            </a:r>
            <a:r>
              <a:rPr lang="en-US" dirty="0" err="1" smtClean="0"/>
              <a:t>común</a:t>
            </a:r>
            <a:r>
              <a:rPr lang="en-US" baseline="0" dirty="0" smtClean="0"/>
              <a:t> para </a:t>
            </a:r>
            <a:r>
              <a:rPr lang="en-US" baseline="0" dirty="0" err="1" smtClean="0"/>
              <a:t>los</a:t>
            </a:r>
            <a:r>
              <a:rPr lang="en-US" baseline="0" dirty="0" smtClean="0"/>
              <a:t> 2 </a:t>
            </a:r>
            <a:r>
              <a:rPr lang="en-US" baseline="0" dirty="0" err="1" smtClean="0"/>
              <a:t>itinerarios</a:t>
            </a:r>
            <a:endParaRPr lang="en-US" dirty="0"/>
          </a:p>
        </p:txBody>
      </p:sp>
      <p:sp>
        <p:nvSpPr>
          <p:cNvPr id="4" name="Slide Number Placeholder 3"/>
          <p:cNvSpPr>
            <a:spLocks noGrp="1"/>
          </p:cNvSpPr>
          <p:nvPr>
            <p:ph type="sldNum" sz="quarter" idx="10"/>
          </p:nvPr>
        </p:nvSpPr>
        <p:spPr/>
        <p:txBody>
          <a:bodyPr/>
          <a:lstStyle/>
          <a:p>
            <a:pPr>
              <a:defRPr/>
            </a:pPr>
            <a:fld id="{50B9BD81-93CC-48B3-B849-19268CDB3517}" type="slidenum">
              <a:rPr lang="en-GB" smtClean="0"/>
              <a:pPr>
                <a:defRPr/>
              </a:pPr>
              <a:t>31</a:t>
            </a:fld>
            <a:endParaRPr lang="en-GB"/>
          </a:p>
        </p:txBody>
      </p:sp>
    </p:spTree>
    <p:extLst>
      <p:ext uri="{BB962C8B-B14F-4D97-AF65-F5344CB8AC3E}">
        <p14:creationId xmlns:p14="http://schemas.microsoft.com/office/powerpoint/2010/main" val="4131650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a:p>
        </p:txBody>
      </p:sp>
      <p:sp>
        <p:nvSpPr>
          <p:cNvPr id="4" name="Slide Number Placeholder 3"/>
          <p:cNvSpPr>
            <a:spLocks noGrp="1"/>
          </p:cNvSpPr>
          <p:nvPr>
            <p:ph type="sldNum" sz="quarter" idx="5"/>
          </p:nvPr>
        </p:nvSpPr>
        <p:spPr/>
        <p:txBody>
          <a:bodyPr/>
          <a:lstStyle/>
          <a:p>
            <a:pPr>
              <a:defRPr/>
            </a:pPr>
            <a:fld id="{3A7B9E30-4DA0-4BFA-9625-4DA1311D0A4D}" type="slidenum">
              <a:rPr lang="en-GB" smtClean="0"/>
              <a:pPr>
                <a:defRPr/>
              </a:pPr>
              <a:t>32</a:t>
            </a:fld>
            <a:endParaRPr lang="en-GB"/>
          </a:p>
        </p:txBody>
      </p:sp>
    </p:spTree>
    <p:extLst>
      <p:ext uri="{BB962C8B-B14F-4D97-AF65-F5344CB8AC3E}">
        <p14:creationId xmlns:p14="http://schemas.microsoft.com/office/powerpoint/2010/main" val="4166576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 es uno reto importante, </a:t>
            </a:r>
            <a:r>
              <a:rPr lang="es-ES" baseline="0" dirty="0" smtClean="0"/>
              <a:t>porque aunque bien puede ser una “diapositiva aparte” (la última de este bloque), también es cierto que podría ser una especie de “contenido disponible en una pestaña o bloque lateral”, siempre visible a lo largo de todos los contenidos de este bloque. El tema de las herramientas es central en un </a:t>
            </a:r>
            <a:r>
              <a:rPr lang="es-ES" baseline="0" dirty="0" err="1" smtClean="0"/>
              <a:t>Toolkit</a:t>
            </a:r>
            <a:r>
              <a:rPr lang="es-ES" baseline="0" dirty="0" smtClean="0"/>
              <a:t>, </a:t>
            </a:r>
            <a:r>
              <a:rPr lang="es-ES" baseline="0" dirty="0" err="1" smtClean="0"/>
              <a:t>osea</a:t>
            </a:r>
            <a:r>
              <a:rPr lang="es-ES" baseline="0" dirty="0" smtClean="0"/>
              <a:t> que me inclino más a la opción de que esté siempre </a:t>
            </a:r>
            <a:r>
              <a:rPr lang="es-ES" baseline="0" dirty="0" err="1" smtClean="0"/>
              <a:t>visibile</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33</a:t>
            </a:fld>
            <a:endParaRPr lang="en-GB"/>
          </a:p>
        </p:txBody>
      </p:sp>
    </p:spTree>
    <p:extLst>
      <p:ext uri="{BB962C8B-B14F-4D97-AF65-F5344CB8AC3E}">
        <p14:creationId xmlns:p14="http://schemas.microsoft.com/office/powerpoint/2010/main" val="2451642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a:t>
            </a:r>
            <a:r>
              <a:rPr lang="es-ES" baseline="0" dirty="0" smtClean="0"/>
              <a:t> imagen puede ponerse donde sea, porque sirve para ver los distintos niveles que implican los procesos de MEL de Influencia. </a:t>
            </a:r>
          </a:p>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35</a:t>
            </a:fld>
            <a:endParaRPr lang="en-GB"/>
          </a:p>
        </p:txBody>
      </p:sp>
    </p:spTree>
    <p:extLst>
      <p:ext uri="{BB962C8B-B14F-4D97-AF65-F5344CB8AC3E}">
        <p14:creationId xmlns:p14="http://schemas.microsoft.com/office/powerpoint/2010/main" val="137571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 podría ser un ejercicio práctico, de clasificar</a:t>
            </a:r>
            <a:r>
              <a:rPr lang="es-ES" baseline="0" dirty="0" smtClean="0"/>
              <a:t> los ítems según las opciones, y luego desplegar las respuestas. No hay correctas-incorrecta, pero sirve para la reflexión. Al final se puede mostrar la respuesta global.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37</a:t>
            </a:fld>
            <a:endParaRPr lang="en-GB"/>
          </a:p>
        </p:txBody>
      </p:sp>
    </p:spTree>
    <p:extLst>
      <p:ext uri="{BB962C8B-B14F-4D97-AF65-F5344CB8AC3E}">
        <p14:creationId xmlns:p14="http://schemas.microsoft.com/office/powerpoint/2010/main" val="198969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768D203-3072-3A4B-BC4F-2148198C17C0}" type="slidenum">
              <a:rPr lang="en-US" smtClean="0"/>
              <a:t>38</a:t>
            </a:fld>
            <a:endParaRPr lang="en-US"/>
          </a:p>
        </p:txBody>
      </p:sp>
    </p:spTree>
    <p:extLst>
      <p:ext uri="{BB962C8B-B14F-4D97-AF65-F5344CB8AC3E}">
        <p14:creationId xmlns:p14="http://schemas.microsoft.com/office/powerpoint/2010/main" val="181846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Agregar algunas</a:t>
            </a:r>
            <a:r>
              <a:rPr lang="es-ES" baseline="0" dirty="0" smtClean="0"/>
              <a:t> imágenes de personas? Ojo diversidad cultural</a:t>
            </a:r>
          </a:p>
          <a:p>
            <a:r>
              <a:rPr lang="es-ES" baseline="0" dirty="0" smtClean="0"/>
              <a:t>Respetar los links</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3</a:t>
            </a:fld>
            <a:endParaRPr lang="en-GB"/>
          </a:p>
        </p:txBody>
      </p:sp>
    </p:spTree>
    <p:extLst>
      <p:ext uri="{BB962C8B-B14F-4D97-AF65-F5344CB8AC3E}">
        <p14:creationId xmlns:p14="http://schemas.microsoft.com/office/powerpoint/2010/main" val="1670619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 es como una diapositiva “introductoria</a:t>
            </a:r>
            <a:r>
              <a:rPr lang="es-ES" baseline="0" dirty="0" smtClean="0"/>
              <a:t>” de las siguientes 3, donde se describen ejemplos de esas 3 categorías descritas. Sería genial que este fuera un contenido fijo (o repetido), y que luego las otras 3 se presentaran como contenidos intercambiables.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39</a:t>
            </a:fld>
            <a:endParaRPr lang="en-GB"/>
          </a:p>
        </p:txBody>
      </p:sp>
    </p:spTree>
    <p:extLst>
      <p:ext uri="{BB962C8B-B14F-4D97-AF65-F5344CB8AC3E}">
        <p14:creationId xmlns:p14="http://schemas.microsoft.com/office/powerpoint/2010/main" val="2672529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a:t>
            </a:r>
            <a:r>
              <a:rPr lang="en-US" dirty="0" smtClean="0"/>
              <a:t> </a:t>
            </a:r>
            <a:r>
              <a:rPr lang="en-US" dirty="0" err="1" smtClean="0"/>
              <a:t>puede</a:t>
            </a:r>
            <a:r>
              <a:rPr lang="en-US" dirty="0" smtClean="0"/>
              <a:t> </a:t>
            </a:r>
            <a:r>
              <a:rPr lang="en-US" dirty="0" err="1" smtClean="0"/>
              <a:t>ser</a:t>
            </a:r>
            <a:r>
              <a:rPr lang="en-US" dirty="0" smtClean="0"/>
              <a:t> </a:t>
            </a:r>
            <a:r>
              <a:rPr lang="en-US" dirty="0" err="1" smtClean="0"/>
              <a:t>una</a:t>
            </a:r>
            <a:r>
              <a:rPr lang="en-US" baseline="0" dirty="0" smtClean="0"/>
              <a:t> </a:t>
            </a:r>
            <a:r>
              <a:rPr lang="en-US" baseline="0" dirty="0" err="1" smtClean="0"/>
              <a:t>actividad</a:t>
            </a:r>
            <a:r>
              <a:rPr lang="en-US" baseline="0" dirty="0" smtClean="0"/>
              <a:t> </a:t>
            </a:r>
            <a:r>
              <a:rPr lang="en-US" baseline="0" dirty="0" err="1" smtClean="0"/>
              <a:t>interactiva</a:t>
            </a:r>
            <a:r>
              <a:rPr lang="en-US" baseline="0" dirty="0" smtClean="0"/>
              <a:t>, que </a:t>
            </a:r>
            <a:r>
              <a:rPr lang="en-US" baseline="0" dirty="0" err="1" smtClean="0"/>
              <a:t>intenten</a:t>
            </a:r>
            <a:r>
              <a:rPr lang="en-US" baseline="0" dirty="0" smtClean="0"/>
              <a:t> </a:t>
            </a:r>
            <a:r>
              <a:rPr lang="en-US" baseline="0" dirty="0" err="1" smtClean="0"/>
              <a:t>colocar</a:t>
            </a:r>
            <a:r>
              <a:rPr lang="en-US" baseline="0" dirty="0" smtClean="0"/>
              <a:t> </a:t>
            </a:r>
            <a:r>
              <a:rPr lang="en-US" baseline="0" dirty="0" err="1" smtClean="0"/>
              <a:t>los</a:t>
            </a:r>
            <a:r>
              <a:rPr lang="en-US" baseline="0" dirty="0" smtClean="0"/>
              <a:t> </a:t>
            </a:r>
            <a:r>
              <a:rPr lang="en-US" baseline="0" dirty="0" err="1" smtClean="0"/>
              <a:t>Ejemplos</a:t>
            </a:r>
            <a:r>
              <a:rPr lang="en-US" baseline="0" dirty="0" smtClean="0"/>
              <a:t> </a:t>
            </a:r>
            <a:r>
              <a:rPr lang="en-US" baseline="0" dirty="0" err="1" smtClean="0"/>
              <a:t>asociados</a:t>
            </a:r>
            <a:r>
              <a:rPr lang="en-US" baseline="0" dirty="0" smtClean="0"/>
              <a:t> a las </a:t>
            </a:r>
            <a:r>
              <a:rPr lang="en-US" baseline="0" dirty="0" err="1" smtClean="0"/>
              <a:t>áreas-dominios</a:t>
            </a:r>
            <a:r>
              <a:rPr lang="en-US" baseline="0" dirty="0" smtClean="0"/>
              <a:t> que </a:t>
            </a:r>
            <a:r>
              <a:rPr lang="en-US" baseline="0" dirty="0" err="1" smtClean="0"/>
              <a:t>pertenecen</a:t>
            </a:r>
            <a:r>
              <a:rPr lang="en-US" baseline="0" dirty="0" smtClean="0"/>
              <a:t>… </a:t>
            </a:r>
            <a:r>
              <a:rPr lang="en-US" baseline="0" dirty="0" err="1" smtClean="0"/>
              <a:t>es</a:t>
            </a:r>
            <a:r>
              <a:rPr lang="en-US" baseline="0" dirty="0" smtClean="0"/>
              <a:t> un </a:t>
            </a:r>
            <a:r>
              <a:rPr lang="en-US" baseline="0" dirty="0" err="1" smtClean="0"/>
              <a:t>ejercicio</a:t>
            </a:r>
            <a:r>
              <a:rPr lang="en-US" baseline="0" dirty="0" smtClean="0"/>
              <a:t> un </a:t>
            </a:r>
            <a:r>
              <a:rPr lang="en-US" baseline="0" dirty="0" err="1" smtClean="0"/>
              <a:t>poco</a:t>
            </a:r>
            <a:r>
              <a:rPr lang="en-US" baseline="0" dirty="0" smtClean="0"/>
              <a:t> </a:t>
            </a:r>
            <a:r>
              <a:rPr lang="en-US" baseline="0" dirty="0" err="1" smtClean="0"/>
              <a:t>complicado</a:t>
            </a:r>
            <a:r>
              <a:rPr lang="en-US" baseline="0" dirty="0" smtClean="0"/>
              <a:t>, </a:t>
            </a:r>
            <a:r>
              <a:rPr lang="en-US" baseline="0" dirty="0" err="1" smtClean="0"/>
              <a:t>porque</a:t>
            </a:r>
            <a:r>
              <a:rPr lang="en-US" baseline="0" dirty="0" smtClean="0"/>
              <a:t> hay </a:t>
            </a:r>
            <a:r>
              <a:rPr lang="en-US" baseline="0" dirty="0" err="1" smtClean="0"/>
              <a:t>algunas</a:t>
            </a:r>
            <a:r>
              <a:rPr lang="en-US" baseline="0" dirty="0" smtClean="0"/>
              <a:t> que </a:t>
            </a:r>
            <a:r>
              <a:rPr lang="en-US" baseline="0" dirty="0" err="1" smtClean="0"/>
              <a:t>podrían</a:t>
            </a:r>
            <a:r>
              <a:rPr lang="en-US" baseline="0" dirty="0" smtClean="0"/>
              <a:t> </a:t>
            </a:r>
            <a:r>
              <a:rPr lang="en-US" baseline="0" dirty="0" err="1" smtClean="0"/>
              <a:t>estar</a:t>
            </a:r>
            <a:r>
              <a:rPr lang="en-US" baseline="0" dirty="0" smtClean="0"/>
              <a:t> en </a:t>
            </a:r>
            <a:r>
              <a:rPr lang="en-US" baseline="0" dirty="0" err="1" smtClean="0"/>
              <a:t>varias</a:t>
            </a:r>
            <a:r>
              <a:rPr lang="en-US" baseline="0" dirty="0" smtClean="0"/>
              <a:t> (access, level of penetration), y </a:t>
            </a:r>
            <a:r>
              <a:rPr lang="en-US" baseline="0" dirty="0" err="1" smtClean="0"/>
              <a:t>otras</a:t>
            </a:r>
            <a:r>
              <a:rPr lang="en-US" baseline="0" dirty="0" smtClean="0"/>
              <a:t> que </a:t>
            </a:r>
            <a:r>
              <a:rPr lang="en-US" baseline="0" dirty="0" err="1" smtClean="0"/>
              <a:t>están</a:t>
            </a:r>
            <a:r>
              <a:rPr lang="en-US" baseline="0" dirty="0" smtClean="0"/>
              <a:t> entre 2 (</a:t>
            </a:r>
            <a:r>
              <a:rPr lang="en-US" baseline="0" dirty="0" err="1" smtClean="0"/>
              <a:t>p.ej</a:t>
            </a:r>
            <a:r>
              <a:rPr lang="en-US" baseline="0" dirty="0" smtClean="0"/>
              <a:t> Level of influence o power relations o level of participation), </a:t>
            </a:r>
            <a:endParaRPr lang="en-US" b="0" dirty="0"/>
          </a:p>
        </p:txBody>
      </p:sp>
      <p:sp>
        <p:nvSpPr>
          <p:cNvPr id="4" name="Slide Number Placeholder 3"/>
          <p:cNvSpPr>
            <a:spLocks noGrp="1"/>
          </p:cNvSpPr>
          <p:nvPr>
            <p:ph type="sldNum" sz="quarter" idx="10"/>
          </p:nvPr>
        </p:nvSpPr>
        <p:spPr/>
        <p:txBody>
          <a:bodyPr/>
          <a:lstStyle/>
          <a:p>
            <a:fld id="{F768D203-3072-3A4B-BC4F-2148198C17C0}" type="slidenum">
              <a:rPr lang="en-US" smtClean="0"/>
              <a:t>40</a:t>
            </a:fld>
            <a:endParaRPr lang="en-US"/>
          </a:p>
        </p:txBody>
      </p:sp>
    </p:spTree>
    <p:extLst>
      <p:ext uri="{BB962C8B-B14F-4D97-AF65-F5344CB8AC3E}">
        <p14:creationId xmlns:p14="http://schemas.microsoft.com/office/powerpoint/2010/main" val="23267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768D203-3072-3A4B-BC4F-2148198C17C0}" type="slidenum">
              <a:rPr lang="en-US" smtClean="0"/>
              <a:t>41</a:t>
            </a:fld>
            <a:endParaRPr lang="en-US"/>
          </a:p>
        </p:txBody>
      </p:sp>
    </p:spTree>
    <p:extLst>
      <p:ext uri="{BB962C8B-B14F-4D97-AF65-F5344CB8AC3E}">
        <p14:creationId xmlns:p14="http://schemas.microsoft.com/office/powerpoint/2010/main" val="126684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Estas</a:t>
            </a:r>
            <a:r>
              <a:rPr lang="en-US" baseline="0" dirty="0" smtClean="0"/>
              <a:t> 2 y la </a:t>
            </a:r>
            <a:r>
              <a:rPr lang="en-US" baseline="0" dirty="0" err="1" smtClean="0"/>
              <a:t>siguiente</a:t>
            </a:r>
            <a:r>
              <a:rPr lang="en-US" baseline="0" dirty="0" smtClean="0"/>
              <a:t> son </a:t>
            </a:r>
            <a:r>
              <a:rPr lang="en-US" baseline="0" dirty="0" err="1" smtClean="0"/>
              <a:t>tablas</a:t>
            </a:r>
            <a:r>
              <a:rPr lang="en-US" baseline="0" dirty="0" smtClean="0"/>
              <a:t> con la idea de </a:t>
            </a:r>
            <a:r>
              <a:rPr lang="en-US" baseline="0" dirty="0" err="1" smtClean="0"/>
              <a:t>mostrar</a:t>
            </a:r>
            <a:r>
              <a:rPr lang="en-US" baseline="0" dirty="0" smtClean="0"/>
              <a:t> </a:t>
            </a:r>
            <a:r>
              <a:rPr lang="en-US" baseline="0" dirty="0" err="1" smtClean="0"/>
              <a:t>como</a:t>
            </a:r>
            <a:r>
              <a:rPr lang="en-US" baseline="0" dirty="0" smtClean="0"/>
              <a:t> </a:t>
            </a:r>
            <a:r>
              <a:rPr lang="en-US" baseline="0" dirty="0" err="1" smtClean="0"/>
              <a:t>los</a:t>
            </a:r>
            <a:r>
              <a:rPr lang="en-US" baseline="0" dirty="0" smtClean="0"/>
              <a:t> outcomes </a:t>
            </a:r>
            <a:r>
              <a:rPr lang="en-US" baseline="0" dirty="0" err="1" smtClean="0"/>
              <a:t>pueden</a:t>
            </a:r>
            <a:r>
              <a:rPr lang="en-US" baseline="0" dirty="0" smtClean="0"/>
              <a:t> </a:t>
            </a:r>
            <a:r>
              <a:rPr lang="en-US" baseline="0" dirty="0" err="1" smtClean="0"/>
              <a:t>esablecerse</a:t>
            </a:r>
            <a:r>
              <a:rPr lang="en-US" baseline="0" dirty="0" smtClean="0"/>
              <a:t> </a:t>
            </a:r>
            <a:r>
              <a:rPr lang="en-US" baseline="0" dirty="0" err="1" smtClean="0"/>
              <a:t>desde</a:t>
            </a:r>
            <a:r>
              <a:rPr lang="en-US" baseline="0" dirty="0" smtClean="0"/>
              <a:t> </a:t>
            </a:r>
            <a:r>
              <a:rPr lang="en-US" baseline="0" dirty="0" err="1" smtClean="0"/>
              <a:t>una</a:t>
            </a:r>
            <a:r>
              <a:rPr lang="en-US" baseline="0" dirty="0" smtClean="0"/>
              <a:t> </a:t>
            </a:r>
            <a:r>
              <a:rPr lang="en-US" baseline="0" dirty="0" err="1" smtClean="0"/>
              <a:t>lógica</a:t>
            </a:r>
            <a:r>
              <a:rPr lang="en-US" baseline="0" dirty="0" smtClean="0"/>
              <a:t> de </a:t>
            </a:r>
            <a:r>
              <a:rPr lang="en-US" baseline="0" dirty="0" err="1" smtClean="0"/>
              <a:t>varios</a:t>
            </a:r>
            <a:r>
              <a:rPr lang="en-US" baseline="0" dirty="0" smtClean="0"/>
              <a:t> </a:t>
            </a:r>
            <a:r>
              <a:rPr lang="en-US" baseline="0" dirty="0" err="1" smtClean="0"/>
              <a:t>niveles</a:t>
            </a:r>
            <a:r>
              <a:rPr lang="en-US" baseline="0" dirty="0" smtClean="0"/>
              <a:t> </a:t>
            </a:r>
            <a:r>
              <a:rPr lang="en-US" baseline="0" dirty="0" err="1" smtClean="0"/>
              <a:t>dentro</a:t>
            </a:r>
            <a:r>
              <a:rPr lang="en-US" baseline="0" dirty="0" smtClean="0"/>
              <a:t> de un </a:t>
            </a:r>
            <a:r>
              <a:rPr lang="en-US" baseline="0" dirty="0" err="1" smtClean="0"/>
              <a:t>continum</a:t>
            </a:r>
            <a:r>
              <a:rPr lang="en-US" baseline="0" dirty="0" smtClean="0"/>
              <a:t> o </a:t>
            </a:r>
            <a:r>
              <a:rPr lang="en-US" baseline="0" dirty="0" err="1" smtClean="0"/>
              <a:t>serie</a:t>
            </a:r>
            <a:r>
              <a:rPr lang="en-US" baseline="0" dirty="0" smtClean="0"/>
              <a:t> de </a:t>
            </a:r>
            <a:r>
              <a:rPr lang="en-US" baseline="0" dirty="0" err="1" smtClean="0"/>
              <a:t>cambios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768D203-3072-3A4B-BC4F-2148198C17C0}" type="slidenum">
              <a:rPr lang="en-US" smtClean="0"/>
              <a:t>42</a:t>
            </a:fld>
            <a:endParaRPr lang="en-US"/>
          </a:p>
        </p:txBody>
      </p:sp>
    </p:spTree>
    <p:extLst>
      <p:ext uri="{BB962C8B-B14F-4D97-AF65-F5344CB8AC3E}">
        <p14:creationId xmlns:p14="http://schemas.microsoft.com/office/powerpoint/2010/main" val="945353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Una</a:t>
            </a:r>
            <a:r>
              <a:rPr lang="en-US" dirty="0" smtClean="0"/>
              <a:t> </a:t>
            </a:r>
            <a:r>
              <a:rPr lang="en-US" dirty="0" err="1" smtClean="0"/>
              <a:t>tercera</a:t>
            </a:r>
            <a:r>
              <a:rPr lang="en-US" dirty="0" smtClean="0"/>
              <a:t> </a:t>
            </a:r>
            <a:r>
              <a:rPr lang="en-US" dirty="0" err="1" smtClean="0"/>
              <a:t>tabla</a:t>
            </a:r>
            <a:r>
              <a:rPr lang="en-US" dirty="0" smtClean="0"/>
              <a:t> similar a las 2 </a:t>
            </a:r>
            <a:r>
              <a:rPr lang="en-US" dirty="0" err="1" smtClean="0"/>
              <a:t>anteriores</a:t>
            </a:r>
            <a:r>
              <a:rPr lang="en-US"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68D203-3072-3A4B-BC4F-2148198C17C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7972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44</a:t>
            </a:fld>
            <a:endParaRPr lang="en-GB"/>
          </a:p>
        </p:txBody>
      </p:sp>
    </p:spTree>
    <p:extLst>
      <p:ext uri="{BB962C8B-B14F-4D97-AF65-F5344CB8AC3E}">
        <p14:creationId xmlns:p14="http://schemas.microsoft.com/office/powerpoint/2010/main" val="1354882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Idem</a:t>
            </a:r>
            <a:r>
              <a:rPr lang="es-ES" dirty="0" smtClean="0"/>
              <a:t> que los otros que tienen</a:t>
            </a:r>
            <a:r>
              <a:rPr lang="es-ES" baseline="0" dirty="0" smtClean="0"/>
              <a:t> este titular. Tendría que estar en un menú lateral siempre accesible en este “apartado”</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45</a:t>
            </a:fld>
            <a:endParaRPr lang="en-GB"/>
          </a:p>
        </p:txBody>
      </p:sp>
    </p:spTree>
    <p:extLst>
      <p:ext uri="{BB962C8B-B14F-4D97-AF65-F5344CB8AC3E}">
        <p14:creationId xmlns:p14="http://schemas.microsoft.com/office/powerpoint/2010/main" val="813506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46</a:t>
            </a:fld>
            <a:endParaRPr lang="en-GB"/>
          </a:p>
        </p:txBody>
      </p:sp>
    </p:spTree>
    <p:extLst>
      <p:ext uri="{BB962C8B-B14F-4D97-AF65-F5344CB8AC3E}">
        <p14:creationId xmlns:p14="http://schemas.microsoft.com/office/powerpoint/2010/main" val="4052471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752475"/>
            <a:ext cx="5013325" cy="3760788"/>
          </a:xfrm>
        </p:spPr>
      </p:sp>
      <p:sp>
        <p:nvSpPr>
          <p:cNvPr id="3" name="Notes Placeholder 2"/>
          <p:cNvSpPr>
            <a:spLocks noGrp="1"/>
          </p:cNvSpPr>
          <p:nvPr>
            <p:ph type="body" idx="1"/>
          </p:nvPr>
        </p:nvSpPr>
        <p:spPr/>
        <p:txBody>
          <a:bodyPr/>
          <a:lstStyle/>
          <a:p>
            <a:r>
              <a:rPr lang="en-US" baseline="0" dirty="0" err="1" smtClean="0"/>
              <a:t>Esta</a:t>
            </a:r>
            <a:r>
              <a:rPr lang="en-US" baseline="0" dirty="0" smtClean="0"/>
              <a:t> </a:t>
            </a:r>
            <a:r>
              <a:rPr lang="en-US" baseline="0" dirty="0" err="1" smtClean="0"/>
              <a:t>diapo</a:t>
            </a:r>
            <a:r>
              <a:rPr lang="en-US" baseline="0" dirty="0" smtClean="0"/>
              <a:t> </a:t>
            </a:r>
            <a:r>
              <a:rPr lang="en-US" baseline="0" dirty="0" err="1" smtClean="0"/>
              <a:t>necesita</a:t>
            </a:r>
            <a:r>
              <a:rPr lang="en-US" baseline="0" dirty="0" smtClean="0"/>
              <a:t> </a:t>
            </a:r>
            <a:r>
              <a:rPr lang="en-US" baseline="0" dirty="0" err="1" smtClean="0"/>
              <a:t>rediseño</a:t>
            </a:r>
            <a:r>
              <a:rPr lang="en-US" baseline="0" dirty="0" smtClean="0"/>
              <a:t>, mucho </a:t>
            </a:r>
            <a:r>
              <a:rPr lang="en-US" baseline="0" dirty="0" err="1" smtClean="0"/>
              <a:t>contenido</a:t>
            </a:r>
            <a:r>
              <a:rPr lang="en-US" baseline="0" dirty="0" smtClean="0"/>
              <a:t>… son </a:t>
            </a:r>
            <a:r>
              <a:rPr lang="en-US" baseline="0" dirty="0" err="1" smtClean="0"/>
              <a:t>importantes</a:t>
            </a:r>
            <a:r>
              <a:rPr lang="en-US" baseline="0" dirty="0" smtClean="0"/>
              <a:t> </a:t>
            </a:r>
            <a:r>
              <a:rPr lang="en-US" baseline="0" dirty="0" err="1" smtClean="0"/>
              <a:t>los</a:t>
            </a:r>
            <a:r>
              <a:rPr lang="en-US" baseline="0" dirty="0" smtClean="0"/>
              <a:t> 2 </a:t>
            </a:r>
            <a:r>
              <a:rPr lang="en-US" baseline="0" dirty="0" err="1" smtClean="0"/>
              <a:t>recuadros</a:t>
            </a:r>
            <a:r>
              <a:rPr lang="en-US" baseline="0" dirty="0" smtClean="0"/>
              <a:t>, </a:t>
            </a:r>
            <a:r>
              <a:rPr lang="en-US" baseline="0" dirty="0" err="1" smtClean="0"/>
              <a:t>pero</a:t>
            </a:r>
            <a:r>
              <a:rPr lang="en-US" baseline="0" dirty="0" smtClean="0"/>
              <a:t> </a:t>
            </a:r>
            <a:r>
              <a:rPr lang="en-US" baseline="0" dirty="0" err="1" smtClean="0"/>
              <a:t>también</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qe</a:t>
            </a:r>
            <a:r>
              <a:rPr lang="en-US" baseline="0" dirty="0" smtClean="0"/>
              <a:t> el </a:t>
            </a:r>
            <a:r>
              <a:rPr lang="en-US" baseline="0" dirty="0" err="1" smtClean="0"/>
              <a:t>acrónimo</a:t>
            </a:r>
            <a:r>
              <a:rPr lang="en-US" baseline="0" dirty="0" smtClean="0"/>
              <a:t>  de </a:t>
            </a:r>
            <a:r>
              <a:rPr lang="en-US" baseline="0" dirty="0" err="1" smtClean="0"/>
              <a:t>indicadores</a:t>
            </a:r>
            <a:r>
              <a:rPr lang="en-US" baseline="0" dirty="0" smtClean="0"/>
              <a:t> SMART se </a:t>
            </a:r>
            <a:r>
              <a:rPr lang="en-US" baseline="0" dirty="0" err="1" smtClean="0"/>
              <a:t>explique</a:t>
            </a:r>
            <a:r>
              <a:rPr lang="en-US" baseline="0" dirty="0" smtClean="0"/>
              <a:t> </a:t>
            </a:r>
            <a:r>
              <a:rPr lang="en-US" baseline="0" dirty="0" err="1" smtClean="0"/>
              <a:t>bien</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51B2231A-6D70-D844-A17F-8011C396B4AF}" type="slidenum">
              <a:rPr lang="en-GB" smtClean="0"/>
              <a:pPr/>
              <a:t>47</a:t>
            </a:fld>
            <a:endParaRPr lang="en-GB"/>
          </a:p>
        </p:txBody>
      </p:sp>
    </p:spTree>
    <p:extLst>
      <p:ext uri="{BB962C8B-B14F-4D97-AF65-F5344CB8AC3E}">
        <p14:creationId xmlns:p14="http://schemas.microsoft.com/office/powerpoint/2010/main" val="4169670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752475"/>
            <a:ext cx="5013325" cy="3760788"/>
          </a:xfrm>
        </p:spPr>
      </p:sp>
      <p:sp>
        <p:nvSpPr>
          <p:cNvPr id="3" name="Notes Placeholder 2"/>
          <p:cNvSpPr>
            <a:spLocks noGrp="1"/>
          </p:cNvSpPr>
          <p:nvPr>
            <p:ph type="body" idx="1"/>
          </p:nvPr>
        </p:nvSpPr>
        <p:spPr/>
        <p:txBody>
          <a:bodyPr/>
          <a:lstStyle/>
          <a:p>
            <a:r>
              <a:rPr lang="en-US" dirty="0" err="1" smtClean="0"/>
              <a:t>Incluir</a:t>
            </a:r>
            <a:r>
              <a:rPr lang="en-US" dirty="0" smtClean="0"/>
              <a:t> </a:t>
            </a:r>
            <a:r>
              <a:rPr lang="en-US" dirty="0" err="1" smtClean="0"/>
              <a:t>alguna</a:t>
            </a:r>
            <a:r>
              <a:rPr lang="en-US" dirty="0" smtClean="0"/>
              <a:t> </a:t>
            </a:r>
            <a:r>
              <a:rPr lang="en-US" dirty="0" err="1" smtClean="0"/>
              <a:t>imagen</a:t>
            </a:r>
            <a:r>
              <a:rPr lang="en-US" dirty="0" smtClean="0"/>
              <a:t>?</a:t>
            </a:r>
            <a:endParaRPr lang="en-US" dirty="0"/>
          </a:p>
        </p:txBody>
      </p:sp>
      <p:sp>
        <p:nvSpPr>
          <p:cNvPr id="4" name="Slide Number Placeholder 3"/>
          <p:cNvSpPr>
            <a:spLocks noGrp="1"/>
          </p:cNvSpPr>
          <p:nvPr>
            <p:ph type="sldNum" sz="quarter" idx="10"/>
          </p:nvPr>
        </p:nvSpPr>
        <p:spPr/>
        <p:txBody>
          <a:bodyPr/>
          <a:lstStyle/>
          <a:p>
            <a:fld id="{51B2231A-6D70-D844-A17F-8011C396B4AF}" type="slidenum">
              <a:rPr lang="en-GB" smtClean="0"/>
              <a:pPr/>
              <a:t>48</a:t>
            </a:fld>
            <a:endParaRPr lang="en-GB" dirty="0"/>
          </a:p>
        </p:txBody>
      </p:sp>
    </p:spTree>
    <p:extLst>
      <p:ext uri="{BB962C8B-B14F-4D97-AF65-F5344CB8AC3E}">
        <p14:creationId xmlns:p14="http://schemas.microsoft.com/office/powerpoint/2010/main" val="321454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6</a:t>
            </a:fld>
            <a:endParaRPr lang="en-GB"/>
          </a:p>
        </p:txBody>
      </p:sp>
    </p:spTree>
    <p:extLst>
      <p:ext uri="{BB962C8B-B14F-4D97-AF65-F5344CB8AC3E}">
        <p14:creationId xmlns:p14="http://schemas.microsoft.com/office/powerpoint/2010/main" val="466601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Quizá</a:t>
            </a:r>
            <a:r>
              <a:rPr lang="en-US" dirty="0" smtClean="0"/>
              <a:t> </a:t>
            </a:r>
            <a:r>
              <a:rPr lang="en-US" dirty="0" err="1" smtClean="0"/>
              <a:t>agregar</a:t>
            </a:r>
            <a:r>
              <a:rPr lang="en-US" dirty="0" smtClean="0"/>
              <a:t> </a:t>
            </a:r>
            <a:r>
              <a:rPr lang="en-US" dirty="0" err="1" smtClean="0"/>
              <a:t>alguna</a:t>
            </a:r>
            <a:r>
              <a:rPr lang="en-US" dirty="0" smtClean="0"/>
              <a:t> </a:t>
            </a:r>
            <a:r>
              <a:rPr lang="en-US" dirty="0" err="1" smtClean="0"/>
              <a:t>imagen</a:t>
            </a:r>
            <a:endParaRPr lang="en-US" dirty="0"/>
          </a:p>
        </p:txBody>
      </p:sp>
      <p:sp>
        <p:nvSpPr>
          <p:cNvPr id="4" name="Slide Number Placeholder 3"/>
          <p:cNvSpPr>
            <a:spLocks noGrp="1"/>
          </p:cNvSpPr>
          <p:nvPr>
            <p:ph type="sldNum" sz="quarter" idx="10"/>
          </p:nvPr>
        </p:nvSpPr>
        <p:spPr/>
        <p:txBody>
          <a:bodyPr/>
          <a:lstStyle/>
          <a:p>
            <a:fld id="{BC1B1CCE-470A-4497-AAE5-0F2CA3EB220E}" type="slidenum">
              <a:rPr lang="en-US" smtClean="0"/>
              <a:pPr/>
              <a:t>49</a:t>
            </a:fld>
            <a:endParaRPr lang="en-US"/>
          </a:p>
        </p:txBody>
      </p:sp>
    </p:spTree>
    <p:extLst>
      <p:ext uri="{BB962C8B-B14F-4D97-AF65-F5344CB8AC3E}">
        <p14:creationId xmlns:p14="http://schemas.microsoft.com/office/powerpoint/2010/main" val="2912284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Simplificar</a:t>
            </a:r>
            <a:r>
              <a:rPr lang="en-US" dirty="0" smtClean="0"/>
              <a:t> el diagram para </a:t>
            </a:r>
            <a:r>
              <a:rPr lang="en-US" dirty="0" err="1" smtClean="0"/>
              <a:t>ver</a:t>
            </a:r>
            <a:r>
              <a:rPr lang="en-US" dirty="0" smtClean="0"/>
              <a:t> </a:t>
            </a:r>
            <a:r>
              <a:rPr lang="en-US" dirty="0" err="1" smtClean="0"/>
              <a:t>si</a:t>
            </a:r>
            <a:r>
              <a:rPr lang="en-US" dirty="0" smtClean="0"/>
              <a:t> se </a:t>
            </a:r>
            <a:r>
              <a:rPr lang="en-US" dirty="0" err="1" smtClean="0"/>
              <a:t>puede</a:t>
            </a:r>
            <a:r>
              <a:rPr lang="en-US" dirty="0" smtClean="0"/>
              <a:t> </a:t>
            </a:r>
            <a:r>
              <a:rPr lang="en-US" dirty="0" err="1" smtClean="0"/>
              <a:t>vincular</a:t>
            </a:r>
            <a:r>
              <a:rPr lang="en-US" baseline="0" dirty="0" smtClean="0"/>
              <a:t> a </a:t>
            </a:r>
            <a:r>
              <a:rPr lang="en-US" baseline="0" dirty="0" err="1" smtClean="0"/>
              <a:t>otro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50</a:t>
            </a:fld>
            <a:endParaRPr lang="en-GB"/>
          </a:p>
        </p:txBody>
      </p:sp>
    </p:spTree>
    <p:extLst>
      <p:ext uri="{BB962C8B-B14F-4D97-AF65-F5344CB8AC3E}">
        <p14:creationId xmlns:p14="http://schemas.microsoft.com/office/powerpoint/2010/main" val="3552272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51</a:t>
            </a:fld>
            <a:endParaRPr lang="en-GB"/>
          </a:p>
        </p:txBody>
      </p:sp>
    </p:spTree>
    <p:extLst>
      <p:ext uri="{BB962C8B-B14F-4D97-AF65-F5344CB8AC3E}">
        <p14:creationId xmlns:p14="http://schemas.microsoft.com/office/powerpoint/2010/main" val="1821769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Es</a:t>
            </a:r>
            <a:r>
              <a:rPr lang="en-US" b="0" dirty="0" smtClean="0"/>
              <a:t> un </a:t>
            </a:r>
            <a:r>
              <a:rPr lang="en-US" b="0" dirty="0" err="1" smtClean="0"/>
              <a:t>poco</a:t>
            </a:r>
            <a:r>
              <a:rPr lang="en-US" b="0" dirty="0" smtClean="0"/>
              <a:t> </a:t>
            </a:r>
            <a:r>
              <a:rPr lang="en-US" b="0" dirty="0" err="1" smtClean="0"/>
              <a:t>obvio</a:t>
            </a:r>
            <a:r>
              <a:rPr lang="en-US" b="0" dirty="0" smtClean="0"/>
              <a:t>, </a:t>
            </a:r>
            <a:r>
              <a:rPr lang="en-US" b="0" dirty="0" err="1" smtClean="0"/>
              <a:t>pero</a:t>
            </a:r>
            <a:r>
              <a:rPr lang="en-US" b="0" dirty="0" smtClean="0"/>
              <a:t> </a:t>
            </a:r>
            <a:r>
              <a:rPr lang="en-US" b="0" dirty="0" err="1" smtClean="0"/>
              <a:t>quizá</a:t>
            </a:r>
            <a:r>
              <a:rPr lang="en-US" b="0" dirty="0" smtClean="0"/>
              <a:t> un </a:t>
            </a:r>
            <a:r>
              <a:rPr lang="en-US" b="0" dirty="0" err="1" smtClean="0"/>
              <a:t>juego</a:t>
            </a:r>
            <a:r>
              <a:rPr lang="en-US" b="0" dirty="0" smtClean="0"/>
              <a:t> de </a:t>
            </a:r>
            <a:r>
              <a:rPr lang="en-US" b="0" dirty="0" err="1" smtClean="0"/>
              <a:t>ordenar</a:t>
            </a:r>
            <a:r>
              <a:rPr lang="en-US" b="0" baseline="0" dirty="0" smtClean="0"/>
              <a:t> </a:t>
            </a:r>
            <a:r>
              <a:rPr lang="en-US" b="0" baseline="0" dirty="0" err="1" smtClean="0"/>
              <a:t>los</a:t>
            </a:r>
            <a:r>
              <a:rPr lang="en-US" b="0" baseline="0" dirty="0" smtClean="0"/>
              <a:t> </a:t>
            </a:r>
            <a:r>
              <a:rPr lang="en-US" b="0" baseline="0" dirty="0" err="1" smtClean="0"/>
              <a:t>indicadores</a:t>
            </a:r>
            <a:r>
              <a:rPr lang="en-US" b="0" baseline="0" dirty="0" smtClean="0"/>
              <a:t> </a:t>
            </a:r>
            <a:r>
              <a:rPr lang="en-US" b="0" baseline="0" dirty="0" err="1" smtClean="0"/>
              <a:t>según</a:t>
            </a:r>
            <a:r>
              <a:rPr lang="en-US" b="0" baseline="0" dirty="0" smtClean="0"/>
              <a:t> </a:t>
            </a:r>
            <a:r>
              <a:rPr lang="en-US" b="0" baseline="0" dirty="0" err="1" smtClean="0"/>
              <a:t>sean</a:t>
            </a:r>
            <a:r>
              <a:rPr lang="en-US" b="0" baseline="0" dirty="0" smtClean="0"/>
              <a:t> </a:t>
            </a:r>
            <a:r>
              <a:rPr lang="en-US" b="0" baseline="0" dirty="0" err="1" smtClean="0"/>
              <a:t>cualitativos</a:t>
            </a:r>
            <a:r>
              <a:rPr lang="en-US" b="0" baseline="0" dirty="0" smtClean="0"/>
              <a:t> o </a:t>
            </a:r>
            <a:r>
              <a:rPr lang="en-US" b="0" baseline="0" dirty="0" err="1" smtClean="0"/>
              <a:t>cuantitativos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52</a:t>
            </a:fld>
            <a:endParaRPr lang="en-GB"/>
          </a:p>
        </p:txBody>
      </p:sp>
    </p:spTree>
    <p:extLst>
      <p:ext uri="{BB962C8B-B14F-4D97-AF65-F5344CB8AC3E}">
        <p14:creationId xmlns:p14="http://schemas.microsoft.com/office/powerpoint/2010/main" val="1266156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p:txBody>
          <a:bodyPr>
            <a:normAutofit/>
          </a:bodyPr>
          <a:lstStyle/>
          <a:p>
            <a:r>
              <a:rPr lang="en-US" dirty="0" err="1" smtClean="0"/>
              <a:t>Estos</a:t>
            </a:r>
            <a:r>
              <a:rPr lang="en-US" baseline="0" dirty="0" smtClean="0"/>
              <a:t> son 2 </a:t>
            </a:r>
            <a:r>
              <a:rPr lang="en-US" baseline="0" dirty="0" err="1" smtClean="0"/>
              <a:t>ejemplos</a:t>
            </a:r>
            <a:r>
              <a:rPr lang="en-US" baseline="0" dirty="0" smtClean="0"/>
              <a:t> de </a:t>
            </a:r>
            <a:r>
              <a:rPr lang="en-US" baseline="0" dirty="0" err="1" smtClean="0"/>
              <a:t>narrativas</a:t>
            </a:r>
            <a:r>
              <a:rPr lang="en-US" baseline="0" dirty="0" smtClean="0"/>
              <a:t> de </a:t>
            </a:r>
            <a:r>
              <a:rPr lang="en-US" baseline="0" dirty="0" err="1" smtClean="0"/>
              <a:t>éxito</a:t>
            </a:r>
            <a:r>
              <a:rPr lang="en-US" baseline="0" dirty="0" smtClean="0"/>
              <a:t>, que no he </a:t>
            </a:r>
            <a:r>
              <a:rPr lang="en-US" baseline="0" dirty="0" err="1" smtClean="0"/>
              <a:t>podido</a:t>
            </a:r>
            <a:r>
              <a:rPr lang="en-US" baseline="0" dirty="0" smtClean="0"/>
              <a:t> </a:t>
            </a:r>
            <a:r>
              <a:rPr lang="en-US" baseline="0" dirty="0" err="1" smtClean="0"/>
              <a:t>traducir</a:t>
            </a:r>
            <a:r>
              <a:rPr lang="en-US" baseline="0" dirty="0" smtClean="0"/>
              <a:t>, </a:t>
            </a:r>
            <a:r>
              <a:rPr lang="en-US" baseline="0" dirty="0" err="1" smtClean="0"/>
              <a:t>os</a:t>
            </a:r>
            <a:r>
              <a:rPr lang="en-US" baseline="0" dirty="0" smtClean="0"/>
              <a:t> la </a:t>
            </a:r>
            <a:r>
              <a:rPr lang="en-US" baseline="0" dirty="0" err="1" smtClean="0"/>
              <a:t>paso</a:t>
            </a:r>
            <a:r>
              <a:rPr lang="en-US" baseline="0" dirty="0" smtClean="0"/>
              <a:t> </a:t>
            </a:r>
            <a:r>
              <a:rPr lang="en-US" baseline="0" dirty="0" err="1" smtClean="0"/>
              <a:t>así</a:t>
            </a:r>
            <a:r>
              <a:rPr lang="en-US" baseline="0" dirty="0" smtClean="0"/>
              <a:t> y en breve </a:t>
            </a:r>
            <a:r>
              <a:rPr lang="en-US" baseline="0" dirty="0" err="1" smtClean="0"/>
              <a:t>os</a:t>
            </a:r>
            <a:r>
              <a:rPr lang="en-US" baseline="0" dirty="0" smtClean="0"/>
              <a:t> </a:t>
            </a:r>
            <a:r>
              <a:rPr lang="en-US" baseline="0" dirty="0" err="1" smtClean="0"/>
              <a:t>paso</a:t>
            </a:r>
            <a:r>
              <a:rPr lang="en-US" baseline="0" dirty="0" smtClean="0"/>
              <a:t> la version en </a:t>
            </a:r>
            <a:r>
              <a:rPr lang="en-US" baseline="0" dirty="0" err="1" smtClean="0"/>
              <a:t>inglés</a:t>
            </a:r>
            <a:r>
              <a:rPr lang="en-US" baseline="0" dirty="0" smtClean="0"/>
              <a:t>. </a:t>
            </a: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AD9F4A1-812D-49D6-BFD1-8C311027D8FC}" type="slidenum">
              <a:rPr lang="en-GB" altLang="en-US" smtClean="0"/>
              <a:pPr eaLnBrk="1" hangingPunct="1"/>
              <a:t>53</a:t>
            </a:fld>
            <a:endParaRPr lang="en-GB" altLang="en-US"/>
          </a:p>
        </p:txBody>
      </p:sp>
    </p:spTree>
    <p:extLst>
      <p:ext uri="{BB962C8B-B14F-4D97-AF65-F5344CB8AC3E}">
        <p14:creationId xmlns:p14="http://schemas.microsoft.com/office/powerpoint/2010/main" val="2111738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Idem</a:t>
            </a:r>
            <a:r>
              <a:rPr lang="es-ES" dirty="0" smtClean="0"/>
              <a:t> que los otros que tienen</a:t>
            </a:r>
            <a:r>
              <a:rPr lang="es-ES" baseline="0" dirty="0" smtClean="0"/>
              <a:t> este titular. Tendría que estar en un menú lateral siempre accesible en este “apartado”</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54</a:t>
            </a:fld>
            <a:endParaRPr lang="en-GB"/>
          </a:p>
        </p:txBody>
      </p:sp>
    </p:spTree>
    <p:extLst>
      <p:ext uri="{BB962C8B-B14F-4D97-AF65-F5344CB8AC3E}">
        <p14:creationId xmlns:p14="http://schemas.microsoft.com/office/powerpoint/2010/main" val="3217916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56</a:t>
            </a:fld>
            <a:endParaRPr lang="en-GB"/>
          </a:p>
        </p:txBody>
      </p:sp>
    </p:spTree>
    <p:extLst>
      <p:ext uri="{BB962C8B-B14F-4D97-AF65-F5344CB8AC3E}">
        <p14:creationId xmlns:p14="http://schemas.microsoft.com/office/powerpoint/2010/main" val="511166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57</a:t>
            </a:fld>
            <a:endParaRPr lang="en-GB"/>
          </a:p>
        </p:txBody>
      </p:sp>
    </p:spTree>
    <p:extLst>
      <p:ext uri="{BB962C8B-B14F-4D97-AF65-F5344CB8AC3E}">
        <p14:creationId xmlns:p14="http://schemas.microsoft.com/office/powerpoint/2010/main" val="1805955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Aquí</a:t>
            </a:r>
            <a:r>
              <a:rPr lang="en-US" baseline="0" dirty="0" smtClean="0"/>
              <a:t> </a:t>
            </a:r>
            <a:r>
              <a:rPr lang="en-US" baseline="0" dirty="0" err="1" smtClean="0"/>
              <a:t>tendría</a:t>
            </a:r>
            <a:r>
              <a:rPr lang="en-US" baseline="0" dirty="0" smtClean="0"/>
              <a:t> que </a:t>
            </a:r>
            <a:r>
              <a:rPr lang="en-US" baseline="0" dirty="0" err="1" smtClean="0"/>
              <a:t>haber</a:t>
            </a:r>
            <a:r>
              <a:rPr lang="en-US" baseline="0" dirty="0" smtClean="0"/>
              <a:t> un link a un PDF editable, que </a:t>
            </a:r>
            <a:r>
              <a:rPr lang="en-US" baseline="0" dirty="0" err="1" smtClean="0"/>
              <a:t>tenga</a:t>
            </a:r>
            <a:r>
              <a:rPr lang="en-US" baseline="0" dirty="0" smtClean="0"/>
              <a:t> </a:t>
            </a:r>
            <a:r>
              <a:rPr lang="en-US" baseline="0" dirty="0" err="1" smtClean="0"/>
              <a:t>más</a:t>
            </a:r>
            <a:r>
              <a:rPr lang="en-US" baseline="0" dirty="0" smtClean="0"/>
              <a:t> o </a:t>
            </a:r>
            <a:r>
              <a:rPr lang="en-US" baseline="0" dirty="0" err="1" smtClean="0"/>
              <a:t>menos</a:t>
            </a:r>
            <a:r>
              <a:rPr lang="en-US" baseline="0" dirty="0" smtClean="0"/>
              <a:t> </a:t>
            </a:r>
            <a:r>
              <a:rPr lang="en-US" baseline="0" dirty="0" err="1" smtClean="0"/>
              <a:t>esta</a:t>
            </a:r>
            <a:r>
              <a:rPr lang="en-US" baseline="0" dirty="0" smtClean="0"/>
              <a:t> </a:t>
            </a:r>
            <a:r>
              <a:rPr lang="en-US" baseline="0" dirty="0" err="1" smtClean="0"/>
              <a:t>estructura</a:t>
            </a:r>
            <a:r>
              <a:rPr lang="en-US" baseline="0" dirty="0" smtClean="0"/>
              <a:t>. </a:t>
            </a:r>
            <a:r>
              <a:rPr lang="en-US" baseline="0" dirty="0" err="1" smtClean="0"/>
              <a:t>Habíamos</a:t>
            </a:r>
            <a:r>
              <a:rPr lang="en-US" baseline="0" dirty="0" smtClean="0"/>
              <a:t> </a:t>
            </a:r>
            <a:r>
              <a:rPr lang="en-US" baseline="0" dirty="0" err="1" smtClean="0"/>
              <a:t>discutido</a:t>
            </a:r>
            <a:r>
              <a:rPr lang="en-US" baseline="0" dirty="0" smtClean="0"/>
              <a:t> </a:t>
            </a:r>
            <a:r>
              <a:rPr lang="en-US" baseline="0" dirty="0" err="1" smtClean="0"/>
              <a:t>sobre</a:t>
            </a:r>
            <a:r>
              <a:rPr lang="en-US" baseline="0" dirty="0" smtClean="0"/>
              <a:t> la </a:t>
            </a:r>
            <a:r>
              <a:rPr lang="en-US" baseline="0" dirty="0" err="1" smtClean="0"/>
              <a:t>posibilidad</a:t>
            </a:r>
            <a:r>
              <a:rPr lang="en-US" baseline="0" dirty="0" smtClean="0"/>
              <a:t> de que </a:t>
            </a:r>
            <a:r>
              <a:rPr lang="en-US" baseline="0" dirty="0" err="1" smtClean="0"/>
              <a:t>fuera</a:t>
            </a:r>
            <a:r>
              <a:rPr lang="en-US" baseline="0" dirty="0" smtClean="0"/>
              <a:t> un document “online” que se </a:t>
            </a:r>
            <a:r>
              <a:rPr lang="en-US" baseline="0" dirty="0" err="1" smtClean="0"/>
              <a:t>pudiera</a:t>
            </a:r>
            <a:r>
              <a:rPr lang="en-US" baseline="0" dirty="0" smtClean="0"/>
              <a:t> </a:t>
            </a:r>
            <a:r>
              <a:rPr lang="en-US" baseline="0" dirty="0" err="1" smtClean="0"/>
              <a:t>ir</a:t>
            </a:r>
            <a:r>
              <a:rPr lang="en-US" baseline="0" dirty="0" smtClean="0"/>
              <a:t> </a:t>
            </a:r>
            <a:r>
              <a:rPr lang="en-US" baseline="0" dirty="0" err="1" smtClean="0"/>
              <a:t>guardando</a:t>
            </a:r>
            <a:r>
              <a:rPr lang="en-US" baseline="0" dirty="0" smtClean="0"/>
              <a:t>, </a:t>
            </a:r>
            <a:r>
              <a:rPr lang="en-US" baseline="0" dirty="0" err="1" smtClean="0"/>
              <a:t>pero</a:t>
            </a:r>
            <a:r>
              <a:rPr lang="en-US" baseline="0" dirty="0" smtClean="0"/>
              <a:t> </a:t>
            </a:r>
            <a:r>
              <a:rPr lang="en-US" baseline="0" dirty="0" err="1" smtClean="0"/>
              <a:t>creo</a:t>
            </a:r>
            <a:r>
              <a:rPr lang="en-US" baseline="0" dirty="0" smtClean="0"/>
              <a:t> que lo </a:t>
            </a:r>
            <a:r>
              <a:rPr lang="en-US" baseline="0" dirty="0" err="1" smtClean="0"/>
              <a:t>más</a:t>
            </a:r>
            <a:r>
              <a:rPr lang="en-US" baseline="0" dirty="0" smtClean="0"/>
              <a:t> </a:t>
            </a:r>
            <a:r>
              <a:rPr lang="en-US" baseline="0" dirty="0" err="1" smtClean="0"/>
              <a:t>eficiente</a:t>
            </a:r>
            <a:r>
              <a:rPr lang="en-US" baseline="0" dirty="0" smtClean="0"/>
              <a:t> </a:t>
            </a:r>
            <a:r>
              <a:rPr lang="en-US" baseline="0" dirty="0" err="1" smtClean="0"/>
              <a:t>va</a:t>
            </a:r>
            <a:r>
              <a:rPr lang="en-US" baseline="0" dirty="0" smtClean="0"/>
              <a:t> a </a:t>
            </a:r>
            <a:r>
              <a:rPr lang="en-US" baseline="0" dirty="0" err="1" smtClean="0"/>
              <a:t>ser</a:t>
            </a:r>
            <a:r>
              <a:rPr lang="en-US" baseline="0" dirty="0" smtClean="0"/>
              <a:t> un document </a:t>
            </a:r>
            <a:r>
              <a:rPr lang="en-US" baseline="0" dirty="0" err="1" smtClean="0"/>
              <a:t>tipo</a:t>
            </a:r>
            <a:r>
              <a:rPr lang="en-US" baseline="0" dirty="0" smtClean="0"/>
              <a:t> PDF editable, que </a:t>
            </a:r>
            <a:r>
              <a:rPr lang="en-US" baseline="0" dirty="0" err="1" smtClean="0"/>
              <a:t>una</a:t>
            </a:r>
            <a:r>
              <a:rPr lang="en-US" baseline="0" dirty="0" smtClean="0"/>
              <a:t> </a:t>
            </a:r>
            <a:r>
              <a:rPr lang="en-US" baseline="0" dirty="0" err="1" smtClean="0"/>
              <a:t>vez</a:t>
            </a:r>
            <a:r>
              <a:rPr lang="en-US" baseline="0" dirty="0" smtClean="0"/>
              <a:t> </a:t>
            </a:r>
            <a:r>
              <a:rPr lang="en-US" baseline="0" dirty="0" err="1" smtClean="0"/>
              <a:t>descargado</a:t>
            </a:r>
            <a:r>
              <a:rPr lang="en-US" baseline="0" dirty="0" smtClean="0"/>
              <a:t>, se </a:t>
            </a:r>
            <a:r>
              <a:rPr lang="en-US" baseline="0" dirty="0" err="1" smtClean="0"/>
              <a:t>pueda</a:t>
            </a:r>
            <a:r>
              <a:rPr lang="en-US" baseline="0" dirty="0" smtClean="0"/>
              <a:t> </a:t>
            </a:r>
            <a:r>
              <a:rPr lang="en-US" baseline="0" dirty="0" err="1" smtClean="0"/>
              <a:t>ir</a:t>
            </a:r>
            <a:r>
              <a:rPr lang="en-US" baseline="0" dirty="0" smtClean="0"/>
              <a:t> “</a:t>
            </a:r>
            <a:r>
              <a:rPr lang="en-US" baseline="0" dirty="0" err="1" smtClean="0"/>
              <a:t>rellenando</a:t>
            </a:r>
            <a:r>
              <a:rPr lang="en-US" baseline="0" dirty="0" smtClean="0"/>
              <a:t>”, </a:t>
            </a:r>
            <a:r>
              <a:rPr lang="en-US" baseline="0" dirty="0" err="1" smtClean="0"/>
              <a:t>pero</a:t>
            </a:r>
            <a:r>
              <a:rPr lang="en-US" baseline="0" dirty="0" smtClean="0"/>
              <a:t> que se archive o </a:t>
            </a:r>
            <a:r>
              <a:rPr lang="en-US" baseline="0" dirty="0" err="1" smtClean="0"/>
              <a:t>guarde</a:t>
            </a:r>
            <a:r>
              <a:rPr lang="en-US" baseline="0" dirty="0" smtClean="0"/>
              <a:t> en local para </a:t>
            </a:r>
            <a:r>
              <a:rPr lang="en-US" baseline="0" dirty="0" err="1" smtClean="0"/>
              <a:t>seguir</a:t>
            </a:r>
            <a:r>
              <a:rPr lang="en-US" baseline="0" dirty="0" smtClean="0"/>
              <a:t> </a:t>
            </a:r>
            <a:r>
              <a:rPr lang="en-US" baseline="0" dirty="0" err="1" smtClean="0"/>
              <a:t>editando</a:t>
            </a:r>
            <a:r>
              <a:rPr lang="en-US" baseline="0" dirty="0" smtClean="0"/>
              <a:t> </a:t>
            </a:r>
            <a:r>
              <a:rPr lang="en-US" baseline="0" dirty="0" err="1" smtClean="0"/>
              <a:t>más</a:t>
            </a:r>
            <a:r>
              <a:rPr lang="en-US" baseline="0" dirty="0" smtClean="0"/>
              <a:t> </a:t>
            </a:r>
            <a:r>
              <a:rPr lang="en-US" baseline="0" dirty="0" err="1" smtClean="0"/>
              <a:t>adelante</a:t>
            </a:r>
            <a:r>
              <a:rPr lang="en-US" baseline="0" dirty="0" smtClean="0"/>
              <a:t> y para </a:t>
            </a:r>
            <a:r>
              <a:rPr lang="en-US" baseline="0" dirty="0" err="1" smtClean="0"/>
              <a:t>poder</a:t>
            </a:r>
            <a:r>
              <a:rPr lang="en-US" baseline="0" dirty="0" smtClean="0"/>
              <a:t> </a:t>
            </a:r>
            <a:r>
              <a:rPr lang="en-US" baseline="0" dirty="0" err="1" smtClean="0"/>
              <a:t>imprimir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58</a:t>
            </a:fld>
            <a:endParaRPr lang="en-GB"/>
          </a:p>
        </p:txBody>
      </p:sp>
    </p:spTree>
    <p:extLst>
      <p:ext uri="{BB962C8B-B14F-4D97-AF65-F5344CB8AC3E}">
        <p14:creationId xmlns:p14="http://schemas.microsoft.com/office/powerpoint/2010/main" val="2292847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61</a:t>
            </a:fld>
            <a:endParaRPr lang="en-GB"/>
          </a:p>
        </p:txBody>
      </p:sp>
    </p:spTree>
    <p:extLst>
      <p:ext uri="{BB962C8B-B14F-4D97-AF65-F5344CB8AC3E}">
        <p14:creationId xmlns:p14="http://schemas.microsoft.com/office/powerpoint/2010/main" val="228697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Puede</a:t>
            </a:r>
            <a:r>
              <a:rPr lang="en-GB" dirty="0" smtClean="0"/>
              <a:t> que</a:t>
            </a:r>
            <a:r>
              <a:rPr lang="en-GB" baseline="0" dirty="0" smtClean="0"/>
              <a:t> </a:t>
            </a:r>
            <a:r>
              <a:rPr lang="en-GB" baseline="0" dirty="0" err="1" smtClean="0"/>
              <a:t>esta</a:t>
            </a:r>
            <a:r>
              <a:rPr lang="en-GB" baseline="0" dirty="0" smtClean="0"/>
              <a:t> y la </a:t>
            </a:r>
            <a:r>
              <a:rPr lang="en-GB" baseline="0" dirty="0" err="1" smtClean="0"/>
              <a:t>siguiente</a:t>
            </a:r>
            <a:r>
              <a:rPr lang="en-GB" baseline="0" dirty="0" smtClean="0"/>
              <a:t> slide </a:t>
            </a:r>
            <a:r>
              <a:rPr lang="en-GB" baseline="0" dirty="0" err="1" smtClean="0"/>
              <a:t>sean</a:t>
            </a:r>
            <a:r>
              <a:rPr lang="en-GB" baseline="0" dirty="0" smtClean="0"/>
              <a:t> parte de </a:t>
            </a:r>
            <a:r>
              <a:rPr lang="en-GB" baseline="0" dirty="0" err="1" smtClean="0"/>
              <a:t>una</a:t>
            </a:r>
            <a:r>
              <a:rPr lang="en-GB" baseline="0" dirty="0" smtClean="0"/>
              <a:t> </a:t>
            </a:r>
            <a:r>
              <a:rPr lang="en-GB" baseline="0" dirty="0" err="1" smtClean="0"/>
              <a:t>misma</a:t>
            </a:r>
            <a:r>
              <a:rPr lang="en-GB" baseline="0" dirty="0" smtClean="0"/>
              <a:t> “</a:t>
            </a:r>
            <a:r>
              <a:rPr lang="en-GB" baseline="0" dirty="0" err="1" smtClean="0"/>
              <a:t>visualización</a:t>
            </a:r>
            <a:r>
              <a:rPr lang="en-GB" baseline="0" dirty="0" smtClean="0"/>
              <a:t>”, para </a:t>
            </a:r>
            <a:r>
              <a:rPr lang="en-GB" baseline="0" dirty="0" err="1" smtClean="0"/>
              <a:t>poner</a:t>
            </a:r>
            <a:r>
              <a:rPr lang="en-GB" baseline="0" dirty="0" smtClean="0"/>
              <a:t> en </a:t>
            </a:r>
            <a:r>
              <a:rPr lang="en-GB" baseline="0" dirty="0" err="1" smtClean="0"/>
              <a:t>valor</a:t>
            </a:r>
            <a:r>
              <a:rPr lang="en-GB" baseline="0" dirty="0" smtClean="0"/>
              <a:t> la </a:t>
            </a:r>
            <a:r>
              <a:rPr lang="en-GB" baseline="0" dirty="0" err="1" smtClean="0"/>
              <a:t>definición</a:t>
            </a:r>
            <a:r>
              <a:rPr lang="en-GB" baseline="0" dirty="0" smtClean="0"/>
              <a:t> y </a:t>
            </a:r>
            <a:r>
              <a:rPr lang="en-GB" baseline="0" dirty="0" err="1" smtClean="0"/>
              <a:t>los</a:t>
            </a:r>
            <a:r>
              <a:rPr lang="en-GB" baseline="0" dirty="0" smtClean="0"/>
              <a:t> </a:t>
            </a:r>
            <a:r>
              <a:rPr lang="en-GB" baseline="0" dirty="0" err="1" smtClean="0"/>
              <a:t>principios</a:t>
            </a:r>
            <a:r>
              <a:rPr lang="en-GB" baseline="0" dirty="0" smtClean="0"/>
              <a:t>… o </a:t>
            </a:r>
            <a:r>
              <a:rPr lang="en-GB" baseline="0" dirty="0" err="1" smtClean="0"/>
              <a:t>ser</a:t>
            </a:r>
            <a:r>
              <a:rPr lang="en-GB" baseline="0" dirty="0" smtClean="0"/>
              <a:t> 2 Slide </a:t>
            </a:r>
            <a:r>
              <a:rPr lang="en-GB" baseline="0" dirty="0" err="1" smtClean="0"/>
              <a:t>distints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9B818-501E-4B3D-BF1E-C0914AA0D4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675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a:t>
            </a:r>
            <a:r>
              <a:rPr lang="es-ES" baseline="0" dirty="0" smtClean="0"/>
              <a:t> y las siguientes </a:t>
            </a:r>
            <a:r>
              <a:rPr lang="es-ES" baseline="0" dirty="0" err="1" smtClean="0"/>
              <a:t>diapos</a:t>
            </a:r>
            <a:r>
              <a:rPr lang="es-ES" baseline="0" dirty="0" smtClean="0"/>
              <a:t>, se basan en la mismo diagrama y va cambiando el texto, quizá sería bueno que la parte que se describe en el texto, cambie de color en el diagrama, para facilitar…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62</a:t>
            </a:fld>
            <a:endParaRPr lang="en-GB"/>
          </a:p>
        </p:txBody>
      </p:sp>
    </p:spTree>
    <p:extLst>
      <p:ext uri="{BB962C8B-B14F-4D97-AF65-F5344CB8AC3E}">
        <p14:creationId xmlns:p14="http://schemas.microsoft.com/office/powerpoint/2010/main" val="2144207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63</a:t>
            </a:fld>
            <a:endParaRPr lang="en-GB"/>
          </a:p>
        </p:txBody>
      </p:sp>
    </p:spTree>
    <p:extLst>
      <p:ext uri="{BB962C8B-B14F-4D97-AF65-F5344CB8AC3E}">
        <p14:creationId xmlns:p14="http://schemas.microsoft.com/office/powerpoint/2010/main" val="1975846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65</a:t>
            </a:fld>
            <a:endParaRPr lang="en-GB"/>
          </a:p>
        </p:txBody>
      </p:sp>
    </p:spTree>
    <p:extLst>
      <p:ext uri="{BB962C8B-B14F-4D97-AF65-F5344CB8AC3E}">
        <p14:creationId xmlns:p14="http://schemas.microsoft.com/office/powerpoint/2010/main" val="1241911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66</a:t>
            </a:fld>
            <a:endParaRPr lang="en-GB"/>
          </a:p>
        </p:txBody>
      </p:sp>
    </p:spTree>
    <p:extLst>
      <p:ext uri="{BB962C8B-B14F-4D97-AF65-F5344CB8AC3E}">
        <p14:creationId xmlns:p14="http://schemas.microsoft.com/office/powerpoint/2010/main" val="3346867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posible</a:t>
            </a:r>
            <a:r>
              <a:rPr lang="en-AU" baseline="0" dirty="0" smtClean="0"/>
              <a:t> </a:t>
            </a:r>
            <a:r>
              <a:rPr lang="en-AU" baseline="0" dirty="0" err="1" smtClean="0"/>
              <a:t>juego</a:t>
            </a:r>
            <a:r>
              <a:rPr lang="en-AU" baseline="0" dirty="0" smtClean="0"/>
              <a:t>? En base a </a:t>
            </a:r>
            <a:r>
              <a:rPr lang="en-AU" baseline="0" dirty="0" err="1" smtClean="0"/>
              <a:t>su</a:t>
            </a:r>
            <a:r>
              <a:rPr lang="en-AU" baseline="0" dirty="0" smtClean="0"/>
              <a:t> </a:t>
            </a:r>
            <a:r>
              <a:rPr lang="en-AU" baseline="0" dirty="0" err="1" smtClean="0"/>
              <a:t>experiencia</a:t>
            </a:r>
            <a:r>
              <a:rPr lang="en-AU" baseline="0" dirty="0" smtClean="0"/>
              <a:t> o </a:t>
            </a:r>
            <a:r>
              <a:rPr lang="en-AU" baseline="0" dirty="0" err="1" smtClean="0"/>
              <a:t>intuición</a:t>
            </a:r>
            <a:r>
              <a:rPr lang="en-AU" baseline="0" dirty="0" smtClean="0"/>
              <a:t>, </a:t>
            </a:r>
            <a:r>
              <a:rPr lang="en-AU" baseline="0" dirty="0" err="1" smtClean="0"/>
              <a:t>unir</a:t>
            </a:r>
            <a:r>
              <a:rPr lang="en-AU" baseline="0" dirty="0" smtClean="0"/>
              <a:t> el </a:t>
            </a:r>
            <a:r>
              <a:rPr lang="en-AU" baseline="0" dirty="0" err="1" smtClean="0"/>
              <a:t>tipo</a:t>
            </a:r>
            <a:r>
              <a:rPr lang="en-AU" baseline="0" dirty="0" smtClean="0"/>
              <a:t> de </a:t>
            </a:r>
            <a:r>
              <a:rPr lang="en-AU" baseline="0" dirty="0" err="1" smtClean="0"/>
              <a:t>objetivo</a:t>
            </a:r>
            <a:r>
              <a:rPr lang="en-AU" baseline="0" dirty="0" smtClean="0"/>
              <a:t> con </a:t>
            </a:r>
            <a:r>
              <a:rPr lang="en-AU" baseline="0" dirty="0" err="1" smtClean="0"/>
              <a:t>los</a:t>
            </a:r>
            <a:r>
              <a:rPr lang="en-AU" baseline="0" dirty="0" smtClean="0"/>
              <a:t> stakeholders a </a:t>
            </a:r>
            <a:r>
              <a:rPr lang="en-AU" baseline="0" dirty="0" err="1" smtClean="0"/>
              <a:t>quienes</a:t>
            </a:r>
            <a:r>
              <a:rPr lang="en-AU" baseline="0" dirty="0" smtClean="0"/>
              <a:t> les </a:t>
            </a:r>
            <a:r>
              <a:rPr lang="en-AU" baseline="0" dirty="0" err="1" smtClean="0"/>
              <a:t>podría</a:t>
            </a:r>
            <a:r>
              <a:rPr lang="en-AU" baseline="0" dirty="0" smtClean="0"/>
              <a:t> </a:t>
            </a:r>
            <a:r>
              <a:rPr lang="en-AU" baseline="0" dirty="0" err="1" smtClean="0"/>
              <a:t>interesar</a:t>
            </a:r>
            <a:r>
              <a:rPr lang="en-AU" baseline="0" dirty="0" smtClean="0"/>
              <a:t> </a:t>
            </a:r>
            <a:r>
              <a:rPr lang="en-AU" baseline="0" dirty="0" err="1" smtClean="0"/>
              <a:t>más</a:t>
            </a:r>
            <a:r>
              <a:rPr lang="en-AU" baseline="0" dirty="0" smtClean="0"/>
              <a:t> </a:t>
            </a:r>
            <a:r>
              <a:rPr lang="en-AU" baseline="0" dirty="0" err="1" smtClean="0"/>
              <a:t>dicho</a:t>
            </a:r>
            <a:r>
              <a:rPr lang="en-AU" baseline="0" dirty="0" smtClean="0"/>
              <a:t> </a:t>
            </a:r>
            <a:r>
              <a:rPr lang="en-AU" baseline="0" dirty="0" err="1" smtClean="0"/>
              <a:t>objetivo</a:t>
            </a:r>
            <a:r>
              <a:rPr lang="en-AU" baseline="0" dirty="0" smtClean="0"/>
              <a:t>. No hay </a:t>
            </a:r>
            <a:r>
              <a:rPr lang="en-AU" baseline="0" dirty="0" err="1" smtClean="0"/>
              <a:t>solución</a:t>
            </a:r>
            <a:r>
              <a:rPr lang="en-AU" baseline="0" dirty="0" smtClean="0"/>
              <a:t> “Buena”, </a:t>
            </a:r>
            <a:r>
              <a:rPr lang="en-AU" baseline="0" dirty="0" err="1" smtClean="0"/>
              <a:t>porque</a:t>
            </a:r>
            <a:r>
              <a:rPr lang="en-AU" baseline="0" dirty="0" smtClean="0"/>
              <a:t> en </a:t>
            </a:r>
            <a:r>
              <a:rPr lang="en-AU" baseline="0" dirty="0" err="1" smtClean="0"/>
              <a:t>realidad</a:t>
            </a:r>
            <a:r>
              <a:rPr lang="en-AU" baseline="0" dirty="0" smtClean="0"/>
              <a:t> </a:t>
            </a:r>
            <a:r>
              <a:rPr lang="en-AU" baseline="0" dirty="0" err="1" smtClean="0"/>
              <a:t>puede</a:t>
            </a:r>
            <a:r>
              <a:rPr lang="en-AU" baseline="0" dirty="0" smtClean="0"/>
              <a:t> </a:t>
            </a:r>
            <a:r>
              <a:rPr lang="en-AU" baseline="0" dirty="0" err="1" smtClean="0"/>
              <a:t>haber</a:t>
            </a:r>
            <a:r>
              <a:rPr lang="en-AU" baseline="0" dirty="0" smtClean="0"/>
              <a:t> multiples cruces, </a:t>
            </a:r>
            <a:r>
              <a:rPr lang="en-AU" baseline="0" dirty="0" err="1" smtClean="0"/>
              <a:t>pero</a:t>
            </a:r>
            <a:r>
              <a:rPr lang="en-AU" baseline="0" dirty="0" smtClean="0"/>
              <a:t> al </a:t>
            </a:r>
            <a:r>
              <a:rPr lang="en-AU" baseline="0" dirty="0" err="1" smtClean="0"/>
              <a:t>acabar</a:t>
            </a:r>
            <a:r>
              <a:rPr lang="en-AU" baseline="0" dirty="0" smtClean="0"/>
              <a:t> de </a:t>
            </a:r>
            <a:r>
              <a:rPr lang="en-AU" baseline="0" dirty="0" err="1" smtClean="0"/>
              <a:t>unir</a:t>
            </a:r>
            <a:r>
              <a:rPr lang="en-AU" baseline="0" dirty="0" smtClean="0"/>
              <a:t> </a:t>
            </a:r>
            <a:r>
              <a:rPr lang="en-AU" baseline="0" dirty="0" err="1" smtClean="0"/>
              <a:t>cada</a:t>
            </a:r>
            <a:r>
              <a:rPr lang="en-AU" baseline="0" dirty="0" smtClean="0"/>
              <a:t> </a:t>
            </a:r>
            <a:r>
              <a:rPr lang="en-AU" baseline="0" dirty="0" err="1" smtClean="0"/>
              <a:t>objetivo</a:t>
            </a:r>
            <a:r>
              <a:rPr lang="en-AU" baseline="0" dirty="0" smtClean="0"/>
              <a:t>, se </a:t>
            </a:r>
            <a:r>
              <a:rPr lang="en-AU" baseline="0" dirty="0" err="1" smtClean="0"/>
              <a:t>puede</a:t>
            </a:r>
            <a:r>
              <a:rPr lang="en-AU" baseline="0" dirty="0" smtClean="0"/>
              <a:t> </a:t>
            </a:r>
            <a:r>
              <a:rPr lang="en-AU" baseline="0" dirty="0" err="1" smtClean="0"/>
              <a:t>ofrecer</a:t>
            </a:r>
            <a:r>
              <a:rPr lang="en-AU" baseline="0" dirty="0" smtClean="0"/>
              <a:t> </a:t>
            </a:r>
            <a:r>
              <a:rPr lang="en-AU" baseline="0" dirty="0" err="1" smtClean="0"/>
              <a:t>una</a:t>
            </a:r>
            <a:r>
              <a:rPr lang="en-AU" baseline="0" dirty="0" smtClean="0"/>
              <a:t> </a:t>
            </a:r>
            <a:r>
              <a:rPr lang="en-AU" baseline="0" dirty="0" err="1" smtClean="0"/>
              <a:t>ventana</a:t>
            </a:r>
            <a:r>
              <a:rPr lang="en-AU" baseline="0" dirty="0" smtClean="0"/>
              <a:t> con </a:t>
            </a:r>
            <a:r>
              <a:rPr lang="en-AU" baseline="0" dirty="0" err="1" smtClean="0"/>
              <a:t>contenido</a:t>
            </a:r>
            <a:r>
              <a:rPr lang="en-AU" baseline="0" dirty="0" smtClean="0"/>
              <a:t> </a:t>
            </a:r>
            <a:r>
              <a:rPr lang="en-AU" baseline="0" dirty="0" err="1" smtClean="0"/>
              <a:t>complementario</a:t>
            </a:r>
            <a:r>
              <a:rPr lang="en-AU" baseline="0" dirty="0" smtClean="0"/>
              <a:t> </a:t>
            </a:r>
            <a:r>
              <a:rPr lang="en-AU" baseline="0" dirty="0" err="1" smtClean="0"/>
              <a:t>como</a:t>
            </a:r>
            <a:r>
              <a:rPr lang="en-AU" baseline="0" dirty="0" smtClean="0"/>
              <a:t>: </a:t>
            </a:r>
          </a:p>
          <a:p>
            <a:endParaRPr lang="en-AU" baseline="0" dirty="0" smtClean="0"/>
          </a:p>
          <a:p>
            <a:r>
              <a:rPr lang="en-AU" baseline="0" dirty="0" smtClean="0"/>
              <a:t>Accountability … evaluations can be designed to contribute to Oxfam’s ability to demonstrate that Oxfam projects are progressing towards agreed changes whether that is policy change, reversal or maintenance or for example in the capacity of civil society and communities ability to influence. Evaluations can contribute to engaging &amp; communicating with stakeholders – communities, partners &amp; donors about project progress.</a:t>
            </a:r>
          </a:p>
          <a:p>
            <a:endParaRPr lang="en-AU" baseline="0" dirty="0" smtClean="0"/>
          </a:p>
          <a:p>
            <a:r>
              <a:rPr lang="en-AU" baseline="0" dirty="0" smtClean="0"/>
              <a:t>Testing &amp; developing models …  evaluations can contribute to the evidence base for a particular approach or model. Oxfam has used evaluation to develop test &amp; develop models for projects that aim to reduce the acceptance of violence against women and girls. </a:t>
            </a:r>
          </a:p>
          <a:p>
            <a:endParaRPr lang="en-AU" baseline="0" dirty="0" smtClean="0"/>
          </a:p>
          <a:p>
            <a:r>
              <a:rPr lang="en-AU" baseline="0" dirty="0" smtClean="0"/>
              <a:t>Learning … evaluation of change mechanisms and processes can contribute to our understanding of how the project causal mechanisms are working or how the project is contributing to the desired changed … or not. </a:t>
            </a:r>
          </a:p>
          <a:p>
            <a:endParaRPr lang="en-AU" baseline="0" dirty="0" smtClean="0"/>
          </a:p>
          <a:p>
            <a:r>
              <a:rPr lang="en-AU" baseline="0" dirty="0" smtClean="0"/>
              <a:t>Program development … based on learning, evaluations can be designed to support decision making about how to develop programs. This may include adjusting project strategies or making more significant changes to the project outcomes, </a:t>
            </a:r>
            <a:r>
              <a:rPr lang="en-AU" baseline="0" dirty="0" err="1" smtClean="0"/>
              <a:t>ToC</a:t>
            </a:r>
            <a:r>
              <a:rPr lang="en-AU" baseline="0" dirty="0" smtClean="0"/>
              <a:t> &amp; strategies</a:t>
            </a:r>
            <a:endParaRPr lang="en-AU"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67</a:t>
            </a:fld>
            <a:endParaRPr lang="en-GB"/>
          </a:p>
        </p:txBody>
      </p:sp>
    </p:spTree>
    <p:extLst>
      <p:ext uri="{BB962C8B-B14F-4D97-AF65-F5344CB8AC3E}">
        <p14:creationId xmlns:p14="http://schemas.microsoft.com/office/powerpoint/2010/main" val="1984148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Depending</a:t>
            </a:r>
            <a:r>
              <a:rPr lang="en-AU" baseline="0" dirty="0"/>
              <a:t> on the priority users &amp; uses &amp; the evaluation purpose &amp; type, we have a range of options for focussing the evaluation. An evaluation that is focussed on accountability &amp; that is largely addressed to a donor as a key audience may focus on assessing progress towards outcomes. </a:t>
            </a:r>
          </a:p>
          <a:p>
            <a:endParaRPr lang="en-AU" baseline="0" dirty="0"/>
          </a:p>
          <a:p>
            <a:r>
              <a:rPr lang="en-AU" baseline="0" dirty="0"/>
              <a:t>A more learning focussed evaluation where Oxfam &amp; partners are the key audience may be more concerned with testing assumptions or understanding how the project is (or not) contributing to the desired changes. </a:t>
            </a:r>
          </a:p>
          <a:p>
            <a:endParaRPr lang="en-AU" baseline="0" dirty="0"/>
          </a:p>
          <a:p>
            <a:r>
              <a:rPr lang="en-AU" baseline="0" dirty="0"/>
              <a:t>In the early stages of planning an evaluation it is important to clarify whose needs and interests are we addressing with this evaluation? We also need to ask what are the key questions that audience is interested in? Of course, ideally the development of an evaluation </a:t>
            </a:r>
            <a:r>
              <a:rPr lang="en-AU" baseline="0" dirty="0" err="1"/>
              <a:t>ToR</a:t>
            </a:r>
            <a:r>
              <a:rPr lang="en-AU" baseline="0" dirty="0"/>
              <a:t> involves key audiences and users. </a:t>
            </a:r>
            <a:endParaRPr lang="en-AU"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68</a:t>
            </a:fld>
            <a:endParaRPr lang="en-GB"/>
          </a:p>
        </p:txBody>
      </p:sp>
    </p:spTree>
    <p:extLst>
      <p:ext uri="{BB962C8B-B14F-4D97-AF65-F5344CB8AC3E}">
        <p14:creationId xmlns:p14="http://schemas.microsoft.com/office/powerpoint/2010/main" val="570976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Esta</a:t>
            </a:r>
            <a:r>
              <a:rPr lang="en-AU" baseline="0" dirty="0" smtClean="0"/>
              <a:t> </a:t>
            </a:r>
            <a:r>
              <a:rPr lang="en-AU" baseline="0" dirty="0" err="1" smtClean="0"/>
              <a:t>es</a:t>
            </a:r>
            <a:r>
              <a:rPr lang="en-AU" baseline="0" dirty="0" smtClean="0"/>
              <a:t> </a:t>
            </a:r>
            <a:r>
              <a:rPr lang="en-AU" baseline="0" dirty="0" err="1" smtClean="0"/>
              <a:t>información</a:t>
            </a:r>
            <a:r>
              <a:rPr lang="en-AU" baseline="0" dirty="0" smtClean="0"/>
              <a:t> </a:t>
            </a:r>
            <a:r>
              <a:rPr lang="en-AU" baseline="0" dirty="0" err="1" smtClean="0"/>
              <a:t>complementaria</a:t>
            </a:r>
            <a:r>
              <a:rPr lang="en-AU" baseline="0" dirty="0" smtClean="0"/>
              <a:t> que </a:t>
            </a:r>
            <a:r>
              <a:rPr lang="en-AU" baseline="0" dirty="0" err="1" smtClean="0"/>
              <a:t>debe</a:t>
            </a:r>
            <a:r>
              <a:rPr lang="en-AU" baseline="0" dirty="0" smtClean="0"/>
              <a:t> </a:t>
            </a:r>
            <a:r>
              <a:rPr lang="en-AU" baseline="0" dirty="0" err="1" smtClean="0"/>
              <a:t>mostrarse</a:t>
            </a:r>
            <a:r>
              <a:rPr lang="en-AU" baseline="0" dirty="0" smtClean="0"/>
              <a:t> para </a:t>
            </a:r>
            <a:r>
              <a:rPr lang="en-AU" baseline="0" dirty="0" err="1" smtClean="0"/>
              <a:t>más</a:t>
            </a:r>
            <a:r>
              <a:rPr lang="en-AU" baseline="0" dirty="0" smtClean="0"/>
              <a:t> </a:t>
            </a:r>
            <a:r>
              <a:rPr lang="en-AU" baseline="0" dirty="0" err="1" smtClean="0"/>
              <a:t>detalle</a:t>
            </a:r>
            <a:r>
              <a:rPr lang="en-AU" baseline="0" dirty="0" smtClean="0"/>
              <a:t> del diagram.  </a:t>
            </a:r>
            <a:endParaRPr lang="en-AU" baseline="0" dirty="0"/>
          </a:p>
          <a:p>
            <a:endParaRPr lang="en-AU" baseline="0" dirty="0"/>
          </a:p>
          <a:p>
            <a:r>
              <a:rPr lang="en-AU" baseline="0" dirty="0"/>
              <a:t>Formative evaluation is usually conducted relatively early in project implementation. These evaluations provide analysis that helps to strengthen project strategies and implementation. </a:t>
            </a:r>
          </a:p>
          <a:p>
            <a:endParaRPr lang="en-AU" baseline="0" dirty="0"/>
          </a:p>
          <a:p>
            <a:r>
              <a:rPr lang="en-AU" baseline="0" dirty="0"/>
              <a:t>Process evaluations investigate implementation </a:t>
            </a:r>
            <a:r>
              <a:rPr lang="en-AU" baseline="0" dirty="0" err="1"/>
              <a:t>eg</a:t>
            </a:r>
            <a:r>
              <a:rPr lang="en-AU" baseline="0" dirty="0"/>
              <a:t> participants or partners experience of a project. </a:t>
            </a:r>
          </a:p>
          <a:p>
            <a:endParaRPr lang="en-AU" baseline="0" dirty="0"/>
          </a:p>
          <a:p>
            <a:r>
              <a:rPr lang="en-AU" baseline="0" dirty="0"/>
              <a:t>Outcomes evaluations focus on the project contributions towards anticipated or desired change that has happened in the life of the project </a:t>
            </a:r>
            <a:r>
              <a:rPr lang="en-AU" baseline="0" dirty="0" err="1"/>
              <a:t>eg</a:t>
            </a:r>
            <a:r>
              <a:rPr lang="en-AU" baseline="0" dirty="0"/>
              <a:t> the extent to which a project has contributed towards changes in attitudes &amp; norms or has contributed towards a campaign target </a:t>
            </a:r>
            <a:r>
              <a:rPr lang="en-AU" baseline="0" dirty="0" err="1"/>
              <a:t>eg</a:t>
            </a:r>
            <a:r>
              <a:rPr lang="en-AU" baseline="0" dirty="0"/>
              <a:t> raising the visibility of an issue in the media. </a:t>
            </a:r>
          </a:p>
          <a:p>
            <a:endParaRPr lang="en-AU" baseline="0" dirty="0"/>
          </a:p>
          <a:p>
            <a:r>
              <a:rPr lang="en-AU" baseline="0" dirty="0"/>
              <a:t>Summative evaluation is also called impact evaluation or ex-post evaluation. It focusses on the net effect of an initiative and asks about the sustainability of the effects. </a:t>
            </a:r>
          </a:p>
          <a:p>
            <a:endParaRPr lang="en-AU" baseline="0"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69</a:t>
            </a:fld>
            <a:endParaRPr lang="en-GB"/>
          </a:p>
        </p:txBody>
      </p:sp>
    </p:spTree>
    <p:extLst>
      <p:ext uri="{BB962C8B-B14F-4D97-AF65-F5344CB8AC3E}">
        <p14:creationId xmlns:p14="http://schemas.microsoft.com/office/powerpoint/2010/main" val="2284490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
            </a:r>
            <a:r>
              <a:rPr lang="en-AU" baseline="0" dirty="0"/>
              <a:t> evaluation type shapes and guides the focus of evaluation questions … </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D42A6EA9-D6ED-4153-80C5-321D9CF15364}" type="slidenum">
              <a:rPr lang="en-GB" smtClean="0"/>
              <a:pPr/>
              <a:t>70</a:t>
            </a:fld>
            <a:endParaRPr lang="en-GB"/>
          </a:p>
        </p:txBody>
      </p:sp>
    </p:spTree>
    <p:extLst>
      <p:ext uri="{BB962C8B-B14F-4D97-AF65-F5344CB8AC3E}">
        <p14:creationId xmlns:p14="http://schemas.microsoft.com/office/powerpoint/2010/main" val="808798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42A6EA9-D6ED-4153-80C5-321D9CF15364}" type="slidenum">
              <a:rPr lang="en-GB" smtClean="0"/>
              <a:pPr/>
              <a:t>71</a:t>
            </a:fld>
            <a:endParaRPr lang="en-GB"/>
          </a:p>
        </p:txBody>
      </p:sp>
    </p:spTree>
    <p:extLst>
      <p:ext uri="{BB962C8B-B14F-4D97-AF65-F5344CB8AC3E}">
        <p14:creationId xmlns:p14="http://schemas.microsoft.com/office/powerpoint/2010/main" val="9056850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 all evaluation methods are relevant and useful to all evaluations.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Purposes</a:t>
            </a:r>
            <a:endParaRPr lang="en-US" dirty="0"/>
          </a:p>
          <a:p>
            <a:pPr marL="171450" indent="-171450">
              <a:buFont typeface="Arial" panose="020B0604020202020204" pitchFamily="34" charset="0"/>
              <a:buChar char="•"/>
            </a:pPr>
            <a:r>
              <a:rPr lang="en-US" b="1" dirty="0"/>
              <a:t>Uses </a:t>
            </a:r>
            <a:r>
              <a:rPr lang="en-US" b="1" dirty="0" smtClean="0"/>
              <a:t>Questions </a:t>
            </a:r>
            <a:r>
              <a:rPr lang="en-US" b="0" dirty="0" smtClean="0"/>
              <a:t>…. </a:t>
            </a:r>
            <a:endParaRPr lang="en-US" b="0" dirty="0"/>
          </a:p>
          <a:p>
            <a:pPr marL="171450" indent="-171450">
              <a:buFont typeface="Arial" panose="020B0604020202020204" pitchFamily="34" charset="0"/>
              <a:buChar char="•"/>
            </a:pPr>
            <a:r>
              <a:rPr lang="en-US" b="1" dirty="0" smtClean="0"/>
              <a:t>Resources</a:t>
            </a:r>
            <a:endParaRPr lang="en-US" b="1"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1B2231A-6D70-D844-A17F-8011C396B4AF}" type="slidenum">
              <a:rPr lang="en-GB" smtClean="0"/>
              <a:pPr/>
              <a:t>72</a:t>
            </a:fld>
            <a:endParaRPr lang="en-GB" dirty="0"/>
          </a:p>
        </p:txBody>
      </p:sp>
    </p:spTree>
    <p:extLst>
      <p:ext uri="{BB962C8B-B14F-4D97-AF65-F5344CB8AC3E}">
        <p14:creationId xmlns:p14="http://schemas.microsoft.com/office/powerpoint/2010/main" val="37753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Esta</a:t>
            </a:r>
            <a:r>
              <a:rPr lang="en-GB" baseline="0" dirty="0" smtClean="0"/>
              <a:t> “slide” </a:t>
            </a:r>
            <a:r>
              <a:rPr lang="en-GB" baseline="0" dirty="0" err="1" smtClean="0"/>
              <a:t>puede</a:t>
            </a:r>
            <a:r>
              <a:rPr lang="en-GB" baseline="0" dirty="0" smtClean="0"/>
              <a:t> </a:t>
            </a:r>
            <a:r>
              <a:rPr lang="en-GB" baseline="0" dirty="0" err="1" smtClean="0"/>
              <a:t>tener</a:t>
            </a:r>
            <a:r>
              <a:rPr lang="en-GB" baseline="0" dirty="0" smtClean="0"/>
              <a:t> </a:t>
            </a:r>
            <a:r>
              <a:rPr lang="en-GB" baseline="0" dirty="0" err="1" smtClean="0"/>
              <a:t>algo</a:t>
            </a:r>
            <a:r>
              <a:rPr lang="en-GB" baseline="0" dirty="0" smtClean="0"/>
              <a:t> de </a:t>
            </a:r>
            <a:r>
              <a:rPr lang="en-GB" baseline="0" dirty="0" err="1" smtClean="0"/>
              <a:t>interacción</a:t>
            </a:r>
            <a:r>
              <a:rPr lang="en-GB" baseline="0" dirty="0" smtClean="0"/>
              <a:t> </a:t>
            </a:r>
            <a:r>
              <a:rPr lang="en-GB" baseline="0" dirty="0" err="1" smtClean="0"/>
              <a:t>quizá</a:t>
            </a:r>
            <a:r>
              <a:rPr lang="en-GB" baseline="0" dirty="0" smtClean="0"/>
              <a:t>? Que </a:t>
            </a:r>
            <a:r>
              <a:rPr lang="en-GB" baseline="0" dirty="0" err="1" smtClean="0"/>
              <a:t>los</a:t>
            </a:r>
            <a:r>
              <a:rPr lang="en-GB" baseline="0" dirty="0" smtClean="0"/>
              <a:t> </a:t>
            </a:r>
            <a:r>
              <a:rPr lang="en-GB" baseline="0" dirty="0" err="1" smtClean="0"/>
              <a:t>ordenen</a:t>
            </a:r>
            <a:r>
              <a:rPr lang="en-GB" baseline="0" dirty="0" smtClean="0"/>
              <a:t> de </a:t>
            </a:r>
            <a:r>
              <a:rPr lang="en-GB" baseline="0" dirty="0" err="1" smtClean="0"/>
              <a:t>acuerdo</a:t>
            </a:r>
            <a:r>
              <a:rPr lang="en-GB" baseline="0" dirty="0" smtClean="0"/>
              <a:t> a </a:t>
            </a:r>
            <a:r>
              <a:rPr lang="en-GB" baseline="0" dirty="0" err="1" smtClean="0"/>
              <a:t>su</a:t>
            </a:r>
            <a:r>
              <a:rPr lang="en-GB" baseline="0" dirty="0" smtClean="0"/>
              <a:t> </a:t>
            </a:r>
            <a:r>
              <a:rPr lang="en-GB" baseline="0" dirty="0" err="1" smtClean="0"/>
              <a:t>propia</a:t>
            </a:r>
            <a:r>
              <a:rPr lang="en-GB" baseline="0" dirty="0" smtClean="0"/>
              <a:t> </a:t>
            </a:r>
            <a:r>
              <a:rPr lang="en-GB" baseline="0" dirty="0" err="1" smtClean="0"/>
              <a:t>consideración</a:t>
            </a:r>
            <a:r>
              <a:rPr lang="en-GB" baseline="0" dirty="0" smtClean="0"/>
              <a:t>? La </a:t>
            </a:r>
            <a:r>
              <a:rPr lang="en-GB" baseline="0" dirty="0" err="1" smtClean="0"/>
              <a:t>calificación</a:t>
            </a:r>
            <a:r>
              <a:rPr lang="en-GB" baseline="0" dirty="0" smtClean="0"/>
              <a:t> o feedback al </a:t>
            </a:r>
            <a:r>
              <a:rPr lang="en-GB" baseline="0" dirty="0" err="1" smtClean="0"/>
              <a:t>ejercicio</a:t>
            </a:r>
            <a:r>
              <a:rPr lang="en-GB" baseline="0" dirty="0" smtClean="0"/>
              <a:t> no </a:t>
            </a:r>
            <a:r>
              <a:rPr lang="en-GB" baseline="0" dirty="0" err="1" smtClean="0"/>
              <a:t>sería</a:t>
            </a:r>
            <a:r>
              <a:rPr lang="en-GB" baseline="0" dirty="0" smtClean="0"/>
              <a:t> de “Bueno-</a:t>
            </a:r>
            <a:r>
              <a:rPr lang="en-GB" baseline="0" dirty="0" err="1" smtClean="0"/>
              <a:t>malo</a:t>
            </a:r>
            <a:r>
              <a:rPr lang="en-GB" baseline="0" dirty="0" smtClean="0"/>
              <a:t>”, </a:t>
            </a:r>
            <a:r>
              <a:rPr lang="en-GB" baseline="0" dirty="0" err="1" smtClean="0"/>
              <a:t>sino</a:t>
            </a:r>
            <a:r>
              <a:rPr lang="en-GB" baseline="0" dirty="0" smtClean="0"/>
              <a:t> </a:t>
            </a:r>
            <a:r>
              <a:rPr lang="en-GB" baseline="0" dirty="0" err="1" smtClean="0"/>
              <a:t>quizá</a:t>
            </a:r>
            <a:r>
              <a:rPr lang="en-GB" baseline="0" dirty="0" smtClean="0"/>
              <a:t> </a:t>
            </a:r>
            <a:r>
              <a:rPr lang="en-GB" baseline="0" dirty="0" err="1" smtClean="0"/>
              <a:t>una</a:t>
            </a:r>
            <a:r>
              <a:rPr lang="en-GB" baseline="0" dirty="0" smtClean="0"/>
              <a:t> reflexion en </a:t>
            </a:r>
            <a:r>
              <a:rPr lang="en-GB" baseline="0" dirty="0" err="1" smtClean="0"/>
              <a:t>torno</a:t>
            </a:r>
            <a:r>
              <a:rPr lang="en-GB" baseline="0" dirty="0" smtClean="0"/>
              <a:t> a que </a:t>
            </a:r>
            <a:r>
              <a:rPr lang="en-GB" baseline="0" dirty="0" err="1" smtClean="0"/>
              <a:t>obviamente</a:t>
            </a:r>
            <a:r>
              <a:rPr lang="en-GB" baseline="0" dirty="0" smtClean="0"/>
              <a:t> </a:t>
            </a:r>
            <a:r>
              <a:rPr lang="en-GB" baseline="0" dirty="0" err="1" smtClean="0"/>
              <a:t>es</a:t>
            </a:r>
            <a:r>
              <a:rPr lang="en-GB" baseline="0" dirty="0" smtClean="0"/>
              <a:t> </a:t>
            </a:r>
            <a:r>
              <a:rPr lang="en-GB" baseline="0" dirty="0" err="1" smtClean="0"/>
              <a:t>dificil</a:t>
            </a:r>
            <a:r>
              <a:rPr lang="en-GB" baseline="0" dirty="0" smtClean="0"/>
              <a:t> que un solo Proyecto o </a:t>
            </a:r>
            <a:r>
              <a:rPr lang="en-GB" baseline="0" dirty="0" err="1" smtClean="0"/>
              <a:t>iniciativa</a:t>
            </a:r>
            <a:r>
              <a:rPr lang="en-GB" baseline="0" dirty="0" smtClean="0"/>
              <a:t> </a:t>
            </a:r>
            <a:r>
              <a:rPr lang="en-GB" baseline="0" dirty="0" err="1" smtClean="0"/>
              <a:t>tenga</a:t>
            </a:r>
            <a:r>
              <a:rPr lang="en-GB" baseline="0" dirty="0" smtClean="0"/>
              <a:t> </a:t>
            </a:r>
            <a:r>
              <a:rPr lang="en-GB" baseline="0" dirty="0" err="1" smtClean="0"/>
              <a:t>todas</a:t>
            </a:r>
            <a:r>
              <a:rPr lang="en-GB" baseline="0" dirty="0" smtClean="0"/>
              <a:t> las </a:t>
            </a:r>
            <a:r>
              <a:rPr lang="en-GB" baseline="0" dirty="0" err="1" smtClean="0"/>
              <a:t>piezas</a:t>
            </a:r>
            <a:r>
              <a:rPr lang="en-GB" baseline="0" dirty="0" smtClean="0"/>
              <a:t>, </a:t>
            </a:r>
            <a:r>
              <a:rPr lang="en-GB" baseline="0" dirty="0" err="1" smtClean="0"/>
              <a:t>pero</a:t>
            </a:r>
            <a:r>
              <a:rPr lang="en-GB" baseline="0" dirty="0" smtClean="0"/>
              <a:t> que en la </a:t>
            </a:r>
            <a:r>
              <a:rPr lang="en-GB" baseline="0" dirty="0" err="1" smtClean="0"/>
              <a:t>medida</a:t>
            </a:r>
            <a:r>
              <a:rPr lang="en-GB" baseline="0" dirty="0" smtClean="0"/>
              <a:t> en que se </a:t>
            </a:r>
            <a:r>
              <a:rPr lang="en-GB" baseline="0" dirty="0" err="1" smtClean="0"/>
              <a:t>logren</a:t>
            </a:r>
            <a:r>
              <a:rPr lang="en-GB" baseline="0" dirty="0" smtClean="0"/>
              <a:t> </a:t>
            </a:r>
            <a:r>
              <a:rPr lang="en-GB" baseline="0" dirty="0" err="1" smtClean="0"/>
              <a:t>incorporar</a:t>
            </a:r>
            <a:r>
              <a:rPr lang="en-GB" baseline="0" dirty="0" smtClean="0"/>
              <a:t> </a:t>
            </a:r>
            <a:r>
              <a:rPr lang="en-GB" baseline="0" dirty="0" err="1" smtClean="0"/>
              <a:t>más</a:t>
            </a:r>
            <a:r>
              <a:rPr lang="en-GB" baseline="0" dirty="0" smtClean="0"/>
              <a:t>, </a:t>
            </a:r>
            <a:r>
              <a:rPr lang="en-GB" baseline="0" dirty="0" err="1" smtClean="0"/>
              <a:t>habrá</a:t>
            </a:r>
            <a:r>
              <a:rPr lang="en-GB" baseline="0" dirty="0" smtClean="0"/>
              <a:t> </a:t>
            </a:r>
            <a:r>
              <a:rPr lang="en-GB" baseline="0" dirty="0" err="1" smtClean="0"/>
              <a:t>más</a:t>
            </a:r>
            <a:r>
              <a:rPr lang="en-GB" baseline="0" dirty="0" smtClean="0"/>
              <a:t> </a:t>
            </a:r>
            <a:r>
              <a:rPr lang="en-GB" baseline="0" dirty="0" err="1" smtClean="0"/>
              <a:t>posibilidad</a:t>
            </a:r>
            <a:r>
              <a:rPr lang="en-GB" baseline="0" dirty="0" smtClean="0"/>
              <a:t> de </a:t>
            </a:r>
            <a:r>
              <a:rPr lang="en-GB" baseline="0" dirty="0" err="1" smtClean="0"/>
              <a:t>lograr</a:t>
            </a:r>
            <a:r>
              <a:rPr lang="en-GB" baseline="0" dirty="0" smtClean="0"/>
              <a:t> la </a:t>
            </a:r>
            <a:r>
              <a:rPr lang="en-GB" baseline="0" dirty="0" err="1" smtClean="0"/>
              <a:t>influencia</a:t>
            </a:r>
            <a:r>
              <a:rPr lang="en-GB" baseline="0" dirty="0" smtClean="0"/>
              <a:t> </a:t>
            </a:r>
            <a:r>
              <a:rPr lang="en-GB" baseline="0" dirty="0" err="1" smtClean="0"/>
              <a:t>deseada</a:t>
            </a:r>
            <a:r>
              <a:rPr lang="en-GB" baseline="0" dirty="0" smtClean="0"/>
              <a:t>, o </a:t>
            </a:r>
            <a:r>
              <a:rPr lang="en-GB" baseline="0" dirty="0" err="1" smtClean="0"/>
              <a:t>algo</a:t>
            </a:r>
            <a:r>
              <a:rPr lang="en-GB" baseline="0" dirty="0" smtClean="0"/>
              <a:t> </a:t>
            </a:r>
            <a:r>
              <a:rPr lang="en-GB" baseline="0" dirty="0" err="1" smtClean="0"/>
              <a:t>así</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9B818-501E-4B3D-BF1E-C0914AA0D4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96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74</a:t>
            </a:fld>
            <a:endParaRPr lang="en-GB"/>
          </a:p>
        </p:txBody>
      </p:sp>
    </p:spTree>
    <p:extLst>
      <p:ext uri="{BB962C8B-B14F-4D97-AF65-F5344CB8AC3E}">
        <p14:creationId xmlns:p14="http://schemas.microsoft.com/office/powerpoint/2010/main" val="1799307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75</a:t>
            </a:fld>
            <a:endParaRPr lang="en-GB"/>
          </a:p>
        </p:txBody>
      </p:sp>
    </p:spTree>
    <p:extLst>
      <p:ext uri="{BB962C8B-B14F-4D97-AF65-F5344CB8AC3E}">
        <p14:creationId xmlns:p14="http://schemas.microsoft.com/office/powerpoint/2010/main" val="18228496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Esta</a:t>
            </a:r>
            <a:r>
              <a:rPr lang="en-AU" baseline="0" dirty="0" smtClean="0"/>
              <a:t> </a:t>
            </a:r>
            <a:r>
              <a:rPr lang="en-AU" baseline="0" dirty="0" err="1" smtClean="0"/>
              <a:t>diapo</a:t>
            </a:r>
            <a:r>
              <a:rPr lang="en-AU" baseline="0" dirty="0" smtClean="0"/>
              <a:t> y la </a:t>
            </a:r>
            <a:r>
              <a:rPr lang="en-AU" baseline="0" dirty="0" err="1" smtClean="0"/>
              <a:t>siguiente</a:t>
            </a:r>
            <a:r>
              <a:rPr lang="en-AU" baseline="0" dirty="0" smtClean="0"/>
              <a:t> son </a:t>
            </a:r>
            <a:r>
              <a:rPr lang="en-AU" baseline="0" dirty="0" err="1" smtClean="0"/>
              <a:t>formas</a:t>
            </a:r>
            <a:r>
              <a:rPr lang="en-AU" baseline="0" dirty="0" smtClean="0"/>
              <a:t> </a:t>
            </a:r>
            <a:r>
              <a:rPr lang="en-AU" baseline="0" dirty="0" err="1" smtClean="0"/>
              <a:t>complementarias</a:t>
            </a:r>
            <a:r>
              <a:rPr lang="en-AU" baseline="0" dirty="0" smtClean="0"/>
              <a:t> de </a:t>
            </a:r>
            <a:r>
              <a:rPr lang="en-AU" baseline="0" dirty="0" err="1" smtClean="0"/>
              <a:t>entender</a:t>
            </a:r>
            <a:r>
              <a:rPr lang="en-AU" baseline="0" dirty="0" smtClean="0"/>
              <a:t> el </a:t>
            </a:r>
            <a:r>
              <a:rPr lang="en-AU" baseline="0" dirty="0" err="1" smtClean="0"/>
              <a:t>proceso</a:t>
            </a:r>
            <a:r>
              <a:rPr lang="en-AU" baseline="0" dirty="0" smtClean="0"/>
              <a:t>… </a:t>
            </a:r>
            <a:r>
              <a:rPr lang="en-AU" baseline="0" dirty="0" err="1" smtClean="0"/>
              <a:t>buscar</a:t>
            </a:r>
            <a:r>
              <a:rPr lang="en-AU" baseline="0" dirty="0" smtClean="0"/>
              <a:t> </a:t>
            </a:r>
            <a:r>
              <a:rPr lang="en-AU" baseline="0" dirty="0" err="1" smtClean="0"/>
              <a:t>una</a:t>
            </a:r>
            <a:r>
              <a:rPr lang="en-AU" baseline="0" dirty="0" smtClean="0"/>
              <a:t> </a:t>
            </a:r>
            <a:r>
              <a:rPr lang="en-AU" baseline="0" dirty="0" err="1" smtClean="0"/>
              <a:t>manera</a:t>
            </a:r>
            <a:r>
              <a:rPr lang="en-AU" baseline="0" dirty="0" smtClean="0"/>
              <a:t> de </a:t>
            </a:r>
            <a:r>
              <a:rPr lang="en-AU" baseline="0" dirty="0" err="1" smtClean="0"/>
              <a:t>combinar</a:t>
            </a:r>
            <a:r>
              <a:rPr lang="en-AU" baseline="0" dirty="0" smtClean="0"/>
              <a:t> </a:t>
            </a:r>
            <a:r>
              <a:rPr lang="en-AU" baseline="0" dirty="0" err="1" smtClean="0"/>
              <a:t>los</a:t>
            </a:r>
            <a:r>
              <a:rPr lang="en-AU" baseline="0" dirty="0" smtClean="0"/>
              <a:t> 2 </a:t>
            </a:r>
            <a:r>
              <a:rPr lang="en-AU" baseline="0" dirty="0" err="1" smtClean="0"/>
              <a:t>diagramas</a:t>
            </a:r>
            <a:r>
              <a:rPr lang="en-AU" baseline="0" dirty="0" smtClean="0"/>
              <a:t> y la </a:t>
            </a:r>
            <a:r>
              <a:rPr lang="en-AU" baseline="0" dirty="0" err="1" smtClean="0"/>
              <a:t>explicación</a:t>
            </a:r>
            <a:r>
              <a:rPr lang="en-AU" baseline="0" dirty="0" smtClean="0"/>
              <a:t> que </a:t>
            </a:r>
            <a:r>
              <a:rPr lang="en-AU" baseline="0" dirty="0" err="1" smtClean="0"/>
              <a:t>aparece</a:t>
            </a:r>
            <a:r>
              <a:rPr lang="en-AU" baseline="0" dirty="0" smtClean="0"/>
              <a:t> en las </a:t>
            </a:r>
            <a:r>
              <a:rPr lang="en-AU" baseline="0" dirty="0" err="1" smtClean="0"/>
              <a:t>notas</a:t>
            </a:r>
            <a:r>
              <a:rPr lang="en-AU" baseline="0" dirty="0" smtClean="0"/>
              <a:t>. </a:t>
            </a:r>
          </a:p>
          <a:p>
            <a:endParaRPr lang="en-AU" baseline="0" dirty="0" smtClean="0"/>
          </a:p>
          <a:p>
            <a:r>
              <a:rPr lang="en-AU" dirty="0" smtClean="0"/>
              <a:t>Learning </a:t>
            </a:r>
            <a:r>
              <a:rPr lang="en-AU" dirty="0"/>
              <a:t>is a process. When we learn, </a:t>
            </a:r>
          </a:p>
          <a:p>
            <a:endParaRPr lang="en-AU" dirty="0"/>
          </a:p>
          <a:p>
            <a:pPr marL="171450" indent="-171450">
              <a:buFont typeface="Arial" panose="020B0604020202020204" pitchFamily="34" charset="0"/>
              <a:buChar char="•"/>
            </a:pPr>
            <a:r>
              <a:rPr lang="en-AU" b="1" dirty="0"/>
              <a:t>raw data</a:t>
            </a:r>
            <a:r>
              <a:rPr lang="en-AU" dirty="0"/>
              <a:t> is processed so that </a:t>
            </a:r>
          </a:p>
          <a:p>
            <a:pPr marL="171450" indent="-171450">
              <a:buFont typeface="Arial" panose="020B0604020202020204" pitchFamily="34" charset="0"/>
              <a:buChar char="•"/>
            </a:pPr>
            <a:r>
              <a:rPr lang="en-AU" dirty="0"/>
              <a:t>it becomes useful, structured and organised </a:t>
            </a:r>
            <a:r>
              <a:rPr lang="en-AU" b="1" dirty="0"/>
              <a:t>information</a:t>
            </a:r>
            <a:r>
              <a:rPr lang="en-AU" dirty="0"/>
              <a:t> and</a:t>
            </a:r>
          </a:p>
          <a:p>
            <a:pPr marL="171450" indent="-171450">
              <a:buFont typeface="Arial" panose="020B0604020202020204" pitchFamily="34" charset="0"/>
              <a:buChar char="•"/>
            </a:pPr>
            <a:r>
              <a:rPr lang="en-AU" dirty="0"/>
              <a:t>then given meaning so that it is contextualised and synthesised into </a:t>
            </a:r>
            <a:r>
              <a:rPr lang="en-AU" b="1" dirty="0"/>
              <a:t>knowledge </a:t>
            </a:r>
            <a:r>
              <a:rPr lang="en-AU" dirty="0"/>
              <a:t>and finally</a:t>
            </a:r>
          </a:p>
          <a:p>
            <a:pPr marL="171450" indent="-171450">
              <a:buFont typeface="Arial" panose="020B0604020202020204" pitchFamily="34" charset="0"/>
              <a:buChar char="•"/>
            </a:pPr>
            <a:r>
              <a:rPr lang="en-AU" dirty="0"/>
              <a:t>becomes </a:t>
            </a:r>
            <a:r>
              <a:rPr lang="en-AU" b="1" dirty="0"/>
              <a:t>wisdom </a:t>
            </a:r>
            <a:r>
              <a:rPr lang="en-AU" b="0" dirty="0"/>
              <a:t>which is integrated into our understanding and becomes actionable in the form of new behaviour, capacity or skills </a:t>
            </a: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85120-B5B3-4F89-B21C-84336F7C38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21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a:p>
            <a:r>
              <a:rPr lang="en-AU" dirty="0"/>
              <a:t>This slide presents the learning process using the similar steps but with a different graphic depiction. </a:t>
            </a:r>
          </a:p>
          <a:p>
            <a:endParaRPr lang="en-AU" dirty="0"/>
          </a:p>
          <a:p>
            <a:pPr marL="171450" indent="-171450">
              <a:buFont typeface="Arial" panose="020B0604020202020204" pitchFamily="34" charset="0"/>
              <a:buChar char="•"/>
            </a:pPr>
            <a:r>
              <a:rPr lang="en-AU" b="1" dirty="0"/>
              <a:t>Data</a:t>
            </a:r>
            <a:r>
              <a:rPr lang="en-AU" dirty="0"/>
              <a:t> is unconnected and raw numbers, facts or anecdotes. By itself data is difficult to understand and to use</a:t>
            </a:r>
          </a:p>
          <a:p>
            <a:pPr marL="171450" indent="-171450">
              <a:buFont typeface="Arial" panose="020B0604020202020204" pitchFamily="34" charset="0"/>
              <a:buChar char="•"/>
            </a:pPr>
            <a:r>
              <a:rPr lang="en-AU" dirty="0"/>
              <a:t>When data becomes </a:t>
            </a:r>
            <a:r>
              <a:rPr lang="en-AU" b="1" dirty="0"/>
              <a:t>information</a:t>
            </a:r>
            <a:r>
              <a:rPr lang="en-AU" dirty="0"/>
              <a:t> it becomes more organised and recognisable. We are starting to understand its relevance and use</a:t>
            </a:r>
          </a:p>
          <a:p>
            <a:pPr marL="171450" indent="-171450">
              <a:buFont typeface="Arial" panose="020B0604020202020204" pitchFamily="34" charset="0"/>
              <a:buChar char="•"/>
            </a:pPr>
            <a:r>
              <a:rPr lang="en-AU" dirty="0"/>
              <a:t>As information is translated into </a:t>
            </a:r>
            <a:r>
              <a:rPr lang="en-AU" b="1" dirty="0"/>
              <a:t>knowledge </a:t>
            </a:r>
            <a:r>
              <a:rPr lang="en-AU" b="0" dirty="0"/>
              <a:t>the connections become clearer. We can see how it applies to the context</a:t>
            </a:r>
          </a:p>
          <a:p>
            <a:pPr marL="171450" indent="-171450">
              <a:buFont typeface="Arial" panose="020B0604020202020204" pitchFamily="34" charset="0"/>
              <a:buChar char="•"/>
            </a:pPr>
            <a:r>
              <a:rPr lang="en-AU" b="1" dirty="0"/>
              <a:t>Insight </a:t>
            </a:r>
            <a:r>
              <a:rPr lang="en-AU" b="0" dirty="0"/>
              <a:t>is an additional step (in this schema) and is when we make stronger connections between the knowledge</a:t>
            </a:r>
          </a:p>
          <a:p>
            <a:pPr marL="171450" indent="-171450">
              <a:buFont typeface="Arial" panose="020B0604020202020204" pitchFamily="34" charset="0"/>
              <a:buChar char="•"/>
            </a:pPr>
            <a:r>
              <a:rPr lang="en-AU" b="0" dirty="0"/>
              <a:t>At the stage of </a:t>
            </a:r>
            <a:r>
              <a:rPr lang="en-AU" b="1" dirty="0"/>
              <a:t>wisdom</a:t>
            </a:r>
            <a:r>
              <a:rPr lang="en-AU" b="0" dirty="0"/>
              <a:t> we can apply and use our knowledge and insight </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85120-B5B3-4F89-B21C-84336F7C38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499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b="1" dirty="0"/>
              <a:t>Discussion prompts for slide 5 and 6</a:t>
            </a:r>
          </a:p>
          <a:p>
            <a:pPr marL="171450" indent="-171450">
              <a:buFont typeface="Arial" panose="020B0604020202020204" pitchFamily="34" charset="0"/>
              <a:buChar char="•"/>
            </a:pPr>
            <a:r>
              <a:rPr lang="en-AU" b="0" dirty="0"/>
              <a:t>What are your reflections on the slides? </a:t>
            </a:r>
          </a:p>
          <a:p>
            <a:pPr marL="171450" indent="-171450">
              <a:buFont typeface="Arial" panose="020B0604020202020204" pitchFamily="34" charset="0"/>
              <a:buChar char="•"/>
            </a:pPr>
            <a:r>
              <a:rPr lang="en-AU" b="0" dirty="0"/>
              <a:t>Why do you think learning is important? What do you think are the differences between reporting and learning? </a:t>
            </a:r>
          </a:p>
          <a:p>
            <a:pPr marL="171450" indent="-171450">
              <a:buFont typeface="Arial" panose="020B0604020202020204" pitchFamily="34" charset="0"/>
              <a:buChar char="•"/>
            </a:pPr>
            <a:r>
              <a:rPr lang="en-AU" b="0" dirty="0"/>
              <a:t>Are any of these reasons particularly relevant to influencing? </a:t>
            </a:r>
          </a:p>
          <a:p>
            <a:pPr marL="171450" indent="-171450">
              <a:buFont typeface="Arial" panose="020B0604020202020204" pitchFamily="34" charset="0"/>
              <a:buChar char="•"/>
            </a:pPr>
            <a:r>
              <a:rPr lang="en-AU" b="0" dirty="0"/>
              <a:t>Are there any particular reasons why learning is important in </a:t>
            </a:r>
            <a:r>
              <a:rPr lang="en-AU" b="0"/>
              <a:t>influencing initiatives? </a:t>
            </a:r>
            <a:endParaRPr lang="en-AU" b="0" dirty="0"/>
          </a:p>
          <a:p>
            <a:pPr marL="0" indent="0">
              <a:buFontTx/>
              <a:buNone/>
            </a:pPr>
            <a:endParaRPr lang="en-AU" b="0" dirty="0"/>
          </a:p>
          <a:p>
            <a:pPr marL="0" indent="0">
              <a:buFontTx/>
              <a:buNone/>
            </a:pPr>
            <a:r>
              <a:rPr lang="en-AU" b="0" dirty="0" err="1"/>
              <a:t>Eg</a:t>
            </a:r>
            <a:r>
              <a:rPr lang="en-AU" b="0" dirty="0"/>
              <a:t> influencing often takes place in complex contexts where the pathways to change are uncertain. We need to ensure that ongoing learning enables Oxfam and partners to assess what is working, to strengthen effective strategies and stop ones that are not working</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Any other observations?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85120-B5B3-4F89-B21C-84336F7C38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67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85120-B5B3-4F89-B21C-84336F7C38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444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85120-B5B3-4F89-B21C-84336F7C38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542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Tal vez buscar algunas imágenes de refuerzo?</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81</a:t>
            </a:fld>
            <a:endParaRPr lang="en-GB"/>
          </a:p>
        </p:txBody>
      </p:sp>
    </p:spTree>
    <p:extLst>
      <p:ext uri="{BB962C8B-B14F-4D97-AF65-F5344CB8AC3E}">
        <p14:creationId xmlns:p14="http://schemas.microsoft.com/office/powerpoint/2010/main" val="35083457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tools can also be used in conjunction with data collection tools and methods. After Action reviews </a:t>
            </a:r>
            <a:r>
              <a:rPr lang="en-US" dirty="0" err="1"/>
              <a:t>etc</a:t>
            </a:r>
            <a:r>
              <a:rPr lang="en-US" dirty="0"/>
              <a:t> … provide structures for collaboratively reviewing the effectiveness of our strategies. </a:t>
            </a:r>
          </a:p>
        </p:txBody>
      </p:sp>
      <p:sp>
        <p:nvSpPr>
          <p:cNvPr id="4" name="Slide Number Placeholder 3"/>
          <p:cNvSpPr>
            <a:spLocks noGrp="1"/>
          </p:cNvSpPr>
          <p:nvPr>
            <p:ph type="sldNum" sz="quarter" idx="10"/>
          </p:nvPr>
        </p:nvSpPr>
        <p:spPr/>
        <p:txBody>
          <a:bodyPr/>
          <a:lstStyle/>
          <a:p>
            <a:fld id="{F2AE6859-7401-450D-90D3-76DB2B93E918}" type="slidenum">
              <a:rPr lang="en-GB" smtClean="0"/>
              <a:pPr/>
              <a:t>82</a:t>
            </a:fld>
            <a:endParaRPr lang="en-GB"/>
          </a:p>
        </p:txBody>
      </p:sp>
    </p:spTree>
    <p:extLst>
      <p:ext uri="{BB962C8B-B14F-4D97-AF65-F5344CB8AC3E}">
        <p14:creationId xmlns:p14="http://schemas.microsoft.com/office/powerpoint/2010/main" val="1309621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83</a:t>
            </a:fld>
            <a:endParaRPr lang="en-GB"/>
          </a:p>
        </p:txBody>
      </p:sp>
    </p:spTree>
    <p:extLst>
      <p:ext uri="{BB962C8B-B14F-4D97-AF65-F5344CB8AC3E}">
        <p14:creationId xmlns:p14="http://schemas.microsoft.com/office/powerpoint/2010/main" val="258318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1200"/>
              </a:spcBef>
              <a:spcAft>
                <a:spcPts val="1200"/>
              </a:spcAft>
            </a:pPr>
            <a:r>
              <a:rPr lang="en-US" baseline="0" dirty="0" smtClean="0"/>
              <a:t>La </a:t>
            </a:r>
            <a:r>
              <a:rPr lang="en-US" baseline="0" dirty="0" err="1" smtClean="0"/>
              <a:t>imagen</a:t>
            </a:r>
            <a:r>
              <a:rPr lang="en-US" baseline="0" dirty="0" smtClean="0"/>
              <a:t> </a:t>
            </a:r>
            <a:r>
              <a:rPr lang="en-US" baseline="0" dirty="0" err="1" smtClean="0"/>
              <a:t>puede</a:t>
            </a:r>
            <a:r>
              <a:rPr lang="en-US" baseline="0" dirty="0" smtClean="0"/>
              <a:t> </a:t>
            </a:r>
            <a:r>
              <a:rPr lang="en-US" baseline="0" dirty="0" err="1" smtClean="0"/>
              <a:t>estar</a:t>
            </a:r>
            <a:r>
              <a:rPr lang="en-US" baseline="0" dirty="0" smtClean="0"/>
              <a:t> de </a:t>
            </a:r>
            <a:r>
              <a:rPr lang="en-US" baseline="0" dirty="0" err="1" smtClean="0"/>
              <a:t>fondo</a:t>
            </a:r>
            <a:r>
              <a:rPr lang="en-US" baseline="0" dirty="0" smtClean="0"/>
              <a:t> o </a:t>
            </a:r>
            <a:r>
              <a:rPr lang="en-US" baseline="0" dirty="0" err="1" smtClean="0"/>
              <a:t>acompañando</a:t>
            </a:r>
            <a:r>
              <a:rPr lang="en-US" baseline="0" dirty="0" smtClean="0"/>
              <a:t> las </a:t>
            </a:r>
            <a:r>
              <a:rPr lang="en-US" baseline="0" dirty="0" err="1" smtClean="0"/>
              <a:t>piezas</a:t>
            </a:r>
            <a:r>
              <a:rPr lang="en-US" baseline="0" dirty="0" smtClean="0"/>
              <a:t>. </a:t>
            </a:r>
            <a:endParaRPr lang="en-US" baseline="0" dirty="0"/>
          </a:p>
          <a:p>
            <a:pPr algn="l">
              <a:spcBef>
                <a:spcPts val="1200"/>
              </a:spcBef>
              <a:spcAft>
                <a:spcPts val="1200"/>
              </a:spcAft>
            </a:pPr>
            <a:endParaRPr lang="en-US" baseline="0" dirty="0"/>
          </a:p>
          <a:p>
            <a:pPr algn="l">
              <a:spcBef>
                <a:spcPts val="1200"/>
              </a:spcBef>
              <a:spcAft>
                <a:spcPts val="1200"/>
              </a:spcAft>
            </a:pPr>
            <a:r>
              <a:rPr lang="en-US" baseline="0" dirty="0" smtClean="0"/>
              <a:t>El </a:t>
            </a:r>
            <a:r>
              <a:rPr lang="en-US" baseline="0" dirty="0" err="1" smtClean="0"/>
              <a:t>recuadro</a:t>
            </a:r>
            <a:r>
              <a:rPr lang="en-US" baseline="0" dirty="0" smtClean="0"/>
              <a:t> en </a:t>
            </a:r>
            <a:r>
              <a:rPr lang="en-US" baseline="0" dirty="0" err="1" smtClean="0"/>
              <a:t>verde</a:t>
            </a:r>
            <a:r>
              <a:rPr lang="en-US" baseline="0" dirty="0" smtClean="0"/>
              <a:t> </a:t>
            </a:r>
            <a:r>
              <a:rPr lang="en-US" baseline="0" dirty="0" err="1" smtClean="0"/>
              <a:t>puede</a:t>
            </a:r>
            <a:r>
              <a:rPr lang="en-US" baseline="0" dirty="0" smtClean="0"/>
              <a:t> </a:t>
            </a:r>
            <a:r>
              <a:rPr lang="en-US" baseline="0" dirty="0" err="1" smtClean="0"/>
              <a:t>ser</a:t>
            </a:r>
            <a:r>
              <a:rPr lang="en-US" baseline="0" dirty="0" smtClean="0"/>
              <a:t> </a:t>
            </a:r>
            <a:r>
              <a:rPr lang="en-US" baseline="0" dirty="0" err="1" smtClean="0"/>
              <a:t>otra</a:t>
            </a:r>
            <a:r>
              <a:rPr lang="en-US" baseline="0" dirty="0" smtClean="0"/>
              <a:t> </a:t>
            </a:r>
            <a:r>
              <a:rPr lang="en-US" baseline="0" dirty="0" err="1" smtClean="0"/>
              <a:t>diapositiva</a:t>
            </a:r>
            <a:r>
              <a:rPr lang="en-US" baseline="0" dirty="0" smtClean="0"/>
              <a:t> o </a:t>
            </a:r>
            <a:r>
              <a:rPr lang="en-US" baseline="0" dirty="0" err="1" smtClean="0"/>
              <a:t>una</a:t>
            </a:r>
            <a:r>
              <a:rPr lang="en-US" baseline="0" dirty="0" smtClean="0"/>
              <a:t> idea que </a:t>
            </a:r>
            <a:r>
              <a:rPr lang="en-US" baseline="0" dirty="0" err="1" smtClean="0"/>
              <a:t>complemente</a:t>
            </a:r>
            <a:r>
              <a:rPr lang="en-US" baseline="0" dirty="0" smtClean="0"/>
              <a:t> las ideas de </a:t>
            </a:r>
            <a:r>
              <a:rPr lang="en-US" baseline="0" dirty="0" err="1" smtClean="0"/>
              <a:t>Porqué</a:t>
            </a:r>
            <a:r>
              <a:rPr lang="en-US" baseline="0" dirty="0" smtClean="0"/>
              <a:t> el MEL </a:t>
            </a:r>
            <a:r>
              <a:rPr lang="en-US" baseline="0" dirty="0" err="1" smtClean="0"/>
              <a:t>es</a:t>
            </a:r>
            <a:r>
              <a:rPr lang="en-US" baseline="0" dirty="0" smtClean="0"/>
              <a:t> </a:t>
            </a:r>
            <a:r>
              <a:rPr lang="en-US" baseline="0" dirty="0" err="1" smtClean="0"/>
              <a:t>importante</a:t>
            </a:r>
            <a:r>
              <a:rPr lang="en-US" baseline="0" dirty="0" smtClean="0"/>
              <a:t>…</a:t>
            </a:r>
            <a:endParaRPr lang="en-US" baseline="0" dirty="0"/>
          </a:p>
          <a:p>
            <a:pPr marL="457200" lvl="1" indent="0" algn="l">
              <a:spcBef>
                <a:spcPts val="1200"/>
              </a:spcBef>
              <a:spcAft>
                <a:spcPts val="1200"/>
              </a:spcAft>
              <a:buFontTx/>
              <a:buNone/>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1BB89-14A9-4BC4-A414-EEF329121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2718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a:t>
            </a:r>
            <a:r>
              <a:rPr lang="es-ES" baseline="0" dirty="0" smtClean="0"/>
              <a:t> y las siguientes </a:t>
            </a:r>
            <a:r>
              <a:rPr lang="es-ES" baseline="0" dirty="0" err="1" smtClean="0"/>
              <a:t>diapos</a:t>
            </a:r>
            <a:r>
              <a:rPr lang="es-ES" baseline="0" dirty="0" smtClean="0"/>
              <a:t>, se basan en la mismo diagrama y va cambiando el texto, quizá sería bueno que la parte que se describe en el texto, cambie de color en el diagrama, para facilitar…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84</a:t>
            </a:fld>
            <a:endParaRPr lang="en-GB"/>
          </a:p>
        </p:txBody>
      </p:sp>
    </p:spTree>
    <p:extLst>
      <p:ext uri="{BB962C8B-B14F-4D97-AF65-F5344CB8AC3E}">
        <p14:creationId xmlns:p14="http://schemas.microsoft.com/office/powerpoint/2010/main" val="3526764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85</a:t>
            </a:fld>
            <a:endParaRPr lang="en-GB"/>
          </a:p>
        </p:txBody>
      </p:sp>
    </p:spTree>
    <p:extLst>
      <p:ext uri="{BB962C8B-B14F-4D97-AF65-F5344CB8AC3E}">
        <p14:creationId xmlns:p14="http://schemas.microsoft.com/office/powerpoint/2010/main" val="3459589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Supongo</a:t>
            </a:r>
            <a:r>
              <a:rPr lang="en-AU" baseline="0" dirty="0" smtClean="0"/>
              <a:t> que </a:t>
            </a:r>
            <a:r>
              <a:rPr lang="en-AU" baseline="0" dirty="0" err="1" smtClean="0"/>
              <a:t>ya</a:t>
            </a:r>
            <a:r>
              <a:rPr lang="en-AU" baseline="0" dirty="0" smtClean="0"/>
              <a:t> </a:t>
            </a:r>
            <a:r>
              <a:rPr lang="en-AU" baseline="0" dirty="0" err="1" smtClean="0"/>
              <a:t>será</a:t>
            </a:r>
            <a:r>
              <a:rPr lang="en-AU" baseline="0" dirty="0" smtClean="0"/>
              <a:t> </a:t>
            </a:r>
            <a:r>
              <a:rPr lang="en-AU" baseline="0" dirty="0" err="1" smtClean="0"/>
              <a:t>una</a:t>
            </a:r>
            <a:r>
              <a:rPr lang="en-AU" baseline="0" dirty="0" smtClean="0"/>
              <a:t> </a:t>
            </a:r>
            <a:r>
              <a:rPr lang="en-AU" baseline="0" dirty="0" err="1" smtClean="0"/>
              <a:t>característica</a:t>
            </a:r>
            <a:r>
              <a:rPr lang="en-AU" baseline="0" dirty="0" smtClean="0"/>
              <a:t> del Toolkit en general, </a:t>
            </a:r>
            <a:r>
              <a:rPr lang="en-AU" baseline="0" dirty="0" err="1" smtClean="0"/>
              <a:t>pues</a:t>
            </a:r>
            <a:r>
              <a:rPr lang="en-AU" baseline="0" dirty="0" smtClean="0"/>
              <a:t> </a:t>
            </a:r>
            <a:r>
              <a:rPr lang="en-AU" baseline="0" dirty="0" err="1" smtClean="0"/>
              <a:t>habíamos</a:t>
            </a:r>
            <a:r>
              <a:rPr lang="en-AU" baseline="0" dirty="0" smtClean="0"/>
              <a:t> </a:t>
            </a:r>
            <a:r>
              <a:rPr lang="en-AU" baseline="0" dirty="0" err="1" smtClean="0"/>
              <a:t>definido</a:t>
            </a:r>
            <a:r>
              <a:rPr lang="en-AU" baseline="0" dirty="0" smtClean="0"/>
              <a:t> que </a:t>
            </a:r>
            <a:r>
              <a:rPr lang="en-AU" baseline="0" dirty="0" err="1" smtClean="0"/>
              <a:t>podría</a:t>
            </a:r>
            <a:r>
              <a:rPr lang="en-AU" baseline="0" dirty="0" smtClean="0"/>
              <a:t> </a:t>
            </a:r>
            <a:r>
              <a:rPr lang="en-AU" baseline="0" dirty="0" err="1" smtClean="0"/>
              <a:t>ser</a:t>
            </a:r>
            <a:r>
              <a:rPr lang="en-AU" baseline="0" dirty="0" smtClean="0"/>
              <a:t> </a:t>
            </a:r>
            <a:r>
              <a:rPr lang="en-AU" baseline="0" dirty="0" err="1" smtClean="0"/>
              <a:t>muy</a:t>
            </a:r>
            <a:r>
              <a:rPr lang="en-AU" baseline="0" dirty="0" smtClean="0"/>
              <a:t> </a:t>
            </a:r>
            <a:r>
              <a:rPr lang="en-AU" baseline="0" dirty="0" err="1" smtClean="0"/>
              <a:t>dinámico</a:t>
            </a:r>
            <a:r>
              <a:rPr lang="en-AU" baseline="0" dirty="0" smtClean="0"/>
              <a:t> y </a:t>
            </a:r>
            <a:r>
              <a:rPr lang="en-AU" baseline="0" dirty="0" err="1" smtClean="0"/>
              <a:t>saltar</a:t>
            </a:r>
            <a:r>
              <a:rPr lang="en-AU" baseline="0" dirty="0" smtClean="0"/>
              <a:t> de un </a:t>
            </a:r>
            <a:r>
              <a:rPr lang="en-AU" baseline="0" dirty="0" err="1" smtClean="0"/>
              <a:t>sitio</a:t>
            </a:r>
            <a:r>
              <a:rPr lang="en-AU" baseline="0" dirty="0" smtClean="0"/>
              <a:t> al </a:t>
            </a:r>
            <a:r>
              <a:rPr lang="en-AU" baseline="0" dirty="0" err="1" smtClean="0"/>
              <a:t>otro</a:t>
            </a:r>
            <a:r>
              <a:rPr lang="en-AU" baseline="0" dirty="0" smtClean="0"/>
              <a:t>. Pero </a:t>
            </a:r>
            <a:r>
              <a:rPr lang="en-AU" baseline="0" dirty="0" err="1" smtClean="0"/>
              <a:t>este</a:t>
            </a:r>
            <a:r>
              <a:rPr lang="en-AU" baseline="0" dirty="0" smtClean="0"/>
              <a:t> </a:t>
            </a:r>
            <a:r>
              <a:rPr lang="en-AU" baseline="0" dirty="0" err="1" smtClean="0"/>
              <a:t>apartado</a:t>
            </a:r>
            <a:r>
              <a:rPr lang="en-AU" baseline="0" dirty="0" smtClean="0"/>
              <a:t>, y en especial la </a:t>
            </a:r>
            <a:r>
              <a:rPr lang="en-AU" baseline="0" dirty="0" err="1" smtClean="0"/>
              <a:t>diapositiva</a:t>
            </a:r>
            <a:r>
              <a:rPr lang="en-AU" baseline="0" dirty="0" smtClean="0"/>
              <a:t> 90 </a:t>
            </a:r>
            <a:r>
              <a:rPr lang="en-AU" baseline="0" dirty="0" err="1" smtClean="0"/>
              <a:t>es</a:t>
            </a:r>
            <a:r>
              <a:rPr lang="en-AU" baseline="0" dirty="0" smtClean="0"/>
              <a:t> clave que </a:t>
            </a:r>
            <a:r>
              <a:rPr lang="en-AU" baseline="0" dirty="0" err="1" smtClean="0"/>
              <a:t>esté</a:t>
            </a:r>
            <a:r>
              <a:rPr lang="en-AU" baseline="0" dirty="0" smtClean="0"/>
              <a:t> SIEMPRE accessible a un click, </a:t>
            </a:r>
            <a:r>
              <a:rPr lang="en-AU" baseline="0" dirty="0" err="1" smtClean="0"/>
              <a:t>claramente</a:t>
            </a:r>
            <a:r>
              <a:rPr lang="en-AU" baseline="0" dirty="0" smtClean="0"/>
              <a:t> </a:t>
            </a:r>
            <a:r>
              <a:rPr lang="en-AU" baseline="0" dirty="0" err="1" smtClean="0"/>
              <a:t>diciendo</a:t>
            </a:r>
            <a:r>
              <a:rPr lang="en-AU" baseline="0" dirty="0" smtClean="0"/>
              <a:t> Overview of tools, methods and examples (with links)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2A6EA9-D6ED-4153-80C5-321D9CF1536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123872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Supongo</a:t>
            </a:r>
            <a:r>
              <a:rPr lang="en-AU" baseline="0" dirty="0" smtClean="0"/>
              <a:t> que </a:t>
            </a:r>
            <a:r>
              <a:rPr lang="en-AU" baseline="0" dirty="0" err="1" smtClean="0"/>
              <a:t>ya</a:t>
            </a:r>
            <a:r>
              <a:rPr lang="en-AU" baseline="0" dirty="0" smtClean="0"/>
              <a:t> </a:t>
            </a:r>
            <a:r>
              <a:rPr lang="en-AU" baseline="0" dirty="0" err="1" smtClean="0"/>
              <a:t>será</a:t>
            </a:r>
            <a:r>
              <a:rPr lang="en-AU" baseline="0" dirty="0" smtClean="0"/>
              <a:t> </a:t>
            </a:r>
            <a:r>
              <a:rPr lang="en-AU" baseline="0" dirty="0" err="1" smtClean="0"/>
              <a:t>una</a:t>
            </a:r>
            <a:r>
              <a:rPr lang="en-AU" baseline="0" dirty="0" smtClean="0"/>
              <a:t> </a:t>
            </a:r>
            <a:r>
              <a:rPr lang="en-AU" baseline="0" dirty="0" err="1" smtClean="0"/>
              <a:t>característica</a:t>
            </a:r>
            <a:r>
              <a:rPr lang="en-AU" baseline="0" dirty="0" smtClean="0"/>
              <a:t> del Toolkit en general, </a:t>
            </a:r>
            <a:r>
              <a:rPr lang="en-AU" baseline="0" dirty="0" err="1" smtClean="0"/>
              <a:t>pues</a:t>
            </a:r>
            <a:r>
              <a:rPr lang="en-AU" baseline="0" dirty="0" smtClean="0"/>
              <a:t> </a:t>
            </a:r>
            <a:r>
              <a:rPr lang="en-AU" baseline="0" dirty="0" err="1" smtClean="0"/>
              <a:t>habíamos</a:t>
            </a:r>
            <a:r>
              <a:rPr lang="en-AU" baseline="0" dirty="0" smtClean="0"/>
              <a:t> </a:t>
            </a:r>
            <a:r>
              <a:rPr lang="en-AU" baseline="0" dirty="0" err="1" smtClean="0"/>
              <a:t>definido</a:t>
            </a:r>
            <a:r>
              <a:rPr lang="en-AU" baseline="0" dirty="0" smtClean="0"/>
              <a:t> que </a:t>
            </a:r>
            <a:r>
              <a:rPr lang="en-AU" baseline="0" dirty="0" err="1" smtClean="0"/>
              <a:t>podría</a:t>
            </a:r>
            <a:r>
              <a:rPr lang="en-AU" baseline="0" dirty="0" smtClean="0"/>
              <a:t> </a:t>
            </a:r>
            <a:r>
              <a:rPr lang="en-AU" baseline="0" dirty="0" err="1" smtClean="0"/>
              <a:t>ser</a:t>
            </a:r>
            <a:r>
              <a:rPr lang="en-AU" baseline="0" dirty="0" smtClean="0"/>
              <a:t> </a:t>
            </a:r>
            <a:r>
              <a:rPr lang="en-AU" baseline="0" dirty="0" err="1" smtClean="0"/>
              <a:t>muy</a:t>
            </a:r>
            <a:r>
              <a:rPr lang="en-AU" baseline="0" dirty="0" smtClean="0"/>
              <a:t> </a:t>
            </a:r>
            <a:r>
              <a:rPr lang="en-AU" baseline="0" dirty="0" err="1" smtClean="0"/>
              <a:t>dinámico</a:t>
            </a:r>
            <a:r>
              <a:rPr lang="en-AU" baseline="0" dirty="0" smtClean="0"/>
              <a:t> y </a:t>
            </a:r>
            <a:r>
              <a:rPr lang="en-AU" baseline="0" dirty="0" err="1" smtClean="0"/>
              <a:t>saltar</a:t>
            </a:r>
            <a:r>
              <a:rPr lang="en-AU" baseline="0" dirty="0" smtClean="0"/>
              <a:t> de un </a:t>
            </a:r>
            <a:r>
              <a:rPr lang="en-AU" baseline="0" dirty="0" err="1" smtClean="0"/>
              <a:t>sitio</a:t>
            </a:r>
            <a:r>
              <a:rPr lang="en-AU" baseline="0" dirty="0" smtClean="0"/>
              <a:t> al </a:t>
            </a:r>
            <a:r>
              <a:rPr lang="en-AU" baseline="0" dirty="0" err="1" smtClean="0"/>
              <a:t>otro</a:t>
            </a:r>
            <a:r>
              <a:rPr lang="en-AU" baseline="0" dirty="0" smtClean="0"/>
              <a:t>. Pero </a:t>
            </a:r>
            <a:r>
              <a:rPr lang="en-AU" baseline="0" dirty="0" err="1" smtClean="0"/>
              <a:t>este</a:t>
            </a:r>
            <a:r>
              <a:rPr lang="en-AU" baseline="0" dirty="0" smtClean="0"/>
              <a:t> </a:t>
            </a:r>
            <a:r>
              <a:rPr lang="en-AU" baseline="0" dirty="0" err="1" smtClean="0"/>
              <a:t>apartado</a:t>
            </a:r>
            <a:r>
              <a:rPr lang="en-AU" baseline="0" dirty="0" smtClean="0"/>
              <a:t>, y en especial la </a:t>
            </a:r>
            <a:r>
              <a:rPr lang="en-AU" baseline="0" dirty="0" err="1" smtClean="0"/>
              <a:t>diapositiva</a:t>
            </a:r>
            <a:r>
              <a:rPr lang="en-AU" baseline="0" dirty="0" smtClean="0"/>
              <a:t> 89 </a:t>
            </a:r>
            <a:r>
              <a:rPr lang="en-AU" baseline="0" dirty="0" err="1" smtClean="0"/>
              <a:t>es</a:t>
            </a:r>
            <a:r>
              <a:rPr lang="en-AU" baseline="0" dirty="0" smtClean="0"/>
              <a:t> clave que </a:t>
            </a:r>
            <a:r>
              <a:rPr lang="en-AU" baseline="0" dirty="0" err="1" smtClean="0"/>
              <a:t>esté</a:t>
            </a:r>
            <a:r>
              <a:rPr lang="en-AU" baseline="0" dirty="0" smtClean="0"/>
              <a:t> SIEMPRE accessible a un click, </a:t>
            </a:r>
            <a:r>
              <a:rPr lang="en-AU" baseline="0" dirty="0" err="1" smtClean="0"/>
              <a:t>claramente</a:t>
            </a:r>
            <a:r>
              <a:rPr lang="en-AU" baseline="0" dirty="0" smtClean="0"/>
              <a:t> </a:t>
            </a:r>
            <a:r>
              <a:rPr lang="en-AU" baseline="0" dirty="0" err="1" smtClean="0"/>
              <a:t>diciendo</a:t>
            </a:r>
            <a:r>
              <a:rPr lang="en-AU" baseline="0" dirty="0" smtClean="0"/>
              <a:t> Overview of tools, methods and examples (with links)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2A6EA9-D6ED-4153-80C5-321D9CF1536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585264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documento del link debería ser convertido</a:t>
            </a:r>
            <a:r>
              <a:rPr lang="es-ES" baseline="0" dirty="0" smtClean="0"/>
              <a:t> en una especia de imagen en la que se pudieran “</a:t>
            </a:r>
            <a:r>
              <a:rPr lang="es-ES" baseline="0" dirty="0" err="1" smtClean="0"/>
              <a:t>clickar</a:t>
            </a:r>
            <a:r>
              <a:rPr lang="es-ES" baseline="0" dirty="0" smtClean="0"/>
              <a:t>” los distintos enlaces…. </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90</a:t>
            </a:fld>
            <a:endParaRPr lang="en-GB"/>
          </a:p>
        </p:txBody>
      </p:sp>
    </p:spTree>
    <p:extLst>
      <p:ext uri="{BB962C8B-B14F-4D97-AF65-F5344CB8AC3E}">
        <p14:creationId xmlns:p14="http://schemas.microsoft.com/office/powerpoint/2010/main" val="1100605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91</a:t>
            </a:fld>
            <a:endParaRPr lang="en-GB"/>
          </a:p>
        </p:txBody>
      </p:sp>
    </p:spTree>
    <p:extLst>
      <p:ext uri="{BB962C8B-B14F-4D97-AF65-F5344CB8AC3E}">
        <p14:creationId xmlns:p14="http://schemas.microsoft.com/office/powerpoint/2010/main" val="1717136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Quizá buscar algunas imágenes?</a:t>
            </a:r>
            <a:r>
              <a:rPr lang="es-ES" baseline="0" dirty="0" smtClean="0"/>
              <a:t> y/ hacer un juego para emparejar el derecho y lo que implica?</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93</a:t>
            </a:fld>
            <a:endParaRPr lang="en-GB"/>
          </a:p>
        </p:txBody>
      </p:sp>
    </p:spTree>
    <p:extLst>
      <p:ext uri="{BB962C8B-B14F-4D97-AF65-F5344CB8AC3E}">
        <p14:creationId xmlns:p14="http://schemas.microsoft.com/office/powerpoint/2010/main" val="1970324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Quizá buscar algunas imágenes?</a:t>
            </a:r>
            <a:r>
              <a:rPr lang="es-ES" baseline="0" dirty="0" smtClean="0"/>
              <a:t> y/ hacer un juego para emparejar el derecho y lo que implica?</a:t>
            </a:r>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94</a:t>
            </a:fld>
            <a:endParaRPr lang="en-GB"/>
          </a:p>
        </p:txBody>
      </p:sp>
    </p:spTree>
    <p:extLst>
      <p:ext uri="{BB962C8B-B14F-4D97-AF65-F5344CB8AC3E}">
        <p14:creationId xmlns:p14="http://schemas.microsoft.com/office/powerpoint/2010/main" val="540116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2A6EA9-D6ED-4153-80C5-321D9CF15364}" type="slidenum">
              <a:rPr lang="en-GB" smtClean="0"/>
              <a:pPr/>
              <a:t>95</a:t>
            </a:fld>
            <a:endParaRPr lang="en-GB"/>
          </a:p>
        </p:txBody>
      </p:sp>
    </p:spTree>
    <p:extLst>
      <p:ext uri="{BB962C8B-B14F-4D97-AF65-F5344CB8AC3E}">
        <p14:creationId xmlns:p14="http://schemas.microsoft.com/office/powerpoint/2010/main" val="37954421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31D062-C1E2-451E-BE8D-1CAABF5A19CE}" type="slidenum">
              <a:rPr lang="en-GB" smtClean="0"/>
              <a:t>106</a:t>
            </a:fld>
            <a:endParaRPr lang="en-GB"/>
          </a:p>
        </p:txBody>
      </p:sp>
    </p:spTree>
    <p:extLst>
      <p:ext uri="{BB962C8B-B14F-4D97-AF65-F5344CB8AC3E}">
        <p14:creationId xmlns:p14="http://schemas.microsoft.com/office/powerpoint/2010/main" val="347047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err="1" smtClean="0"/>
              <a:t>Esta</a:t>
            </a:r>
            <a:r>
              <a:rPr lang="en-AU" baseline="0" dirty="0" smtClean="0"/>
              <a:t> y las </a:t>
            </a:r>
            <a:r>
              <a:rPr lang="en-AU" baseline="0" dirty="0" err="1" smtClean="0"/>
              <a:t>siguentes</a:t>
            </a:r>
            <a:r>
              <a:rPr lang="en-AU" baseline="0" dirty="0" smtClean="0"/>
              <a:t> 2 </a:t>
            </a:r>
            <a:r>
              <a:rPr lang="en-AU" baseline="0" dirty="0" err="1" smtClean="0"/>
              <a:t>diapositivas</a:t>
            </a:r>
            <a:r>
              <a:rPr lang="en-AU" baseline="0" dirty="0" smtClean="0"/>
              <a:t> (3 en total) </a:t>
            </a:r>
            <a:r>
              <a:rPr lang="en-AU" baseline="0" dirty="0" err="1" smtClean="0"/>
              <a:t>están</a:t>
            </a:r>
            <a:r>
              <a:rPr lang="en-AU" baseline="0" dirty="0" smtClean="0"/>
              <a:t> </a:t>
            </a:r>
            <a:r>
              <a:rPr lang="en-AU" baseline="0" dirty="0" err="1" smtClean="0"/>
              <a:t>relacionadas</a:t>
            </a:r>
            <a:r>
              <a:rPr lang="en-AU" baseline="0" dirty="0" smtClean="0"/>
              <a:t>, </a:t>
            </a:r>
            <a:r>
              <a:rPr lang="en-AU" baseline="0" dirty="0" err="1" smtClean="0"/>
              <a:t>porque</a:t>
            </a:r>
            <a:r>
              <a:rPr lang="en-AU" baseline="0" dirty="0" smtClean="0"/>
              <a:t> </a:t>
            </a:r>
            <a:r>
              <a:rPr lang="en-AU" baseline="0" dirty="0" err="1" smtClean="0"/>
              <a:t>hablan</a:t>
            </a:r>
            <a:r>
              <a:rPr lang="en-AU" baseline="0" dirty="0" smtClean="0"/>
              <a:t> de que el MEL no </a:t>
            </a:r>
            <a:r>
              <a:rPr lang="en-AU" baseline="0" dirty="0" err="1" smtClean="0"/>
              <a:t>puede</a:t>
            </a:r>
            <a:r>
              <a:rPr lang="en-AU" baseline="0" dirty="0" smtClean="0"/>
              <a:t> </a:t>
            </a:r>
            <a:r>
              <a:rPr lang="en-AU" baseline="0" dirty="0" err="1" smtClean="0"/>
              <a:t>medirlo</a:t>
            </a:r>
            <a:r>
              <a:rPr lang="en-AU" baseline="0" dirty="0" smtClean="0"/>
              <a:t> </a:t>
            </a:r>
            <a:r>
              <a:rPr lang="en-AU" baseline="0" dirty="0" err="1" smtClean="0"/>
              <a:t>todo</a:t>
            </a:r>
            <a:r>
              <a:rPr lang="en-AU" baseline="0" dirty="0" smtClean="0"/>
              <a:t> </a:t>
            </a:r>
            <a:r>
              <a:rPr lang="en-AU" baseline="0" dirty="0" err="1" smtClean="0"/>
              <a:t>ni</a:t>
            </a:r>
            <a:r>
              <a:rPr lang="en-AU" baseline="0" dirty="0" smtClean="0"/>
              <a:t> responder a </a:t>
            </a:r>
            <a:r>
              <a:rPr lang="en-AU" baseline="0" dirty="0" err="1" smtClean="0"/>
              <a:t>todo</a:t>
            </a:r>
            <a:r>
              <a:rPr lang="en-AU" baseline="0" dirty="0" smtClean="0"/>
              <a:t> </a:t>
            </a:r>
            <a:r>
              <a:rPr lang="en-AU" baseline="0" dirty="0" err="1" smtClean="0"/>
              <a:t>ni</a:t>
            </a:r>
            <a:r>
              <a:rPr lang="en-AU" baseline="0" dirty="0" smtClean="0"/>
              <a:t> </a:t>
            </a:r>
            <a:r>
              <a:rPr lang="en-AU" baseline="0" dirty="0" err="1" smtClean="0"/>
              <a:t>informar</a:t>
            </a:r>
            <a:r>
              <a:rPr lang="en-AU" baseline="0" dirty="0" smtClean="0"/>
              <a:t> a </a:t>
            </a:r>
            <a:r>
              <a:rPr lang="en-AU" baseline="0" dirty="0" err="1" smtClean="0"/>
              <a:t>todos</a:t>
            </a:r>
            <a:r>
              <a:rPr lang="en-AU" baseline="0" dirty="0" smtClean="0"/>
              <a:t>… Que </a:t>
            </a:r>
            <a:r>
              <a:rPr lang="en-AU" baseline="0" dirty="0" err="1" smtClean="0"/>
              <a:t>tiene</a:t>
            </a:r>
            <a:r>
              <a:rPr lang="en-AU" baseline="0" dirty="0" smtClean="0"/>
              <a:t> que </a:t>
            </a:r>
            <a:r>
              <a:rPr lang="en-AU" baseline="0" dirty="0" err="1" smtClean="0"/>
              <a:t>haber</a:t>
            </a:r>
            <a:r>
              <a:rPr lang="en-AU" baseline="0" dirty="0" smtClean="0"/>
              <a:t> </a:t>
            </a:r>
            <a:r>
              <a:rPr lang="en-AU" baseline="0" dirty="0" err="1" smtClean="0"/>
              <a:t>una</a:t>
            </a:r>
            <a:r>
              <a:rPr lang="en-AU" baseline="0" dirty="0" smtClean="0"/>
              <a:t> </a:t>
            </a:r>
            <a:r>
              <a:rPr lang="en-AU" baseline="0" dirty="0" err="1" smtClean="0"/>
              <a:t>priorización</a:t>
            </a:r>
            <a:r>
              <a:rPr lang="en-AU" baseline="0" dirty="0" smtClean="0"/>
              <a:t> del (a) </a:t>
            </a:r>
            <a:r>
              <a:rPr lang="en-AU" baseline="0" dirty="0" err="1" smtClean="0"/>
              <a:t>propósito</a:t>
            </a:r>
            <a:r>
              <a:rPr lang="en-AU" baseline="0" dirty="0" smtClean="0"/>
              <a:t>, (b) de las </a:t>
            </a:r>
            <a:r>
              <a:rPr lang="en-AU" baseline="0" dirty="0" err="1" smtClean="0"/>
              <a:t>preguntas</a:t>
            </a:r>
            <a:r>
              <a:rPr lang="en-AU" baseline="0" dirty="0" smtClean="0"/>
              <a:t> clave, y de c) </a:t>
            </a:r>
            <a:r>
              <a:rPr lang="en-AU" baseline="0" dirty="0" err="1" smtClean="0"/>
              <a:t>los</a:t>
            </a:r>
            <a:r>
              <a:rPr lang="en-AU" baseline="0" dirty="0" smtClean="0"/>
              <a:t> stakeholders/</a:t>
            </a:r>
            <a:r>
              <a:rPr lang="en-AU" baseline="0" dirty="0" err="1" smtClean="0"/>
              <a:t>audiencia</a:t>
            </a:r>
            <a:r>
              <a:rPr lang="en-AU" baseline="0" dirty="0" smtClean="0"/>
              <a:t>. </a:t>
            </a:r>
            <a:r>
              <a:rPr lang="en-AU" baseline="0" dirty="0" err="1" smtClean="0"/>
              <a:t>Por</a:t>
            </a:r>
            <a:r>
              <a:rPr lang="en-AU" baseline="0" dirty="0" smtClean="0"/>
              <a:t> </a:t>
            </a:r>
            <a:r>
              <a:rPr lang="en-AU" baseline="0" dirty="0" err="1" smtClean="0"/>
              <a:t>tanto</a:t>
            </a:r>
            <a:r>
              <a:rPr lang="en-AU" baseline="0" dirty="0" smtClean="0"/>
              <a:t>, </a:t>
            </a:r>
            <a:r>
              <a:rPr lang="en-AU" baseline="0" dirty="0" err="1" smtClean="0"/>
              <a:t>puede</a:t>
            </a:r>
            <a:r>
              <a:rPr lang="en-AU" baseline="0" dirty="0" smtClean="0"/>
              <a:t> </a:t>
            </a:r>
            <a:r>
              <a:rPr lang="en-AU" baseline="0" dirty="0" err="1" smtClean="0"/>
              <a:t>pesentarse</a:t>
            </a:r>
            <a:r>
              <a:rPr lang="en-AU" baseline="0" dirty="0" smtClean="0"/>
              <a:t> </a:t>
            </a:r>
            <a:r>
              <a:rPr lang="en-AU" baseline="0" dirty="0" err="1" smtClean="0"/>
              <a:t>como</a:t>
            </a:r>
            <a:r>
              <a:rPr lang="en-AU" baseline="0" dirty="0" smtClean="0"/>
              <a:t> un “</a:t>
            </a:r>
            <a:r>
              <a:rPr lang="en-AU" baseline="0" dirty="0" err="1" smtClean="0"/>
              <a:t>tríptico</a:t>
            </a:r>
            <a:r>
              <a:rPr lang="en-AU" baseline="0" dirty="0" smtClean="0"/>
              <a:t>” o </a:t>
            </a:r>
            <a:r>
              <a:rPr lang="en-AU" baseline="0" dirty="0" err="1" smtClean="0"/>
              <a:t>como</a:t>
            </a:r>
            <a:r>
              <a:rPr lang="en-AU" baseline="0" dirty="0" smtClean="0"/>
              <a:t> slides </a:t>
            </a:r>
            <a:r>
              <a:rPr lang="en-AU" baseline="0" dirty="0" err="1" smtClean="0"/>
              <a:t>separadas</a:t>
            </a:r>
            <a:r>
              <a:rPr lang="en-AU" baseline="0" dirty="0" smtClean="0"/>
              <a: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2A6EA9-D6ED-4153-80C5-321D9CF1536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5226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a:t>
            </a:r>
            <a:r>
              <a:rPr lang="en-US" dirty="0" smtClean="0"/>
              <a:t> </a:t>
            </a:r>
            <a:r>
              <a:rPr lang="en-US" dirty="0" err="1" smtClean="0"/>
              <a:t>puede</a:t>
            </a:r>
            <a:r>
              <a:rPr lang="en-US" baseline="0" dirty="0" smtClean="0"/>
              <a:t> </a:t>
            </a:r>
            <a:r>
              <a:rPr lang="en-US" baseline="0" dirty="0" err="1" smtClean="0"/>
              <a:t>ser</a:t>
            </a:r>
            <a:r>
              <a:rPr lang="en-US" baseline="0" dirty="0" smtClean="0"/>
              <a:t> </a:t>
            </a:r>
            <a:r>
              <a:rPr lang="en-US" baseline="0" dirty="0" err="1" smtClean="0"/>
              <a:t>una</a:t>
            </a:r>
            <a:r>
              <a:rPr lang="en-US" baseline="0" dirty="0" smtClean="0"/>
              <a:t> </a:t>
            </a:r>
            <a:r>
              <a:rPr lang="en-US" baseline="0" dirty="0" err="1" smtClean="0"/>
              <a:t>diapositiva</a:t>
            </a:r>
            <a:r>
              <a:rPr lang="en-US" baseline="0" dirty="0" smtClean="0"/>
              <a:t> </a:t>
            </a:r>
            <a:r>
              <a:rPr lang="en-US" baseline="0" dirty="0" err="1" smtClean="0"/>
              <a:t>compuesta</a:t>
            </a:r>
            <a:r>
              <a:rPr lang="en-US" baseline="0" dirty="0" smtClean="0"/>
              <a:t>, o </a:t>
            </a:r>
            <a:r>
              <a:rPr lang="en-US" baseline="0" dirty="0" err="1" smtClean="0"/>
              <a:t>ser</a:t>
            </a:r>
            <a:r>
              <a:rPr lang="en-US" baseline="0" dirty="0" smtClean="0"/>
              <a:t> 2… la idea </a:t>
            </a:r>
            <a:r>
              <a:rPr lang="en-US" baseline="0" dirty="0" err="1" smtClean="0"/>
              <a:t>es</a:t>
            </a:r>
            <a:r>
              <a:rPr lang="en-US" baseline="0" dirty="0" smtClean="0"/>
              <a:t> que el MEL </a:t>
            </a:r>
            <a:r>
              <a:rPr lang="en-US" baseline="0" dirty="0" err="1" smtClean="0"/>
              <a:t>puede</a:t>
            </a:r>
            <a:r>
              <a:rPr lang="en-US" baseline="0" dirty="0" smtClean="0"/>
              <a:t> responder a </a:t>
            </a:r>
            <a:r>
              <a:rPr lang="en-US" baseline="0" dirty="0" err="1" smtClean="0"/>
              <a:t>muchas</a:t>
            </a:r>
            <a:r>
              <a:rPr lang="en-US" baseline="0" dirty="0" smtClean="0"/>
              <a:t> </a:t>
            </a:r>
            <a:r>
              <a:rPr lang="en-US" baseline="0" dirty="0" err="1" smtClean="0"/>
              <a:t>preguntas</a:t>
            </a:r>
            <a:r>
              <a:rPr lang="en-US" baseline="0" dirty="0" smtClean="0"/>
              <a:t>, </a:t>
            </a:r>
            <a:r>
              <a:rPr lang="en-US" baseline="0" dirty="0" err="1" smtClean="0"/>
              <a:t>pero</a:t>
            </a:r>
            <a:r>
              <a:rPr lang="en-US" baseline="0" dirty="0" smtClean="0"/>
              <a:t> </a:t>
            </a:r>
            <a:r>
              <a:rPr lang="en-US" baseline="0" dirty="0" err="1" smtClean="0"/>
              <a:t>probablemente</a:t>
            </a:r>
            <a:r>
              <a:rPr lang="en-US" baseline="0" dirty="0" smtClean="0"/>
              <a:t> no </a:t>
            </a:r>
            <a:r>
              <a:rPr lang="en-US" baseline="0" dirty="0" err="1" smtClean="0"/>
              <a:t>pude</a:t>
            </a:r>
            <a:r>
              <a:rPr lang="en-US" baseline="0" dirty="0" smtClean="0"/>
              <a:t> responder </a:t>
            </a:r>
            <a:r>
              <a:rPr lang="en-US" baseline="0" dirty="0" err="1" smtClean="0"/>
              <a:t>todas</a:t>
            </a:r>
            <a:r>
              <a:rPr lang="en-US" baseline="0" dirty="0" smtClean="0"/>
              <a:t> a la </a:t>
            </a:r>
            <a:r>
              <a:rPr lang="en-US" baseline="0" dirty="0" err="1" smtClean="0"/>
              <a:t>vez</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B3A0B92-E4D1-6C4E-A615-BD7E65273E86}" type="slidenum">
              <a:rPr lang="en-US" smtClean="0"/>
              <a:t>12</a:t>
            </a:fld>
            <a:endParaRPr lang="en-US"/>
          </a:p>
        </p:txBody>
      </p:sp>
    </p:spTree>
    <p:extLst>
      <p:ext uri="{BB962C8B-B14F-4D97-AF65-F5344CB8AC3E}">
        <p14:creationId xmlns:p14="http://schemas.microsoft.com/office/powerpoint/2010/main" val="931287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srcRect/>
          <a:stretch>
            <a:fillRect/>
          </a:stretch>
        </p:blipFill>
        <p:spPr bwMode="auto">
          <a:xfrm>
            <a:off x="7918450" y="5502275"/>
            <a:ext cx="919163" cy="1028700"/>
          </a:xfrm>
          <a:prstGeom prst="rect">
            <a:avLst/>
          </a:prstGeom>
          <a:noFill/>
          <a:ln w="9525">
            <a:noFill/>
            <a:miter lim="800000"/>
            <a:headEnd/>
            <a:tailEnd/>
          </a:ln>
        </p:spPr>
      </p:pic>
      <p:sp>
        <p:nvSpPr>
          <p:cNvPr id="5127" name="Rectangle 7"/>
          <p:cNvSpPr>
            <a:spLocks noGrp="1" noChangeArrowheads="1"/>
          </p:cNvSpPr>
          <p:nvPr>
            <p:ph type="ctrTitle"/>
          </p:nvPr>
        </p:nvSpPr>
        <p:spPr>
          <a:xfrm>
            <a:off x="395288" y="2852738"/>
            <a:ext cx="8466137" cy="1655762"/>
          </a:xfrm>
          <a:extLst/>
        </p:spPr>
        <p:txBody>
          <a:bodyPr lIns="0" tIns="0" rIns="0" bIns="0" anchor="t"/>
          <a:lstStyle>
            <a:lvl1pPr>
              <a:defRPr sz="6000" b="1">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pPr lvl="0"/>
            <a:r>
              <a:rPr lang="en-US" noProof="0"/>
              <a:t>Click to edit Master subtitle style</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Text Box 10"/>
          <p:cNvSpPr txBox="1">
            <a:spLocks noChangeArrowheads="1"/>
          </p:cNvSpPr>
          <p:nvPr userDrawn="1"/>
        </p:nvSpPr>
        <p:spPr bwMode="auto">
          <a:xfrm>
            <a:off x="6823075" y="6453188"/>
            <a:ext cx="1227138" cy="165100"/>
          </a:xfrm>
          <a:prstGeom prst="rect">
            <a:avLst/>
          </a:prstGeom>
          <a:noFill/>
          <a:ln>
            <a:noFill/>
          </a:ln>
          <a:extLst/>
        </p:spPr>
        <p:txBody>
          <a:bodyPr/>
          <a:lstStyle/>
          <a:p>
            <a:pPr>
              <a:spcBef>
                <a:spcPct val="50000"/>
              </a:spcBef>
            </a:pPr>
            <a:r>
              <a:rPr lang="en-GB" sz="1000"/>
              <a:t>Page </a:t>
            </a:r>
            <a:fld id="{21039DF1-112E-4C3F-A256-E76419330B40}" type="slidenum">
              <a:rPr lang="en-GB" sz="1000"/>
              <a:pPr>
                <a:spcBef>
                  <a:spcPct val="50000"/>
                </a:spcBef>
              </a:pPr>
              <a:t>‹Nº›</a:t>
            </a:fld>
            <a:endParaRPr lang="en-GB" sz="1000"/>
          </a:p>
        </p:txBody>
      </p:sp>
      <p:pic>
        <p:nvPicPr>
          <p:cNvPr id="1029" name="Picture 7" descr="Black logo_060212"/>
          <p:cNvPicPr>
            <a:picLocks noChangeAspect="1" noChangeArrowheads="1"/>
          </p:cNvPicPr>
          <p:nvPr userDrawn="1"/>
        </p:nvPicPr>
        <p:blipFill>
          <a:blip r:embed="rId13" cstate="print"/>
          <a:srcRect/>
          <a:stretch>
            <a:fillRect/>
          </a:stretch>
        </p:blipFill>
        <p:spPr bwMode="auto">
          <a:xfrm>
            <a:off x="8204200" y="6005513"/>
            <a:ext cx="600075" cy="665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4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slide" Target="slide15.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image" Target="../media/image36.emf"/></Relationships>
</file>

<file path=ppt/slides/_rels/slide10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www.betterevaluation.org/plan/define/identify_potential_unintended_results" TargetMode="External"/><Relationship Id="rId5" Type="http://schemas.openxmlformats.org/officeDocument/2006/relationships/slide" Target="slide48.xml"/><Relationship Id="rId4" Type="http://schemas.openxmlformats.org/officeDocument/2006/relationships/slide" Target="slide41.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fenu.or.ug/wp-content/uploads/2013/02/Toolkit_Digital_and_Social_Media_Monitoring_Evaluation_and_Learning_for_NGOs.pdf" TargetMode="External"/><Relationship Id="rId7" Type="http://schemas.openxmlformats.org/officeDocument/2006/relationships/diagramQuickStyle" Target="../diagrams/quickStyle10.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image" Target="../media/image40.png"/><Relationship Id="rId5" Type="http://schemas.openxmlformats.org/officeDocument/2006/relationships/diagramData" Target="../diagrams/data10.xml"/><Relationship Id="rId10" Type="http://schemas.openxmlformats.org/officeDocument/2006/relationships/slide" Target="slide10.xml"/><Relationship Id="rId4" Type="http://schemas.openxmlformats.org/officeDocument/2006/relationships/image" Target="../media/image39.png"/><Relationship Id="rId9" Type="http://schemas.microsoft.com/office/2007/relationships/diagramDrawing" Target="../diagrams/drawing10.xml"/></Relationships>
</file>

<file path=ppt/slides/_rels/slide10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pass.oxfam.org/communities/monitoring-evaluation-learning-and/groups/camsa-common-approach-mel-and-social/wiki/5-influencing-advocacy-campaigns/52-planning-desig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ompass.oxfam.org/communities/campaigns/groups/oxfams-guide-feminist-influencing/wiki" TargetMode="External"/><Relationship Id="rId4" Type="http://schemas.openxmlformats.org/officeDocument/2006/relationships/hyperlink" Target="https://compass.oxfam.org/communities/campaigns/groups/feminist-guide-influencing/wiki/feminist-monitoring-evalu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oxfam.box.com/s/hglduzqusnnaviyjdqm6rvpt2dc2fgia"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ompass.oxfam.org/communities/monitoring-evaluation-learning-and/groups/camsa-common-approach-mel-and-social/wiki/5-influencing-advocacy-campaigns/52-planning-design"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mpass.oxfam.org/communities/monitoring-evaluation-learning-and/groups/camsa-common-approach-mel-and-social/wik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xfam.facebook.com/groups/19275393157384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oxfam.box.com/s/55xysqeh5iws06pby66e016e5q83dn8o" TargetMode="External"/><Relationship Id="rId13" Type="http://schemas.openxmlformats.org/officeDocument/2006/relationships/hyperlink" Target="https://oxfam.box.com/s/ctftc5gvc2uh7btr81kn7tlpnxu8skrv" TargetMode="External"/><Relationship Id="rId3" Type="http://schemas.openxmlformats.org/officeDocument/2006/relationships/hyperlink" Target="https://oxfam.box.com/s/ygp3d4vtwko6fgzvrzoj14kmdknccjg3" TargetMode="External"/><Relationship Id="rId7" Type="http://schemas.openxmlformats.org/officeDocument/2006/relationships/hyperlink" Target="https://oxfam.box.com/s/3shaq1x9y527qp2zjxbm7tf8qvp4ewbf" TargetMode="External"/><Relationship Id="rId12" Type="http://schemas.openxmlformats.org/officeDocument/2006/relationships/hyperlink" Target="https://compass.oxfam.org/communities/campaigns/groups/feminist-guide-influencing/wiki/conduct-gender-power-analysi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ompass.oxfam.org/communities/campaigns/groups/feminist-guide-influencing/wiki/design-theory-change" TargetMode="External"/><Relationship Id="rId11" Type="http://schemas.openxmlformats.org/officeDocument/2006/relationships/hyperlink" Target="https://oxfam.box.com/s/pl6piyvaaxjsyfuvihkzhvixxw6v3u90" TargetMode="External"/><Relationship Id="rId5" Type="http://schemas.openxmlformats.org/officeDocument/2006/relationships/hyperlink" Target="https://oxfam.box.com/s/9cydmnk5k2htxg9zm6ckg8lcr0cfftfd" TargetMode="External"/><Relationship Id="rId10" Type="http://schemas.openxmlformats.org/officeDocument/2006/relationships/hyperlink" Target="http://www.powercube.net/" TargetMode="External"/><Relationship Id="rId4" Type="http://schemas.openxmlformats.org/officeDocument/2006/relationships/hyperlink" Target="https://oxfam.box.com/s/hglduzqusnnaviyjdqm6rvpt2dc2fgia" TargetMode="External"/><Relationship Id="rId9" Type="http://schemas.openxmlformats.org/officeDocument/2006/relationships/hyperlink" Target="https://oxfam.box.com/s/g91k14llm3uh4y3yausk78ofemua6aft" TargetMode="External"/><Relationship Id="rId14" Type="http://schemas.openxmlformats.org/officeDocument/2006/relationships/hyperlink" Target="https://oxfam.box.com/s/lyxtcbr0v9zc71rlddm56uf81zw8q40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etterevaluation.org/sites/default/files/Advocacy%20and%20the%20value%20iceberg.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intrac.org/wpcms/wp-content/uploads/2016/06/Monitoring-and-Evaluation-Series-Outcomes-Outputs-and-Impact-7.pdf" TargetMode="External"/><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compass.oxfam.org/communities/monitoring-evaluation-learning-and/groups/camsa-common-approach-mel-and-social/wik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hfrp.org/evaluation/the-evaluation-exchange/issue-archive/advocacy-and-policy-change/a-guide-to-measuring-advocacy-and-policy"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policy-practice.oxfam.org.uk/publications/a-guide-to-gender-analysis-frameworks-115397"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xfam.box.com/s/p4s0222yxc4f9fozw75yjbufmn12saxg"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s://compass.oxfam.org/communities/campaigns/groups/oxfams-guide-feminist-influencing/wiki/formulate-objectives-gender-lens" TargetMode="External"/><Relationship Id="rId5" Type="http://schemas.openxmlformats.org/officeDocument/2006/relationships/hyperlink" Target="https://oxfam.box.com/s/jqybofqb954c3lsolf5jzekandu7ptit" TargetMode="External"/><Relationship Id="rId4" Type="http://schemas.openxmlformats.org/officeDocument/2006/relationships/hyperlink" Target="https://oxfam.box.com/s/5ken3z4v37vcwb8fsgpw55pybycj7vgo"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policy-practice.oxfam.org.uk/publications/a-guide-to-gender-analysis-frameworks-11539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oxfam.box.com/s/p4s0222yxc4f9fozw75yjbufmn12saxg"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https://compass.oxfam.org/communities/campaigns/groups/oxfams-guide-feminist-influencing/wiki/formulate-objectives-gender-lens" TargetMode="External"/><Relationship Id="rId5" Type="http://schemas.openxmlformats.org/officeDocument/2006/relationships/hyperlink" Target="https://oxfam.box.com/s/jqybofqb954c3lsolf5jzekandu7ptit" TargetMode="External"/><Relationship Id="rId4" Type="http://schemas.openxmlformats.org/officeDocument/2006/relationships/hyperlink" Target="https://oxfam.box.com/s/5ken3z4v37vcwb8fsgpw55pybycj7vgo"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s://oxfam.box.com/s/b2mhljzn5hfo4ewohad7cjnp4kkxuyli" TargetMode="External"/><Relationship Id="rId13" Type="http://schemas.openxmlformats.org/officeDocument/2006/relationships/hyperlink" Target="https://oxfam.box.com/s/abgle3whjbm2a88l0m5zfx66032py4rd" TargetMode="External"/><Relationship Id="rId3" Type="http://schemas.openxmlformats.org/officeDocument/2006/relationships/hyperlink" Target="https://oxfam.box.com/s/r1eiyrf96c5ioxnr8b9ppk7ut0x9ixbb" TargetMode="External"/><Relationship Id="rId7" Type="http://schemas.openxmlformats.org/officeDocument/2006/relationships/hyperlink" Target="https://oxfam.box.com/s/ud7ng3a2fbi3qgmyz7itjdpkab1wj9gj" TargetMode="External"/><Relationship Id="rId12" Type="http://schemas.openxmlformats.org/officeDocument/2006/relationships/hyperlink" Target="https://oxfam.box.com/s/lhryd2s5pa2qtnwaqczgb93o9ukrkx15" TargetMode="External"/><Relationship Id="rId2" Type="http://schemas.openxmlformats.org/officeDocument/2006/relationships/hyperlink" Target="https://oxfam.box.com/s/ibb17qyol6fd8pv25w0cnd5q27a71jky" TargetMode="External"/><Relationship Id="rId1" Type="http://schemas.openxmlformats.org/officeDocument/2006/relationships/slideLayout" Target="../slideLayouts/slideLayout2.xml"/><Relationship Id="rId6" Type="http://schemas.openxmlformats.org/officeDocument/2006/relationships/hyperlink" Target="https://oxfam.app.box.com/file/178750436770" TargetMode="External"/><Relationship Id="rId11" Type="http://schemas.openxmlformats.org/officeDocument/2006/relationships/hyperlink" Target="https://oxfam.box.com/s/5djjohbhj4tdeidsmxm2i7rc5dts4xpl" TargetMode="External"/><Relationship Id="rId5" Type="http://schemas.openxmlformats.org/officeDocument/2006/relationships/hyperlink" Target="https://oxfam.box.com/s/womedjx0kfanvl7yoqmsdx2s77gu4kdv" TargetMode="External"/><Relationship Id="rId10" Type="http://schemas.openxmlformats.org/officeDocument/2006/relationships/hyperlink" Target="https://oxfam.box.com/s/y38fobxralryxzg8ie6dywldxnmnqw0u" TargetMode="External"/><Relationship Id="rId4" Type="http://schemas.openxmlformats.org/officeDocument/2006/relationships/hyperlink" Target="https://oxfam.box.com/s/qlrqei0b2ltzvfsx5rf2m9sop59xqcb6" TargetMode="External"/><Relationship Id="rId9" Type="http://schemas.openxmlformats.org/officeDocument/2006/relationships/hyperlink" Target="https://oxfam.app.box.com/file/178750441122" TargetMode="External"/><Relationship Id="rId14" Type="http://schemas.openxmlformats.org/officeDocument/2006/relationships/hyperlink" Target="https://oxfam.box.com/s/tbcalgs6dlo34x9uqf9ejfd8aibwo2il"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oxfam.box.com/s/l3jtijmxsm2wg2chuhx98ayytvaddo6h" TargetMode="External"/><Relationship Id="rId2" Type="http://schemas.openxmlformats.org/officeDocument/2006/relationships/hyperlink" Target="https://oxfam.box.com/s/7gkafjkpu8f8qw8hzpa29qqapvazho8l" TargetMode="External"/><Relationship Id="rId1" Type="http://schemas.openxmlformats.org/officeDocument/2006/relationships/slideLayout" Target="../slideLayouts/slideLayout2.xml"/><Relationship Id="rId6" Type="http://schemas.openxmlformats.org/officeDocument/2006/relationships/hyperlink" Target="https://oxfam.app.box.com/file/233708662746" TargetMode="External"/><Relationship Id="rId5" Type="http://schemas.openxmlformats.org/officeDocument/2006/relationships/hyperlink" Target="https://oxfam.box.com/s/rzwpq7har72i1f7dxb86c8hqhhijz7e2" TargetMode="External"/><Relationship Id="rId4" Type="http://schemas.openxmlformats.org/officeDocument/2006/relationships/hyperlink" Target="https://oxfam.box.com/s/p2bd7jmn55bfkqd6udnu1bzsrq7k7piy"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oxfam.box.com/s/xu6udgoc1ukjg3zn8mxkhdsyicr31z74"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oxfam.box.com/s/nuxoh2huv63etex9lmkmxwojmmzoas0k"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oxfam.box.com/s/85o1mpfensnkxd8bzx3euiqw6igmbytz"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4.xml.rels><?xml version="1.0" encoding="UTF-8" standalone="yes"?>
<Relationships xmlns="http://schemas.openxmlformats.org/package/2006/relationships"><Relationship Id="rId8" Type="http://schemas.openxmlformats.org/officeDocument/2006/relationships/hyperlink" Target="https://oxfam.app.box.com/file/249182531898"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hyperlink" Target="https://oxfam.box.com/s/he7mvt0ujd41hvqg3cxn2bozku6cjwv1"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mpass.oxfam.org/communities/monitoring-evaluation-learning-and/groups/camsa-common-approach-mel-and-social/wiki"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oxfam.box.com/s/0ws7q2471rra2be2lzeypdub3dlts6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policy-practice.oxfam.org.uk/publications/responsible-data-management-training-pack-620235"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oxfam.app.box.com/file/249182422382" TargetMode="External"/><Relationship Id="rId2" Type="http://schemas.openxmlformats.org/officeDocument/2006/relationships/hyperlink" Target="https://oxfam.app.box.com/s/7gkafjkpu8f8qw8hzpa29qqapvazho8l" TargetMode="External"/><Relationship Id="rId1" Type="http://schemas.openxmlformats.org/officeDocument/2006/relationships/slideLayout" Target="../slideLayouts/slideLayout2.xml"/><Relationship Id="rId5" Type="http://schemas.openxmlformats.org/officeDocument/2006/relationships/hyperlink" Target="https://oxfam.app.box.com/file/249182860595" TargetMode="External"/><Relationship Id="rId4" Type="http://schemas.openxmlformats.org/officeDocument/2006/relationships/hyperlink" Target="https://oxfam.app.box.com/file/249182650357"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MEL OF INFLUENCING TOOLKIT</a:t>
            </a:r>
            <a:endParaRPr lang="es-ES" dirty="0"/>
          </a:p>
        </p:txBody>
      </p:sp>
    </p:spTree>
    <p:extLst>
      <p:ext uri="{BB962C8B-B14F-4D97-AF65-F5344CB8AC3E}">
        <p14:creationId xmlns:p14="http://schemas.microsoft.com/office/powerpoint/2010/main" val="429161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9" y="222169"/>
            <a:ext cx="6876256" cy="627534"/>
          </a:xfrm>
          <a:noFill/>
        </p:spPr>
        <p:txBody>
          <a:bodyPr vert="horz" wrap="square" lIns="68580" tIns="34290" rIns="68580" bIns="34290" numCol="1" rtlCol="0" anchor="ctr" anchorCtr="0" compatLnSpc="1">
            <a:prstTxWarp prst="textNoShape">
              <a:avLst/>
            </a:prstTxWarp>
            <a:normAutofit/>
          </a:bodyPr>
          <a:lstStyle/>
          <a:p>
            <a:pPr>
              <a:defRPr/>
            </a:pPr>
            <a:r>
              <a:rPr lang="en-US" b="1" kern="1200" cap="small" dirty="0" smtClean="0">
                <a:latin typeface="+mj-lt"/>
                <a:ea typeface="+mj-ea"/>
                <a:cs typeface="+mj-cs"/>
              </a:rPr>
              <a:t>1.2. Why </a:t>
            </a:r>
            <a:r>
              <a:rPr lang="en-US" b="1" kern="1200" cap="small" dirty="0">
                <a:latin typeface="+mj-lt"/>
                <a:ea typeface="+mj-ea"/>
                <a:cs typeface="+mj-cs"/>
              </a:rPr>
              <a:t>is </a:t>
            </a:r>
            <a:r>
              <a:rPr lang="en-US" b="1" kern="1200" cap="small" dirty="0" err="1">
                <a:latin typeface="+mj-lt"/>
                <a:ea typeface="+mj-ea"/>
                <a:cs typeface="+mj-cs"/>
              </a:rPr>
              <a:t>mel</a:t>
            </a:r>
            <a:r>
              <a:rPr lang="en-US" b="1" kern="1200" cap="small" dirty="0">
                <a:latin typeface="+mj-lt"/>
                <a:ea typeface="+mj-ea"/>
                <a:cs typeface="+mj-cs"/>
              </a:rPr>
              <a:t> important?</a:t>
            </a:r>
          </a:p>
        </p:txBody>
      </p:sp>
      <p:graphicFrame>
        <p:nvGraphicFramePr>
          <p:cNvPr id="7173" name="Rectangle 3">
            <a:extLst>
              <a:ext uri="{FF2B5EF4-FFF2-40B4-BE49-F238E27FC236}">
                <a16:creationId xmlns:a16="http://schemas.microsoft.com/office/drawing/2014/main" id="{14FA20DC-950F-4F56-AB9F-CE742E22C222}"/>
              </a:ext>
            </a:extLst>
          </p:cNvPr>
          <p:cNvGraphicFramePr/>
          <p:nvPr>
            <p:extLst>
              <p:ext uri="{D42A27DB-BD31-4B8C-83A1-F6EECF244321}">
                <p14:modId xmlns:p14="http://schemas.microsoft.com/office/powerpoint/2010/main" val="67719326"/>
              </p:ext>
            </p:extLst>
          </p:nvPr>
        </p:nvGraphicFramePr>
        <p:xfrm>
          <a:off x="6669" y="1268760"/>
          <a:ext cx="4037923" cy="457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b="5226"/>
          <a:stretch/>
        </p:blipFill>
        <p:spPr bwMode="auto">
          <a:xfrm>
            <a:off x="5004048" y="980728"/>
            <a:ext cx="3863189" cy="2448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139952" y="3429000"/>
            <a:ext cx="4572000" cy="2862322"/>
          </a:xfrm>
          <a:prstGeom prst="rect">
            <a:avLst/>
          </a:prstGeom>
          <a:solidFill>
            <a:schemeClr val="tx2"/>
          </a:solidFill>
        </p:spPr>
        <p:txBody>
          <a:bodyPr>
            <a:spAutoFit/>
          </a:bodyPr>
          <a:lstStyle/>
          <a:p>
            <a:pPr marL="342900" lvl="0" indent="-342900">
              <a:spcAft>
                <a:spcPts val="0"/>
              </a:spcAft>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Effective Monitoring, Evaluation and Learning (MEL) is part of and </a:t>
            </a:r>
            <a:r>
              <a:rPr lang="en-AU" b="1" dirty="0">
                <a:latin typeface="Calibri" panose="020F0502020204030204" pitchFamily="34" charset="0"/>
                <a:ea typeface="Calibri" panose="020F0502020204030204" pitchFamily="34" charset="0"/>
                <a:cs typeface="Times New Roman" panose="02020603050405020304" pitchFamily="18" charset="0"/>
              </a:rPr>
              <a:t>strengthens all stages of the design and implementation cycle</a:t>
            </a:r>
            <a:r>
              <a:rPr lang="en-AU" dirty="0">
                <a:latin typeface="Calibri" panose="020F0502020204030204" pitchFamily="34" charset="0"/>
                <a:ea typeface="Calibri" panose="020F0502020204030204" pitchFamily="34" charset="0"/>
                <a:cs typeface="Times New Roman" panose="02020603050405020304" pitchFamily="18" charset="0"/>
              </a:rPr>
              <a:t>. It </a:t>
            </a:r>
            <a:r>
              <a:rPr lang="en-AU" sz="1600" dirty="0">
                <a:latin typeface="Calibri" panose="020F0502020204030204" pitchFamily="34" charset="0"/>
                <a:ea typeface="Calibri" panose="020F0502020204030204" pitchFamily="34" charset="0"/>
                <a:cs typeface="Times New Roman" panose="02020603050405020304" pitchFamily="18" charset="0"/>
              </a:rPr>
              <a:t>supports</a:t>
            </a:r>
            <a:r>
              <a:rPr lang="en-AU" dirty="0">
                <a:latin typeface="Calibri" panose="020F0502020204030204" pitchFamily="34" charset="0"/>
                <a:ea typeface="Calibri" panose="020F0502020204030204" pitchFamily="34" charset="0"/>
                <a:cs typeface="Times New Roman" panose="02020603050405020304" pitchFamily="18" charset="0"/>
              </a:rPr>
              <a:t> Oxfam staff, partners and stakeholders to </a:t>
            </a:r>
            <a:r>
              <a:rPr lang="en-AU" b="1" dirty="0">
                <a:latin typeface="Calibri" panose="020F0502020204030204" pitchFamily="34" charset="0"/>
                <a:ea typeface="Calibri" panose="020F0502020204030204" pitchFamily="34" charset="0"/>
                <a:cs typeface="Times New Roman" panose="02020603050405020304" pitchFamily="18" charset="0"/>
              </a:rPr>
              <a:t>identify and communicate what the intervention is trying to achieve (goals) and how the anticipated change will happen (pathways to change)</a:t>
            </a:r>
            <a:r>
              <a:rPr lang="en-AU" dirty="0">
                <a:latin typeface="Calibri" panose="020F0502020204030204" pitchFamily="34" charset="0"/>
                <a:ea typeface="Calibri" panose="020F0502020204030204" pitchFamily="34" charset="0"/>
                <a:cs typeface="Times New Roman" panose="02020603050405020304" pitchFamily="18" charset="0"/>
              </a:rPr>
              <a:t> and, to </a:t>
            </a:r>
            <a:r>
              <a:rPr lang="en-AU" b="1" dirty="0">
                <a:latin typeface="Calibri" panose="020F0502020204030204" pitchFamily="34" charset="0"/>
                <a:ea typeface="Calibri" panose="020F0502020204030204" pitchFamily="34" charset="0"/>
                <a:cs typeface="Times New Roman" panose="02020603050405020304" pitchFamily="18" charset="0"/>
              </a:rPr>
              <a:t>learn about and test whether and how change is happening</a:t>
            </a:r>
            <a:r>
              <a:rPr lang="en-AU" dirty="0">
                <a:latin typeface="Calibri" panose="020F05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7298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420" y="204848"/>
            <a:ext cx="7024744" cy="1143000"/>
          </a:xfrm>
        </p:spPr>
        <p:txBody>
          <a:bodyPr>
            <a:normAutofit/>
          </a:bodyPr>
          <a:lstStyle/>
          <a:p>
            <a:r>
              <a:rPr lang="en-GB" sz="1800" dirty="0"/>
              <a:t>Guiding questions for the identification </a:t>
            </a:r>
            <a:br>
              <a:rPr lang="en-GB" sz="1800" dirty="0"/>
            </a:br>
            <a:r>
              <a:rPr lang="en-GB" sz="1800" dirty="0"/>
              <a:t>of mechanisms of indirect effects</a:t>
            </a:r>
            <a:endParaRPr lang="en-GB" sz="1800" dirty="0">
              <a:solidFill>
                <a:srgbClr val="92D050"/>
              </a:solidFill>
            </a:endParaRPr>
          </a:p>
        </p:txBody>
      </p:sp>
      <p:sp>
        <p:nvSpPr>
          <p:cNvPr id="3" name="Content Placeholder 2"/>
          <p:cNvSpPr>
            <a:spLocks noGrp="1"/>
          </p:cNvSpPr>
          <p:nvPr>
            <p:ph idx="1"/>
          </p:nvPr>
        </p:nvSpPr>
        <p:spPr>
          <a:xfrm>
            <a:off x="899592" y="1628800"/>
            <a:ext cx="3744415" cy="4154984"/>
          </a:xfrm>
        </p:spPr>
        <p:txBody>
          <a:bodyPr>
            <a:normAutofit/>
          </a:bodyPr>
          <a:lstStyle/>
          <a:p>
            <a:pPr marL="68580" indent="0">
              <a:buNone/>
            </a:pPr>
            <a:endParaRPr lang="en-GB" sz="1200" dirty="0"/>
          </a:p>
          <a:p>
            <a:pPr marL="68580" indent="0">
              <a:buNone/>
            </a:pPr>
            <a:endParaRPr lang="en-GB" dirty="0"/>
          </a:p>
        </p:txBody>
      </p:sp>
      <p:graphicFrame>
        <p:nvGraphicFramePr>
          <p:cNvPr id="13" name="Table 12"/>
          <p:cNvGraphicFramePr>
            <a:graphicFrameLocks noGrp="1"/>
          </p:cNvGraphicFramePr>
          <p:nvPr>
            <p:extLst/>
          </p:nvPr>
        </p:nvGraphicFramePr>
        <p:xfrm>
          <a:off x="611560" y="1963517"/>
          <a:ext cx="7998239" cy="4101219"/>
        </p:xfrm>
        <a:graphic>
          <a:graphicData uri="http://schemas.openxmlformats.org/drawingml/2006/table">
            <a:tbl>
              <a:tblPr firstRow="1" firstCol="1" bandRow="1">
                <a:tableStyleId>{5C22544A-7EE6-4342-B048-85BDC9FD1C3A}</a:tableStyleId>
              </a:tblPr>
              <a:tblGrid>
                <a:gridCol w="6498569">
                  <a:extLst>
                    <a:ext uri="{9D8B030D-6E8A-4147-A177-3AD203B41FA5}">
                      <a16:colId xmlns:a16="http://schemas.microsoft.com/office/drawing/2014/main" val="20000"/>
                    </a:ext>
                  </a:extLst>
                </a:gridCol>
                <a:gridCol w="1499670">
                  <a:extLst>
                    <a:ext uri="{9D8B030D-6E8A-4147-A177-3AD203B41FA5}">
                      <a16:colId xmlns:a16="http://schemas.microsoft.com/office/drawing/2014/main" val="20001"/>
                    </a:ext>
                  </a:extLst>
                </a:gridCol>
              </a:tblGrid>
              <a:tr h="360041">
                <a:tc>
                  <a:txBody>
                    <a:bodyPr/>
                    <a:lstStyle/>
                    <a:p>
                      <a:pPr marL="0" indent="0">
                        <a:lnSpc>
                          <a:spcPct val="115000"/>
                        </a:lnSpc>
                        <a:spcAft>
                          <a:spcPts val="0"/>
                        </a:spcAft>
                      </a:pPr>
                      <a:r>
                        <a:rPr lang="de-DE" sz="1200" dirty="0">
                          <a:solidFill>
                            <a:schemeClr val="tx1"/>
                          </a:solidFill>
                          <a:effectLst/>
                        </a:rPr>
                        <a:t>Question </a:t>
                      </a:r>
                      <a:endParaRPr lang="en-GB" sz="1200" dirty="0">
                        <a:solidFill>
                          <a:schemeClr val="tx1"/>
                        </a:solidFill>
                        <a:effectLst/>
                        <a:latin typeface="Calibri"/>
                        <a:ea typeface="Calibri"/>
                        <a:cs typeface="Times New Roman"/>
                      </a:endParaRPr>
                    </a:p>
                  </a:txBody>
                  <a:tcPr marL="39811" marR="39811" marT="0" marB="0"/>
                </a:tc>
                <a:tc>
                  <a:txBody>
                    <a:bodyPr/>
                    <a:lstStyle/>
                    <a:p>
                      <a:pPr marL="92075" indent="0">
                        <a:lnSpc>
                          <a:spcPct val="115000"/>
                        </a:lnSpc>
                        <a:spcAft>
                          <a:spcPts val="0"/>
                        </a:spcAft>
                      </a:pPr>
                      <a:r>
                        <a:rPr lang="de-DE" sz="1200" dirty="0">
                          <a:solidFill>
                            <a:schemeClr val="tx1"/>
                          </a:solidFill>
                          <a:effectLst/>
                          <a:latin typeface="+mn-lt"/>
                          <a:ea typeface="+mn-ea"/>
                          <a:cs typeface="+mn-cs"/>
                        </a:rPr>
                        <a:t>Mechanism</a:t>
                      </a:r>
                      <a:endParaRPr lang="en-GB" sz="1200" dirty="0">
                        <a:solidFill>
                          <a:schemeClr val="tx1"/>
                        </a:solidFill>
                        <a:effectLst/>
                        <a:latin typeface="Calibri"/>
                        <a:ea typeface="Calibri"/>
                        <a:cs typeface="Times New Roman"/>
                      </a:endParaRPr>
                    </a:p>
                  </a:txBody>
                  <a:tcPr marL="39811" marR="39811" marT="0" marB="0"/>
                </a:tc>
                <a:extLst>
                  <a:ext uri="{0D108BD9-81ED-4DB2-BD59-A6C34878D82A}">
                    <a16:rowId xmlns:a16="http://schemas.microsoft.com/office/drawing/2014/main" val="10000"/>
                  </a:ext>
                </a:extLst>
              </a:tr>
              <a:tr h="504054">
                <a:tc>
                  <a:txBody>
                    <a:bodyPr/>
                    <a:lstStyle/>
                    <a:p>
                      <a:pPr>
                        <a:lnSpc>
                          <a:spcPct val="115000"/>
                        </a:lnSpc>
                        <a:spcAft>
                          <a:spcPts val="0"/>
                        </a:spcAft>
                      </a:pPr>
                      <a:r>
                        <a:rPr lang="de-DE" sz="1200" b="0" dirty="0">
                          <a:solidFill>
                            <a:schemeClr val="tx1"/>
                          </a:solidFill>
                          <a:effectLst/>
                        </a:rPr>
                        <a:t>Could inviduals who are not part of our main target group have physical access to our provided service/products/knowledge? (</a:t>
                      </a:r>
                      <a:r>
                        <a:rPr lang="de-DE" sz="1200" b="0" dirty="0">
                          <a:solidFill>
                            <a:schemeClr val="tx1"/>
                          </a:solidFill>
                          <a:effectLst/>
                          <a:sym typeface="Wingdings"/>
                        </a:rPr>
                        <a:t></a:t>
                      </a:r>
                      <a:r>
                        <a:rPr lang="de-DE" sz="1200" b="0" dirty="0">
                          <a:solidFill>
                            <a:schemeClr val="tx1"/>
                          </a:solidFill>
                          <a:effectLst/>
                        </a:rPr>
                        <a:t> How?)  </a:t>
                      </a:r>
                      <a:endParaRPr lang="en-GB" sz="1200" b="0" dirty="0">
                        <a:solidFill>
                          <a:schemeClr val="tx1"/>
                        </a:solidFill>
                        <a:effectLst/>
                        <a:latin typeface="Calibri"/>
                        <a:ea typeface="Calibri"/>
                        <a:cs typeface="Times New Roman"/>
                      </a:endParaRP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de-DE" sz="1200" b="1" dirty="0">
                          <a:effectLst/>
                        </a:rPr>
                        <a:t>Improved environment</a:t>
                      </a:r>
                      <a:endParaRPr lang="en-GB" sz="1200" b="1" dirty="0">
                        <a:effectLst/>
                        <a:latin typeface="Calibri"/>
                        <a:ea typeface="Calibri"/>
                        <a:cs typeface="Times New Roman"/>
                      </a:endParaRPr>
                    </a:p>
                  </a:txBody>
                  <a:tcPr marL="39811" marR="39811" marT="0" marB="0"/>
                </a:tc>
                <a:extLst>
                  <a:ext uri="{0D108BD9-81ED-4DB2-BD59-A6C34878D82A}">
                    <a16:rowId xmlns:a16="http://schemas.microsoft.com/office/drawing/2014/main" val="10001"/>
                  </a:ext>
                </a:extLst>
              </a:tr>
              <a:tr h="504057">
                <a:tc>
                  <a:txBody>
                    <a:bodyPr/>
                    <a:lstStyle/>
                    <a:p>
                      <a:pPr>
                        <a:lnSpc>
                          <a:spcPct val="115000"/>
                        </a:lnSpc>
                        <a:spcAft>
                          <a:spcPts val="0"/>
                        </a:spcAft>
                      </a:pPr>
                      <a:r>
                        <a:rPr lang="de-DE" sz="1200" b="0" dirty="0">
                          <a:solidFill>
                            <a:schemeClr val="tx1"/>
                          </a:solidFill>
                          <a:effectLst/>
                        </a:rPr>
                        <a:t>Could people we address directly transfer information, knowledge, skills and/or goods or services aquired through our activities to others?</a:t>
                      </a:r>
                      <a:r>
                        <a:rPr lang="de-DE" sz="1200" b="0" baseline="0" dirty="0">
                          <a:solidFill>
                            <a:schemeClr val="tx1"/>
                          </a:solidFill>
                          <a:effectLst/>
                        </a:rPr>
                        <a:t> </a:t>
                      </a:r>
                      <a:r>
                        <a:rPr lang="de-DE" sz="1200" b="0" dirty="0">
                          <a:solidFill>
                            <a:schemeClr val="tx1"/>
                          </a:solidFill>
                          <a:effectLst/>
                        </a:rPr>
                        <a:t>(</a:t>
                      </a:r>
                      <a:r>
                        <a:rPr lang="de-DE" sz="1200" b="0" dirty="0">
                          <a:solidFill>
                            <a:schemeClr val="tx1"/>
                          </a:solidFill>
                          <a:effectLst/>
                          <a:sym typeface="Wingdings"/>
                        </a:rPr>
                        <a:t></a:t>
                      </a:r>
                      <a:r>
                        <a:rPr lang="de-DE" sz="1200" b="0" dirty="0">
                          <a:solidFill>
                            <a:schemeClr val="tx1"/>
                          </a:solidFill>
                          <a:effectLst/>
                        </a:rPr>
                        <a:t>How?) </a:t>
                      </a:r>
                      <a:endParaRPr lang="en-GB" sz="1200" b="0" dirty="0">
                        <a:solidFill>
                          <a:schemeClr val="tx1"/>
                        </a:solidFill>
                        <a:effectLst/>
                        <a:latin typeface="Calibri"/>
                        <a:ea typeface="Calibri"/>
                        <a:cs typeface="Times New Roman"/>
                      </a:endParaRP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de-DE" sz="1200" b="1" dirty="0">
                          <a:effectLst/>
                        </a:rPr>
                        <a:t>Multiplication </a:t>
                      </a:r>
                      <a:endParaRPr lang="en-GB" sz="1200" b="1" dirty="0">
                        <a:effectLst/>
                        <a:latin typeface="Calibri"/>
                        <a:ea typeface="Calibri"/>
                        <a:cs typeface="Times New Roman"/>
                      </a:endParaRPr>
                    </a:p>
                  </a:txBody>
                  <a:tcPr marL="39811" marR="39811" marT="0" marB="0"/>
                </a:tc>
                <a:extLst>
                  <a:ext uri="{0D108BD9-81ED-4DB2-BD59-A6C34878D82A}">
                    <a16:rowId xmlns:a16="http://schemas.microsoft.com/office/drawing/2014/main" val="10002"/>
                  </a:ext>
                </a:extLst>
              </a:tr>
              <a:tr h="529379">
                <a:tc>
                  <a:txBody>
                    <a:bodyPr/>
                    <a:lstStyle/>
                    <a:p>
                      <a:pPr>
                        <a:lnSpc>
                          <a:spcPct val="115000"/>
                        </a:lnSpc>
                        <a:spcAft>
                          <a:spcPts val="0"/>
                        </a:spcAft>
                      </a:pPr>
                      <a:r>
                        <a:rPr lang="en-GB" sz="1200" b="0" dirty="0">
                          <a:solidFill>
                            <a:schemeClr val="tx1"/>
                          </a:solidFill>
                          <a:effectLst/>
                        </a:rPr>
                        <a:t>Could a certain change (e.g. in behaviour/practice, norms and regulations) that we attribute to our work be copied and replicated by others? (</a:t>
                      </a:r>
                      <a:r>
                        <a:rPr lang="en-GB" sz="1200" b="0" dirty="0">
                          <a:solidFill>
                            <a:schemeClr val="tx1"/>
                          </a:solidFill>
                          <a:effectLst/>
                          <a:sym typeface="Wingdings"/>
                        </a:rPr>
                        <a:t></a:t>
                      </a:r>
                      <a:r>
                        <a:rPr lang="en-GB" sz="1200" b="0" dirty="0">
                          <a:solidFill>
                            <a:schemeClr val="tx1"/>
                          </a:solidFill>
                          <a:effectLst/>
                        </a:rPr>
                        <a:t> How?) </a:t>
                      </a:r>
                      <a:endParaRPr lang="en-GB" sz="1200" b="0" dirty="0">
                        <a:solidFill>
                          <a:schemeClr val="tx1"/>
                        </a:solidFill>
                        <a:effectLst/>
                        <a:latin typeface="Calibri"/>
                        <a:ea typeface="Calibri"/>
                        <a:cs typeface="Times New Roman"/>
                      </a:endParaRP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de-DE" sz="1200" b="1" baseline="0" dirty="0">
                          <a:effectLst/>
                        </a:rPr>
                        <a:t> R</a:t>
                      </a:r>
                      <a:r>
                        <a:rPr lang="de-DE" sz="1200" b="1" dirty="0">
                          <a:effectLst/>
                        </a:rPr>
                        <a:t>eplication</a:t>
                      </a:r>
                      <a:endParaRPr lang="en-GB" sz="1200" b="1" dirty="0">
                        <a:effectLst/>
                        <a:latin typeface="Calibri"/>
                        <a:ea typeface="Calibri"/>
                        <a:cs typeface="Times New Roman"/>
                      </a:endParaRPr>
                    </a:p>
                  </a:txBody>
                  <a:tcPr marL="39811" marR="39811" marT="0" marB="0"/>
                </a:tc>
                <a:extLst>
                  <a:ext uri="{0D108BD9-81ED-4DB2-BD59-A6C34878D82A}">
                    <a16:rowId xmlns:a16="http://schemas.microsoft.com/office/drawing/2014/main" val="10003"/>
                  </a:ext>
                </a:extLst>
              </a:tr>
              <a:tr h="725961">
                <a:tc>
                  <a:txBody>
                    <a:bodyPr/>
                    <a:lstStyle/>
                    <a:p>
                      <a:pPr>
                        <a:lnSpc>
                          <a:spcPct val="115000"/>
                        </a:lnSpc>
                        <a:spcAft>
                          <a:spcPts val="0"/>
                        </a:spcAft>
                      </a:pPr>
                      <a:r>
                        <a:rPr lang="en-GB" sz="1200" b="0" dirty="0">
                          <a:solidFill>
                            <a:schemeClr val="tx1"/>
                          </a:solidFill>
                          <a:effectLst/>
                        </a:rPr>
                        <a:t>Could a certain change (e.g. in behaviour/practice, norms and regulations) that we attribute to our work cause further positive effects on others? (</a:t>
                      </a:r>
                      <a:r>
                        <a:rPr lang="en-GB" sz="1200" b="0" dirty="0">
                          <a:solidFill>
                            <a:schemeClr val="tx1"/>
                          </a:solidFill>
                          <a:effectLst/>
                          <a:sym typeface="Wingdings"/>
                        </a:rPr>
                        <a:t></a:t>
                      </a:r>
                      <a:r>
                        <a:rPr lang="en-GB" sz="1200" b="0" dirty="0">
                          <a:solidFill>
                            <a:schemeClr val="tx1"/>
                          </a:solidFill>
                          <a:effectLst/>
                        </a:rPr>
                        <a:t> How?)</a:t>
                      </a:r>
                      <a:endParaRPr lang="en-GB" sz="1200" b="0" dirty="0">
                        <a:solidFill>
                          <a:schemeClr val="tx1"/>
                        </a:solidFill>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rPr>
                        <a:t>Could improvements to people’s life that we attribute to our work cause further positive effects on others? (</a:t>
                      </a:r>
                      <a:r>
                        <a:rPr lang="en-GB" sz="1200" b="0" dirty="0">
                          <a:solidFill>
                            <a:schemeClr val="tx1"/>
                          </a:solidFill>
                          <a:effectLst/>
                          <a:sym typeface="Wingdings"/>
                        </a:rPr>
                        <a:t></a:t>
                      </a:r>
                      <a:r>
                        <a:rPr lang="en-GB" sz="1200" b="0" dirty="0">
                          <a:solidFill>
                            <a:schemeClr val="tx1"/>
                          </a:solidFill>
                          <a:effectLst/>
                        </a:rPr>
                        <a:t> How?)</a:t>
                      </a:r>
                      <a:endParaRPr lang="en-GB" sz="1200" b="0" dirty="0">
                        <a:solidFill>
                          <a:schemeClr val="tx1"/>
                        </a:solidFill>
                        <a:effectLst/>
                        <a:latin typeface="Calibri"/>
                        <a:ea typeface="Calibri"/>
                        <a:cs typeface="Times New Roman"/>
                      </a:endParaRP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en-GB" sz="1200" b="1" dirty="0">
                          <a:effectLst/>
                        </a:rPr>
                        <a:t>Adoption,</a:t>
                      </a:r>
                      <a:r>
                        <a:rPr lang="en-GB" sz="1200" b="1" baseline="0" dirty="0">
                          <a:effectLst/>
                        </a:rPr>
                        <a:t> </a:t>
                      </a:r>
                      <a:r>
                        <a:rPr lang="en-GB" sz="1200" b="1" dirty="0">
                          <a:effectLst/>
                        </a:rPr>
                        <a:t>adaptation and transmission</a:t>
                      </a:r>
                      <a:endParaRPr lang="en-GB" sz="1200" b="1" dirty="0">
                        <a:effectLst/>
                        <a:latin typeface="Calibri"/>
                        <a:ea typeface="Calibri"/>
                        <a:cs typeface="Times New Roman"/>
                      </a:endParaRPr>
                    </a:p>
                  </a:txBody>
                  <a:tcPr marL="39811" marR="39811" marT="0" marB="0"/>
                </a:tc>
                <a:extLst>
                  <a:ext uri="{0D108BD9-81ED-4DB2-BD59-A6C34878D82A}">
                    <a16:rowId xmlns:a16="http://schemas.microsoft.com/office/drawing/2014/main" val="10004"/>
                  </a:ext>
                </a:extLst>
              </a:tr>
              <a:tr h="310880">
                <a:tc>
                  <a:txBody>
                    <a:bodyPr/>
                    <a:lstStyle/>
                    <a:p>
                      <a:pPr>
                        <a:lnSpc>
                          <a:spcPct val="115000"/>
                        </a:lnSpc>
                        <a:spcAft>
                          <a:spcPts val="0"/>
                        </a:spcAft>
                      </a:pPr>
                      <a:r>
                        <a:rPr lang="en-GB" sz="1200" b="0" dirty="0">
                          <a:solidFill>
                            <a:schemeClr val="tx1"/>
                          </a:solidFill>
                          <a:effectLst/>
                        </a:rPr>
                        <a:t>Could other institutions extend their support as a result of our work?</a:t>
                      </a:r>
                      <a:r>
                        <a:rPr lang="en-GB" sz="1200" b="0" baseline="0" dirty="0">
                          <a:solidFill>
                            <a:schemeClr val="tx1"/>
                          </a:solidFill>
                          <a:effectLst/>
                        </a:rPr>
                        <a:t> </a:t>
                      </a:r>
                      <a:r>
                        <a:rPr lang="en-GB" sz="1200" b="0" dirty="0">
                          <a:solidFill>
                            <a:schemeClr val="tx1"/>
                          </a:solidFill>
                          <a:effectLst/>
                        </a:rPr>
                        <a:t>(How?) </a:t>
                      </a:r>
                      <a:endParaRPr lang="en-GB" sz="1200" b="0" dirty="0">
                        <a:solidFill>
                          <a:schemeClr val="tx1"/>
                        </a:solidFill>
                        <a:effectLst/>
                        <a:latin typeface="Calibri"/>
                        <a:ea typeface="Calibri"/>
                        <a:cs typeface="Times New Roman"/>
                      </a:endParaRP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en-GB" sz="1200" b="1" dirty="0">
                          <a:effectLst/>
                        </a:rPr>
                        <a:t>Response</a:t>
                      </a:r>
                      <a:endParaRPr lang="en-GB" sz="1200" b="1" dirty="0">
                        <a:effectLst/>
                        <a:latin typeface="Calibri"/>
                        <a:ea typeface="Calibri"/>
                        <a:cs typeface="Times New Roman"/>
                      </a:endParaRPr>
                    </a:p>
                  </a:txBody>
                  <a:tcPr marL="39811" marR="39811" marT="0" marB="0"/>
                </a:tc>
                <a:extLst>
                  <a:ext uri="{0D108BD9-81ED-4DB2-BD59-A6C34878D82A}">
                    <a16:rowId xmlns:a16="http://schemas.microsoft.com/office/drawing/2014/main" val="10005"/>
                  </a:ext>
                </a:extLst>
              </a:tr>
              <a:tr h="383975">
                <a:tc>
                  <a:txBody>
                    <a:bodyPr/>
                    <a:lstStyle/>
                    <a:p>
                      <a:pPr>
                        <a:lnSpc>
                          <a:spcPct val="115000"/>
                        </a:lnSpc>
                        <a:spcAft>
                          <a:spcPts val="0"/>
                        </a:spcAft>
                      </a:pPr>
                      <a:r>
                        <a:rPr lang="en-GB" sz="1200" b="0" dirty="0">
                          <a:solidFill>
                            <a:schemeClr val="tx1"/>
                          </a:solidFill>
                          <a:effectLst/>
                          <a:latin typeface="Century Gothic" panose="020B0502020202020204" pitchFamily="34" charset="0"/>
                          <a:ea typeface="Calibri"/>
                          <a:cs typeface="Times New Roman"/>
                        </a:rPr>
                        <a:t>Could our target group derive additional positive or</a:t>
                      </a:r>
                      <a:r>
                        <a:rPr lang="en-GB" sz="1200" b="0" baseline="0" dirty="0">
                          <a:solidFill>
                            <a:schemeClr val="tx1"/>
                          </a:solidFill>
                          <a:effectLst/>
                          <a:latin typeface="Century Gothic" panose="020B0502020202020204" pitchFamily="34" charset="0"/>
                          <a:ea typeface="Calibri"/>
                          <a:cs typeface="Times New Roman"/>
                        </a:rPr>
                        <a:t> </a:t>
                      </a:r>
                      <a:r>
                        <a:rPr lang="en-GB" sz="1200" b="0" dirty="0">
                          <a:solidFill>
                            <a:schemeClr val="tx1"/>
                          </a:solidFill>
                          <a:effectLst/>
                          <a:latin typeface="Century Gothic" panose="020B0502020202020204" pitchFamily="34" charset="0"/>
                          <a:ea typeface="Calibri"/>
                          <a:cs typeface="Times New Roman"/>
                        </a:rPr>
                        <a:t>negative side effects from</a:t>
                      </a:r>
                      <a:r>
                        <a:rPr lang="en-GB" sz="1200" b="0" baseline="0" dirty="0">
                          <a:solidFill>
                            <a:schemeClr val="tx1"/>
                          </a:solidFill>
                          <a:effectLst/>
                          <a:latin typeface="Century Gothic" panose="020B0502020202020204" pitchFamily="34" charset="0"/>
                          <a:ea typeface="Calibri"/>
                          <a:cs typeface="Times New Roman"/>
                        </a:rPr>
                        <a:t> our activities (and/or their outcomes) </a:t>
                      </a:r>
                      <a:r>
                        <a:rPr lang="en-GB" sz="1200" b="0" dirty="0">
                          <a:solidFill>
                            <a:schemeClr val="tx1"/>
                          </a:solidFill>
                          <a:effectLst/>
                          <a:latin typeface="Century Gothic" panose="020B0502020202020204" pitchFamily="34" charset="0"/>
                          <a:ea typeface="Calibri"/>
                          <a:cs typeface="Times New Roman"/>
                        </a:rPr>
                        <a:t>in other spheres of their lives?</a:t>
                      </a: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en-GB" sz="1200" b="1" dirty="0">
                          <a:effectLst/>
                          <a:latin typeface="Century Gothic" panose="020B0502020202020204" pitchFamily="34" charset="0"/>
                          <a:ea typeface="Calibri"/>
                          <a:cs typeface="Times New Roman"/>
                        </a:rPr>
                        <a:t>Competing</a:t>
                      </a:r>
                      <a:r>
                        <a:rPr lang="en-GB" sz="1200" b="1" baseline="0" dirty="0">
                          <a:effectLst/>
                          <a:latin typeface="Century Gothic" panose="020B0502020202020204" pitchFamily="34" charset="0"/>
                          <a:ea typeface="Calibri"/>
                          <a:cs typeface="Times New Roman"/>
                        </a:rPr>
                        <a:t> needs/two birds with one stone</a:t>
                      </a:r>
                      <a:endParaRPr lang="en-GB" sz="1200" b="1" dirty="0">
                        <a:effectLst/>
                        <a:latin typeface="Century Gothic" panose="020B0502020202020204" pitchFamily="34" charset="0"/>
                        <a:ea typeface="Calibri"/>
                        <a:cs typeface="Times New Roman"/>
                      </a:endParaRPr>
                    </a:p>
                  </a:txBody>
                  <a:tcPr marL="39811" marR="39811" marT="0" marB="0"/>
                </a:tc>
                <a:extLst>
                  <a:ext uri="{0D108BD9-81ED-4DB2-BD59-A6C34878D82A}">
                    <a16:rowId xmlns:a16="http://schemas.microsoft.com/office/drawing/2014/main" val="10006"/>
                  </a:ext>
                </a:extLst>
              </a:tr>
              <a:tr h="383975">
                <a:tc>
                  <a:txBody>
                    <a:bodyPr/>
                    <a:lstStyle/>
                    <a:p>
                      <a:pPr>
                        <a:lnSpc>
                          <a:spcPct val="115000"/>
                        </a:lnSpc>
                        <a:spcAft>
                          <a:spcPts val="0"/>
                        </a:spcAft>
                      </a:pPr>
                      <a:r>
                        <a:rPr lang="en-GB" sz="1200" b="0" dirty="0">
                          <a:solidFill>
                            <a:schemeClr val="tx1"/>
                          </a:solidFill>
                          <a:effectLst/>
                          <a:latin typeface="Century Gothic" panose="020B0502020202020204" pitchFamily="34" charset="0"/>
                          <a:ea typeface="Calibri"/>
                          <a:cs typeface="Times New Roman"/>
                        </a:rPr>
                        <a:t>Could other groups of people be negatively affected by the improvements experienced</a:t>
                      </a:r>
                      <a:r>
                        <a:rPr lang="en-GB" sz="1200" b="0" baseline="0" dirty="0">
                          <a:solidFill>
                            <a:schemeClr val="tx1"/>
                          </a:solidFill>
                          <a:effectLst/>
                          <a:latin typeface="Century Gothic" panose="020B0502020202020204" pitchFamily="34" charset="0"/>
                          <a:ea typeface="Calibri"/>
                          <a:cs typeface="Times New Roman"/>
                        </a:rPr>
                        <a:t> by </a:t>
                      </a:r>
                      <a:r>
                        <a:rPr lang="en-GB" sz="1200" b="0" dirty="0">
                          <a:solidFill>
                            <a:schemeClr val="tx1"/>
                          </a:solidFill>
                          <a:effectLst/>
                          <a:latin typeface="Century Gothic" panose="020B0502020202020204" pitchFamily="34" charset="0"/>
                          <a:ea typeface="Calibri"/>
                          <a:cs typeface="Times New Roman"/>
                        </a:rPr>
                        <a:t>our</a:t>
                      </a:r>
                      <a:r>
                        <a:rPr lang="en-GB" sz="1200" b="0" baseline="0" dirty="0">
                          <a:solidFill>
                            <a:schemeClr val="tx1"/>
                          </a:solidFill>
                          <a:effectLst/>
                          <a:latin typeface="Century Gothic" panose="020B0502020202020204" pitchFamily="34" charset="0"/>
                          <a:ea typeface="Calibri"/>
                          <a:cs typeface="Times New Roman"/>
                        </a:rPr>
                        <a:t> target group?</a:t>
                      </a:r>
                      <a:endParaRPr lang="en-GB" sz="1200" b="0" dirty="0">
                        <a:solidFill>
                          <a:schemeClr val="tx1"/>
                        </a:solidFill>
                        <a:effectLst/>
                        <a:latin typeface="Century Gothic" panose="020B0502020202020204" pitchFamily="34" charset="0"/>
                        <a:ea typeface="Calibri"/>
                        <a:cs typeface="Times New Roman"/>
                      </a:endParaRPr>
                    </a:p>
                  </a:txBody>
                  <a:tcPr marL="39811" marR="39811" marT="0" marB="0">
                    <a:solidFill>
                      <a:schemeClr val="accent1">
                        <a:lumMod val="20000"/>
                        <a:lumOff val="80000"/>
                      </a:schemeClr>
                    </a:solidFill>
                  </a:tcPr>
                </a:tc>
                <a:tc>
                  <a:txBody>
                    <a:bodyPr/>
                    <a:lstStyle/>
                    <a:p>
                      <a:pPr marL="92075" indent="0">
                        <a:lnSpc>
                          <a:spcPct val="115000"/>
                        </a:lnSpc>
                        <a:spcAft>
                          <a:spcPts val="0"/>
                        </a:spcAft>
                      </a:pPr>
                      <a:r>
                        <a:rPr lang="en-GB" sz="1200" b="1" dirty="0">
                          <a:effectLst/>
                          <a:latin typeface="Century Gothic" panose="020B0502020202020204" pitchFamily="34" charset="0"/>
                          <a:ea typeface="Calibri"/>
                          <a:cs typeface="Times New Roman"/>
                        </a:rPr>
                        <a:t>Conflicts of interest</a:t>
                      </a:r>
                    </a:p>
                  </a:txBody>
                  <a:tcPr marL="39811" marR="39811" marT="0" marB="0"/>
                </a:tc>
                <a:extLst>
                  <a:ext uri="{0D108BD9-81ED-4DB2-BD59-A6C34878D82A}">
                    <a16:rowId xmlns:a16="http://schemas.microsoft.com/office/drawing/2014/main" val="10007"/>
                  </a:ext>
                </a:extLst>
              </a:tr>
            </a:tbl>
          </a:graphicData>
        </a:graphic>
      </p:graphicFrame>
      <p:sp>
        <p:nvSpPr>
          <p:cNvPr id="8" name="Right Arrow 7">
            <a:hlinkClick r:id="rId2" action="ppaction://hlinksldjump"/>
          </p:cNvPr>
          <p:cNvSpPr/>
          <p:nvPr/>
        </p:nvSpPr>
        <p:spPr>
          <a:xfrm>
            <a:off x="7524328" y="6137920"/>
            <a:ext cx="5075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hlinkClick r:id="rId2" action="ppaction://hlinksldjump"/>
          </p:cNvPr>
          <p:cNvSpPr txBox="1"/>
          <p:nvPr/>
        </p:nvSpPr>
        <p:spPr>
          <a:xfrm>
            <a:off x="8105743" y="6137920"/>
            <a:ext cx="504056" cy="315361"/>
          </a:xfrm>
          <a:prstGeom prst="flowChartAlternateProcess">
            <a:avLst/>
          </a:prstGeom>
          <a:solidFill>
            <a:schemeClr val="accent1">
              <a:lumMod val="75000"/>
            </a:schemeClr>
          </a:solidFill>
        </p:spPr>
        <p:txBody>
          <a:bodyPr vert="horz" wrap="none" lIns="91440" tIns="45720" rIns="91440" bIns="45720" rtlCol="0" anchor="t">
            <a:normAutofit/>
          </a:bodyPr>
          <a:lstStyle/>
          <a:p>
            <a:r>
              <a:rPr lang="en-GB" sz="1000" i="1" dirty="0">
                <a:solidFill>
                  <a:schemeClr val="bg1"/>
                </a:solidFill>
              </a:rPr>
              <a:t>Tools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554" y="764705"/>
            <a:ext cx="956715" cy="956715"/>
          </a:xfrm>
          <a:prstGeom prst="rect">
            <a:avLst/>
          </a:prstGeom>
        </p:spPr>
      </p:pic>
      <p:sp>
        <p:nvSpPr>
          <p:cNvPr id="15" name="Right Arrow 14">
            <a:hlinkClick r:id="rId4" action="ppaction://hlinksldjump"/>
          </p:cNvPr>
          <p:cNvSpPr/>
          <p:nvPr/>
        </p:nvSpPr>
        <p:spPr>
          <a:xfrm>
            <a:off x="4265233" y="6106794"/>
            <a:ext cx="5075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rId4" action="ppaction://hlinksldjump"/>
          </p:cNvPr>
          <p:cNvSpPr txBox="1"/>
          <p:nvPr/>
        </p:nvSpPr>
        <p:spPr>
          <a:xfrm>
            <a:off x="4875239" y="6125186"/>
            <a:ext cx="2145033" cy="337702"/>
          </a:xfrm>
          <a:prstGeom prst="flowChartAlternateProcess">
            <a:avLst/>
          </a:prstGeom>
          <a:solidFill>
            <a:schemeClr val="accent1">
              <a:lumMod val="75000"/>
            </a:schemeClr>
          </a:solidFill>
        </p:spPr>
        <p:txBody>
          <a:bodyPr vert="horz" wrap="none" lIns="91440" tIns="45720" rIns="91440" bIns="45720" rtlCol="0" anchor="t">
            <a:normAutofit/>
          </a:bodyPr>
          <a:lstStyle/>
          <a:p>
            <a:r>
              <a:rPr lang="en-GB" sz="1000" i="1" dirty="0">
                <a:solidFill>
                  <a:schemeClr val="bg1"/>
                </a:solidFill>
              </a:rPr>
              <a:t>Back to “Identify mechanisms “</a:t>
            </a:r>
          </a:p>
        </p:txBody>
      </p:sp>
      <p:sp>
        <p:nvSpPr>
          <p:cNvPr id="17" name="Rectangle 16"/>
          <p:cNvSpPr/>
          <p:nvPr/>
        </p:nvSpPr>
        <p:spPr>
          <a:xfrm>
            <a:off x="1835696" y="1336699"/>
            <a:ext cx="7034088" cy="600164"/>
          </a:xfrm>
          <a:prstGeom prst="rect">
            <a:avLst/>
          </a:prstGeom>
        </p:spPr>
        <p:txBody>
          <a:bodyPr wrap="square">
            <a:spAutoFit/>
          </a:bodyPr>
          <a:lstStyle/>
          <a:p>
            <a:pPr marL="68580" indent="0">
              <a:buNone/>
            </a:pPr>
            <a:r>
              <a:rPr lang="en-GB" sz="1100" dirty="0"/>
              <a:t>Not all activities lead to effects that affect people indirectly and not all </a:t>
            </a:r>
            <a:br>
              <a:rPr lang="en-GB" sz="1100" dirty="0"/>
            </a:br>
            <a:r>
              <a:rPr lang="en-GB" sz="1100" dirty="0"/>
              <a:t>mechanisms apply to all types of activities and outcomes. The following questions are </a:t>
            </a:r>
          </a:p>
          <a:p>
            <a:pPr marL="68580" indent="0">
              <a:buNone/>
            </a:pPr>
            <a:r>
              <a:rPr lang="en-GB" sz="1100" dirty="0"/>
              <a:t>examples to guide the identification of relevant mechanisms for each specific project context.   </a:t>
            </a:r>
          </a:p>
        </p:txBody>
      </p:sp>
      <p:pic>
        <p:nvPicPr>
          <p:cNvPr id="22" name="Picture 21"/>
          <p:cNvPicPr>
            <a:picLocks noChangeAspect="1"/>
          </p:cNvPicPr>
          <p:nvPr/>
        </p:nvPicPr>
        <p:blipFill>
          <a:blip r:embed="rId5"/>
          <a:stretch>
            <a:fillRect/>
          </a:stretch>
        </p:blipFill>
        <p:spPr>
          <a:xfrm>
            <a:off x="771402" y="538212"/>
            <a:ext cx="1064293" cy="1100576"/>
          </a:xfrm>
          <a:prstGeom prst="rect">
            <a:avLst/>
          </a:prstGeom>
        </p:spPr>
      </p:pic>
    </p:spTree>
    <p:extLst>
      <p:ext uri="{BB962C8B-B14F-4D97-AF65-F5344CB8AC3E}">
        <p14:creationId xmlns:p14="http://schemas.microsoft.com/office/powerpoint/2010/main" val="14863800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473075" y="587375"/>
          <a:ext cx="8110538" cy="5765800"/>
        </p:xfrm>
        <a:graphic>
          <a:graphicData uri="http://schemas.openxmlformats.org/presentationml/2006/ole">
            <mc:AlternateContent xmlns:mc="http://schemas.openxmlformats.org/markup-compatibility/2006">
              <mc:Choice xmlns:v="urn:schemas-microsoft-com:vml" Requires="v">
                <p:oleObj spid="_x0000_s8196" name="Document" r:id="rId3" imgW="10110841" imgH="7190737" progId="Word.Document.12">
                  <p:embed/>
                </p:oleObj>
              </mc:Choice>
              <mc:Fallback>
                <p:oleObj name="Document" r:id="rId3" imgW="10110841" imgH="7190737" progId="Word.Document.12">
                  <p:embed/>
                  <p:pic>
                    <p:nvPicPr>
                      <p:cNvPr id="5" name="Object 4"/>
                      <p:cNvPicPr>
                        <a:picLocks noChangeAspect="1" noChangeArrowheads="1"/>
                      </p:cNvPicPr>
                      <p:nvPr/>
                    </p:nvPicPr>
                    <p:blipFill>
                      <a:blip r:embed="rId4"/>
                      <a:srcRect/>
                      <a:stretch>
                        <a:fillRect/>
                      </a:stretch>
                    </p:blipFill>
                    <p:spPr bwMode="auto">
                      <a:xfrm>
                        <a:off x="473075" y="587375"/>
                        <a:ext cx="8110538" cy="5765800"/>
                      </a:xfrm>
                      <a:prstGeom prst="rect">
                        <a:avLst/>
                      </a:prstGeom>
                      <a:noFill/>
                      <a:ln>
                        <a:noFill/>
                      </a:ln>
                    </p:spPr>
                  </p:pic>
                </p:oleObj>
              </mc:Fallback>
            </mc:AlternateContent>
          </a:graphicData>
        </a:graphic>
      </p:graphicFrame>
      <p:sp>
        <p:nvSpPr>
          <p:cNvPr id="2" name="TextBox 1"/>
          <p:cNvSpPr txBox="1"/>
          <p:nvPr/>
        </p:nvSpPr>
        <p:spPr>
          <a:xfrm>
            <a:off x="3059832" y="4653136"/>
            <a:ext cx="648072" cy="45719"/>
          </a:xfrm>
          <a:prstGeom prst="rect">
            <a:avLst/>
          </a:prstGeom>
        </p:spPr>
        <p:txBody>
          <a:bodyPr vert="horz" wrap="square" lIns="91440" tIns="45720" rIns="91440" bIns="45720" rtlCol="0" anchor="b">
            <a:normAutofit fontScale="25000" lnSpcReduction="20000"/>
          </a:bodyPr>
          <a:lstStyle/>
          <a:p>
            <a:endParaRPr lang="en-GB" sz="2500" dirty="0"/>
          </a:p>
        </p:txBody>
      </p:sp>
      <p:sp>
        <p:nvSpPr>
          <p:cNvPr id="7" name="TextBox 6"/>
          <p:cNvSpPr txBox="1"/>
          <p:nvPr/>
        </p:nvSpPr>
        <p:spPr>
          <a:xfrm>
            <a:off x="683568" y="6309320"/>
            <a:ext cx="1944216" cy="144016"/>
          </a:xfrm>
          <a:prstGeom prst="rect">
            <a:avLst/>
          </a:prstGeom>
        </p:spPr>
        <p:txBody>
          <a:bodyPr vert="horz" wrap="square" lIns="91440" tIns="45720" rIns="91440" bIns="45720" rtlCol="0" anchor="b">
            <a:normAutofit fontScale="25000" lnSpcReduction="20000"/>
          </a:bodyPr>
          <a:lstStyle/>
          <a:p>
            <a:r>
              <a:rPr lang="en-GB" sz="2500" b="1" u="sng" dirty="0"/>
              <a:t>Fig. 1. </a:t>
            </a:r>
            <a:r>
              <a:rPr lang="en-GB" sz="2500" dirty="0"/>
              <a:t>Understanding scaling mechanisms</a:t>
            </a:r>
          </a:p>
        </p:txBody>
      </p:sp>
      <p:pic>
        <p:nvPicPr>
          <p:cNvPr id="3" name="Picture 2"/>
          <p:cNvPicPr>
            <a:picLocks noChangeAspect="1"/>
          </p:cNvPicPr>
          <p:nvPr/>
        </p:nvPicPr>
        <p:blipFill>
          <a:blip r:embed="rId5"/>
          <a:stretch>
            <a:fillRect/>
          </a:stretch>
        </p:blipFill>
        <p:spPr>
          <a:xfrm>
            <a:off x="8132470" y="692696"/>
            <a:ext cx="451143" cy="502964"/>
          </a:xfrm>
          <a:prstGeom prst="rect">
            <a:avLst/>
          </a:prstGeom>
        </p:spPr>
      </p:pic>
    </p:spTree>
    <p:extLst>
      <p:ext uri="{BB962C8B-B14F-4D97-AF65-F5344CB8AC3E}">
        <p14:creationId xmlns:p14="http://schemas.microsoft.com/office/powerpoint/2010/main" val="9850002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19" y="242519"/>
            <a:ext cx="7024744" cy="1143000"/>
          </a:xfrm>
        </p:spPr>
        <p:txBody>
          <a:bodyPr>
            <a:normAutofit/>
          </a:bodyPr>
          <a:lstStyle/>
          <a:p>
            <a:r>
              <a:rPr lang="en-GB" sz="1800" dirty="0"/>
              <a:t>Suggestions for the identification of </a:t>
            </a:r>
            <a:br>
              <a:rPr lang="en-GB" sz="1800" dirty="0"/>
            </a:br>
            <a:r>
              <a:rPr lang="en-GB" sz="1800" dirty="0"/>
              <a:t>indirect and unintended effects</a:t>
            </a:r>
            <a:endParaRPr lang="en-GB" sz="1800" dirty="0">
              <a:solidFill>
                <a:srgbClr val="92D050"/>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554" y="764705"/>
            <a:ext cx="956715" cy="956715"/>
          </a:xfrm>
          <a:prstGeom prst="rect">
            <a:avLst/>
          </a:prstGeom>
        </p:spPr>
      </p:pic>
      <p:sp>
        <p:nvSpPr>
          <p:cNvPr id="5" name="Rectangle 4"/>
          <p:cNvSpPr/>
          <p:nvPr/>
        </p:nvSpPr>
        <p:spPr>
          <a:xfrm>
            <a:off x="868676" y="1462070"/>
            <a:ext cx="7560840" cy="4616648"/>
          </a:xfrm>
          <a:prstGeom prst="rect">
            <a:avLst/>
          </a:prstGeom>
        </p:spPr>
        <p:txBody>
          <a:bodyPr wrap="square">
            <a:spAutoFit/>
          </a:bodyPr>
          <a:lstStyle/>
          <a:p>
            <a:r>
              <a:rPr lang="en-GB" sz="1400" dirty="0"/>
              <a:t>The following methods are useful techniques to identify indirect and unintended effects particularly at the stages of project planning and/or mid-term review:</a:t>
            </a:r>
          </a:p>
          <a:p>
            <a:pPr marL="342900" indent="-342900">
              <a:buFont typeface="+mj-lt"/>
              <a:buAutoNum type="arabicPeriod"/>
            </a:pPr>
            <a:endParaRPr lang="en-GB" sz="1400" b="1" dirty="0"/>
          </a:p>
          <a:p>
            <a:pPr marL="342900" indent="-342900">
              <a:buFont typeface="+mj-lt"/>
              <a:buAutoNum type="arabicPeriod"/>
            </a:pPr>
            <a:r>
              <a:rPr lang="en-GB" sz="1200" b="1" dirty="0"/>
              <a:t>Key informant interviews: </a:t>
            </a:r>
            <a:r>
              <a:rPr lang="en-GB" sz="1200" dirty="0"/>
              <a:t>Conducting in-depth interviews with knowledgeable people who have experience with comparable projects and ask them on potential positive and negative unintended effects and people indirectly affected by the specific project. This could be open questions, and/or </a:t>
            </a:r>
            <a:r>
              <a:rPr lang="en-GB" sz="1200" dirty="0">
                <a:hlinkClick r:id="rId3" action="ppaction://hlinksldjump"/>
              </a:rPr>
              <a:t>guiding questions on mechanisms for unintended effects. </a:t>
            </a:r>
            <a:endParaRPr lang="en-GB" sz="1200" dirty="0"/>
          </a:p>
          <a:p>
            <a:pPr marL="342900" indent="-342900">
              <a:buFont typeface="+mj-lt"/>
              <a:buAutoNum type="arabicPeriod"/>
            </a:pPr>
            <a:endParaRPr lang="en-GB" sz="1200" dirty="0"/>
          </a:p>
          <a:p>
            <a:pPr marL="342900" indent="-342900">
              <a:buFont typeface="+mj-lt"/>
              <a:buAutoNum type="arabicPeriod"/>
            </a:pPr>
            <a:r>
              <a:rPr lang="en-GB" sz="1200" b="1" dirty="0"/>
              <a:t>Outcome mapping/</a:t>
            </a:r>
            <a:r>
              <a:rPr lang="en-GB" sz="1200" b="1" dirty="0">
                <a:hlinkClick r:id="rId4" action="ppaction://hlinksldjump"/>
              </a:rPr>
              <a:t>Outcome harvesting</a:t>
            </a:r>
            <a:endParaRPr lang="en-GB" sz="1200" b="1" dirty="0"/>
          </a:p>
          <a:p>
            <a:pPr marL="342900" indent="-342900">
              <a:buFont typeface="+mj-lt"/>
              <a:buAutoNum type="arabicPeriod"/>
            </a:pPr>
            <a:endParaRPr lang="en-GB" sz="1200" b="1" dirty="0"/>
          </a:p>
          <a:p>
            <a:pPr marL="342900" indent="-342900">
              <a:buFont typeface="+mj-lt"/>
              <a:buAutoNum type="arabicPeriod"/>
            </a:pPr>
            <a:r>
              <a:rPr lang="en-GB" sz="1200" b="1" dirty="0"/>
              <a:t>Social network analysis</a:t>
            </a:r>
          </a:p>
          <a:p>
            <a:pPr marL="342900" indent="-342900">
              <a:buFont typeface="+mj-lt"/>
              <a:buAutoNum type="arabicPeriod"/>
            </a:pPr>
            <a:endParaRPr lang="en-GB" sz="1200" b="1" dirty="0">
              <a:hlinkClick r:id="" action="ppaction://noaction"/>
            </a:endParaRPr>
          </a:p>
          <a:p>
            <a:pPr marL="342900" indent="-342900">
              <a:buFont typeface="+mj-lt"/>
              <a:buAutoNum type="arabicPeriod"/>
            </a:pPr>
            <a:r>
              <a:rPr lang="en-GB" sz="1200" b="1" dirty="0">
                <a:hlinkClick r:id="" action="ppaction://noaction"/>
              </a:rPr>
              <a:t>Ripple effects mapping</a:t>
            </a:r>
            <a:endParaRPr lang="en-GB" sz="1200" b="1" dirty="0"/>
          </a:p>
          <a:p>
            <a:pPr marL="342900" indent="-342900">
              <a:buFont typeface="+mj-lt"/>
              <a:buAutoNum type="arabicPeriod"/>
            </a:pPr>
            <a:endParaRPr lang="en-GB" sz="1200" b="1" dirty="0"/>
          </a:p>
          <a:p>
            <a:pPr marL="342900" indent="-342900">
              <a:buFont typeface="+mj-lt"/>
              <a:buAutoNum type="arabicPeriod"/>
            </a:pPr>
            <a:r>
              <a:rPr lang="en-GB" sz="1200" b="1" dirty="0"/>
              <a:t>Develop a negative theory of change: </a:t>
            </a:r>
            <a:r>
              <a:rPr lang="en-GB" sz="1200" dirty="0"/>
              <a:t>This thought exercise follows the same process logic as the </a:t>
            </a:r>
            <a:r>
              <a:rPr lang="en-GB" sz="1200" dirty="0">
                <a:hlinkClick r:id="rId3" action="ppaction://hlinksldjump"/>
              </a:rPr>
              <a:t>development of a “conventional” theory of change,</a:t>
            </a:r>
            <a:r>
              <a:rPr lang="en-GB" sz="1200" dirty="0"/>
              <a:t> but working upwards from the outputs, imagining potential risks and negative short- and long-term outcomes. These might be related to the actual project goal and beneficiary group, or follow a side-track to a different domain and group of people. For each step of the process of the negative theory of change, it is recommendable to assess the likelihood of occurring and what preventive measures could be put in place. </a:t>
            </a:r>
          </a:p>
          <a:p>
            <a:pPr marL="342900" indent="-342900">
              <a:buFont typeface="+mj-lt"/>
              <a:buAutoNum type="arabicPeriod"/>
            </a:pPr>
            <a:endParaRPr lang="en-GB" sz="1200" dirty="0"/>
          </a:p>
          <a:p>
            <a:pPr marL="342900" indent="-342900">
              <a:buFont typeface="+mj-lt"/>
              <a:buAutoNum type="arabicPeriod"/>
            </a:pPr>
            <a:r>
              <a:rPr lang="en-GB" sz="1200" b="1" dirty="0"/>
              <a:t>Six Hats Thinking Framework:</a:t>
            </a:r>
            <a:r>
              <a:rPr lang="en-GB" sz="1200" dirty="0"/>
              <a:t> This technique promotes holistic and lateral thinking. See more details in the </a:t>
            </a:r>
            <a:r>
              <a:rPr lang="en-GB" sz="1200" dirty="0">
                <a:hlinkClick r:id="rId5" action="ppaction://hlinksldjump"/>
              </a:rPr>
              <a:t>tools section</a:t>
            </a:r>
            <a:r>
              <a:rPr lang="en-GB" sz="1200" dirty="0"/>
              <a:t>. </a:t>
            </a:r>
          </a:p>
        </p:txBody>
      </p:sp>
      <p:sp>
        <p:nvSpPr>
          <p:cNvPr id="17" name="Right Arrow 16">
            <a:hlinkClick r:id="rId6"/>
          </p:cNvPr>
          <p:cNvSpPr/>
          <p:nvPr/>
        </p:nvSpPr>
        <p:spPr>
          <a:xfrm>
            <a:off x="5531720" y="6021288"/>
            <a:ext cx="507584" cy="432048"/>
          </a:xfrm>
          <a:prstGeom prst="rightArrow">
            <a:avLst/>
          </a:prstGeom>
          <a:solidFill>
            <a:srgbClr val="0099CC"/>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hlinkClick r:id="rId6"/>
          </p:cNvPr>
          <p:cNvSpPr txBox="1"/>
          <p:nvPr/>
        </p:nvSpPr>
        <p:spPr>
          <a:xfrm>
            <a:off x="6143417" y="6021288"/>
            <a:ext cx="2417856" cy="432048"/>
          </a:xfrm>
          <a:prstGeom prst="flowChartAlternateProcess">
            <a:avLst/>
          </a:prstGeom>
          <a:solidFill>
            <a:srgbClr val="0070C0"/>
          </a:solidFill>
        </p:spPr>
        <p:txBody>
          <a:bodyPr vert="horz" wrap="none" lIns="91440" tIns="45720" rIns="91440" bIns="45720" rtlCol="0" anchor="t">
            <a:normAutofit lnSpcReduction="10000"/>
          </a:bodyPr>
          <a:lstStyle/>
          <a:p>
            <a:r>
              <a:rPr lang="en-GB" sz="1000" i="1" dirty="0">
                <a:solidFill>
                  <a:schemeClr val="bg1"/>
                </a:solidFill>
              </a:rPr>
              <a:t>See more detailed information on </a:t>
            </a:r>
            <a:br>
              <a:rPr lang="en-GB" sz="1000" i="1" dirty="0">
                <a:solidFill>
                  <a:schemeClr val="bg1"/>
                </a:solidFill>
              </a:rPr>
            </a:br>
            <a:r>
              <a:rPr lang="en-GB" sz="1000" i="1" dirty="0">
                <a:solidFill>
                  <a:schemeClr val="bg1"/>
                </a:solidFill>
              </a:rPr>
              <a:t>these methods</a:t>
            </a:r>
          </a:p>
        </p:txBody>
      </p:sp>
      <p:sp>
        <p:nvSpPr>
          <p:cNvPr id="13" name="Right Arrow 12">
            <a:hlinkClick r:id="rId5" action="ppaction://hlinksldjump"/>
          </p:cNvPr>
          <p:cNvSpPr/>
          <p:nvPr/>
        </p:nvSpPr>
        <p:spPr>
          <a:xfrm>
            <a:off x="2339752" y="6122625"/>
            <a:ext cx="5075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5" action="ppaction://hlinksldjump"/>
          </p:cNvPr>
          <p:cNvSpPr txBox="1"/>
          <p:nvPr/>
        </p:nvSpPr>
        <p:spPr>
          <a:xfrm>
            <a:off x="2921166" y="6050673"/>
            <a:ext cx="2420751" cy="431992"/>
          </a:xfrm>
          <a:prstGeom prst="flowChartAlternateProcess">
            <a:avLst/>
          </a:prstGeom>
          <a:solidFill>
            <a:schemeClr val="accent1">
              <a:lumMod val="75000"/>
            </a:schemeClr>
          </a:solidFill>
        </p:spPr>
        <p:txBody>
          <a:bodyPr vert="horz" wrap="none" lIns="91440" tIns="45720" rIns="91440" bIns="45720" rtlCol="0" anchor="t">
            <a:normAutofit lnSpcReduction="10000"/>
          </a:bodyPr>
          <a:lstStyle/>
          <a:p>
            <a:r>
              <a:rPr lang="en-GB" sz="1000" i="1" dirty="0">
                <a:solidFill>
                  <a:schemeClr val="bg1"/>
                </a:solidFill>
              </a:rPr>
              <a:t>See more methods and approaches </a:t>
            </a:r>
          </a:p>
          <a:p>
            <a:r>
              <a:rPr lang="en-GB" sz="1000" i="1" dirty="0">
                <a:solidFill>
                  <a:schemeClr val="bg1"/>
                </a:solidFill>
              </a:rPr>
              <a:t>in the “tools” section</a:t>
            </a:r>
          </a:p>
        </p:txBody>
      </p:sp>
      <p:pic>
        <p:nvPicPr>
          <p:cNvPr id="3" name="Picture 2"/>
          <p:cNvPicPr>
            <a:picLocks noChangeAspect="1"/>
          </p:cNvPicPr>
          <p:nvPr/>
        </p:nvPicPr>
        <p:blipFill>
          <a:blip r:embed="rId7"/>
          <a:stretch>
            <a:fillRect/>
          </a:stretch>
        </p:blipFill>
        <p:spPr>
          <a:xfrm>
            <a:off x="489622" y="489618"/>
            <a:ext cx="995903" cy="1035968"/>
          </a:xfrm>
          <a:prstGeom prst="rect">
            <a:avLst/>
          </a:prstGeom>
        </p:spPr>
      </p:pic>
    </p:spTree>
    <p:extLst>
      <p:ext uri="{BB962C8B-B14F-4D97-AF65-F5344CB8AC3E}">
        <p14:creationId xmlns:p14="http://schemas.microsoft.com/office/powerpoint/2010/main" val="9292548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056" y="620688"/>
            <a:ext cx="7024744" cy="1143000"/>
          </a:xfrm>
        </p:spPr>
        <p:txBody>
          <a:bodyPr>
            <a:normAutofit/>
          </a:bodyPr>
          <a:lstStyle/>
          <a:p>
            <a:r>
              <a:rPr lang="en-GB" sz="2200" dirty="0" smtClean="0"/>
              <a:t> </a:t>
            </a:r>
            <a:r>
              <a:rPr lang="en-GB" sz="2200" dirty="0">
                <a:solidFill>
                  <a:srgbClr val="92D050"/>
                </a:solidFill>
              </a:rPr>
              <a:t>Developing the MEL system</a:t>
            </a:r>
            <a:br>
              <a:rPr lang="en-GB" sz="2200" dirty="0">
                <a:solidFill>
                  <a:srgbClr val="92D050"/>
                </a:solidFill>
              </a:rPr>
            </a:br>
            <a:r>
              <a:rPr lang="en-GB" sz="1800" dirty="0" smtClean="0">
                <a:solidFill>
                  <a:srgbClr val="92D050"/>
                </a:solidFill>
              </a:rPr>
              <a:t>Define </a:t>
            </a:r>
            <a:r>
              <a:rPr lang="en-GB" sz="1800" dirty="0">
                <a:solidFill>
                  <a:srgbClr val="92D050"/>
                </a:solidFill>
              </a:rPr>
              <a:t>indicators</a:t>
            </a:r>
            <a:r>
              <a:rPr lang="en-GB" sz="2200" dirty="0">
                <a:solidFill>
                  <a:srgbClr val="92D050"/>
                </a:solidFill>
              </a:rPr>
              <a:t/>
            </a:r>
            <a:br>
              <a:rPr lang="en-GB" sz="2200" dirty="0">
                <a:solidFill>
                  <a:srgbClr val="92D050"/>
                </a:solidFill>
              </a:rPr>
            </a:br>
            <a:endParaRPr lang="en-GB" sz="1800" dirty="0">
              <a:solidFill>
                <a:srgbClr val="92D050"/>
              </a:solidFill>
            </a:endParaRPr>
          </a:p>
        </p:txBody>
      </p:sp>
      <p:sp>
        <p:nvSpPr>
          <p:cNvPr id="3" name="Content Placeholder 2"/>
          <p:cNvSpPr>
            <a:spLocks noGrp="1"/>
          </p:cNvSpPr>
          <p:nvPr>
            <p:ph idx="1"/>
          </p:nvPr>
        </p:nvSpPr>
        <p:spPr>
          <a:xfrm>
            <a:off x="611560" y="1772817"/>
            <a:ext cx="5472608" cy="3600400"/>
          </a:xfrm>
        </p:spPr>
        <p:txBody>
          <a:bodyPr>
            <a:noAutofit/>
          </a:bodyPr>
          <a:lstStyle/>
          <a:p>
            <a:pPr marL="68580" indent="0" algn="just">
              <a:buNone/>
            </a:pPr>
            <a:r>
              <a:rPr lang="en-GB" sz="1200" dirty="0"/>
              <a:t>Once identified the mechanisms of change, including potential mechanisms for indirect effects, the next step is to identify appropriate methods for tracking the relevant effects and groups of people affected. In this step, it is important to think about who we want to reach most (i.e. especially vulnerable and marginalised groups), and how we can make these groups visible in our estimation. </a:t>
            </a:r>
          </a:p>
          <a:p>
            <a:pPr marL="68580" indent="0" algn="just">
              <a:buNone/>
            </a:pPr>
            <a:endParaRPr lang="en-GB" sz="1200" dirty="0"/>
          </a:p>
          <a:p>
            <a:pPr marL="68580" indent="0" algn="just">
              <a:buNone/>
            </a:pPr>
            <a:r>
              <a:rPr lang="en-GB" sz="1200" dirty="0"/>
              <a:t>The following questions can help at this stage:</a:t>
            </a:r>
          </a:p>
          <a:p>
            <a:pPr algn="just"/>
            <a:endParaRPr lang="en-GB" sz="1200" i="1" dirty="0"/>
          </a:p>
          <a:p>
            <a:pPr algn="just"/>
            <a:r>
              <a:rPr lang="en-GB" sz="1200" i="1" dirty="0"/>
              <a:t>“Who exactly will be affected through each identified mechanism?” </a:t>
            </a:r>
          </a:p>
          <a:p>
            <a:pPr algn="just"/>
            <a:r>
              <a:rPr lang="en-GB" sz="1200" i="1" dirty="0"/>
              <a:t>“How can we estimate the number of  these people, ensuring gender disaggregated data?”*</a:t>
            </a:r>
          </a:p>
          <a:p>
            <a:pPr algn="just"/>
            <a:r>
              <a:rPr lang="en-GB" sz="1200" i="1" dirty="0"/>
              <a:t>“What indicators do we need for measuring our intended outputs, outcomes and impacts?”</a:t>
            </a:r>
          </a:p>
          <a:p>
            <a:pPr algn="just"/>
            <a:r>
              <a:rPr lang="en-GB" sz="1200" i="1" dirty="0"/>
              <a:t>“What additional indicators do we need to capture and potential unintended effects?”</a:t>
            </a:r>
          </a:p>
          <a:p>
            <a:pPr algn="just"/>
            <a:r>
              <a:rPr lang="en-GB" sz="1200" i="1" dirty="0"/>
              <a:t>How can we measure these indicators, and what resources are needed (time, skills, finance) for their measurement?</a:t>
            </a:r>
          </a:p>
        </p:txBody>
      </p:sp>
      <p:sp>
        <p:nvSpPr>
          <p:cNvPr id="9" name="Rectangle 8"/>
          <p:cNvSpPr/>
          <p:nvPr/>
        </p:nvSpPr>
        <p:spPr>
          <a:xfrm>
            <a:off x="6156176" y="2204865"/>
            <a:ext cx="2450317" cy="2939266"/>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wrap="square">
            <a:spAutoFit/>
          </a:bodyPr>
          <a:lstStyle/>
          <a:p>
            <a:r>
              <a:rPr lang="en-GB" sz="1200" b="1" dirty="0"/>
              <a:t>Note: </a:t>
            </a:r>
            <a:br>
              <a:rPr lang="en-GB" sz="1200" b="1" dirty="0"/>
            </a:br>
            <a:r>
              <a:rPr lang="en-GB" sz="1000" i="1" dirty="0"/>
              <a:t>“Not everything that can be counted counts, and not everything that counts can be counted.” </a:t>
            </a:r>
            <a:br>
              <a:rPr lang="en-GB" sz="1000" i="1" dirty="0"/>
            </a:br>
            <a:r>
              <a:rPr lang="en-GB" sz="1000" i="1" dirty="0"/>
              <a:t>(William Bruce Cameron)</a:t>
            </a:r>
            <a:endParaRPr lang="en-GB" sz="1000" dirty="0"/>
          </a:p>
          <a:p>
            <a:endParaRPr lang="en-GB" sz="1200" dirty="0"/>
          </a:p>
          <a:p>
            <a:r>
              <a:rPr lang="en-GB" sz="1100" dirty="0"/>
              <a:t>Not all activities lead to indirect effects or affect people indirectly. A thorough analysis of potential mechanisms should be undertaken, and if the results show that certain outputs/outcomes don’t go along with any indirect effects, or that those effects can’t be reasonably tracked, proceed to the next 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399" y="934419"/>
            <a:ext cx="956715" cy="956715"/>
          </a:xfrm>
          <a:prstGeom prst="rect">
            <a:avLst/>
          </a:prstGeom>
        </p:spPr>
      </p:pic>
      <p:sp>
        <p:nvSpPr>
          <p:cNvPr id="6" name="TextBox 5"/>
          <p:cNvSpPr txBox="1"/>
          <p:nvPr/>
        </p:nvSpPr>
        <p:spPr>
          <a:xfrm>
            <a:off x="1188694" y="5229200"/>
            <a:ext cx="914400" cy="914400"/>
          </a:xfrm>
          <a:prstGeom prst="rect">
            <a:avLst/>
          </a:prstGeom>
        </p:spPr>
        <p:txBody>
          <a:bodyPr vert="horz" wrap="none" lIns="91440" tIns="45720" rIns="91440" bIns="45720" rtlCol="0" anchor="b">
            <a:normAutofit/>
          </a:bodyPr>
          <a:lstStyle/>
          <a:p>
            <a:endParaRPr lang="en-GB" sz="2500" dirty="0"/>
          </a:p>
        </p:txBody>
      </p:sp>
      <p:sp>
        <p:nvSpPr>
          <p:cNvPr id="11" name="TextBox 10"/>
          <p:cNvSpPr txBox="1"/>
          <p:nvPr/>
        </p:nvSpPr>
        <p:spPr>
          <a:xfrm>
            <a:off x="539553" y="5831548"/>
            <a:ext cx="8066940" cy="929312"/>
          </a:xfrm>
          <a:prstGeom prst="rect">
            <a:avLst/>
          </a:prstGeom>
        </p:spPr>
        <p:txBody>
          <a:bodyPr vert="horz" wrap="square" lIns="91440" tIns="45720" rIns="91440" bIns="45720" rtlCol="0" anchor="b">
            <a:normAutofit/>
          </a:bodyPr>
          <a:lstStyle/>
          <a:p>
            <a:r>
              <a:rPr lang="en-GB" sz="1000" dirty="0">
                <a:solidFill>
                  <a:schemeClr val="tx2"/>
                </a:solidFill>
              </a:rPr>
              <a:t>*Additional categories of social differentiation, such as gender, age or caste, might be of interest for disaggregation, depending on the project context. However, the possibility of generating disaggregated numbers depends on the strength of the methods used. The interest in disposing of information for further categories of disaggregation should be discussed at this stage and influence the decision on appropriate tracking methods. </a:t>
            </a:r>
          </a:p>
          <a:p>
            <a:endParaRPr lang="en-GB" sz="2500" dirty="0"/>
          </a:p>
        </p:txBody>
      </p:sp>
      <p:pic>
        <p:nvPicPr>
          <p:cNvPr id="7" name="Picture 6"/>
          <p:cNvPicPr>
            <a:picLocks noChangeAspect="1"/>
          </p:cNvPicPr>
          <p:nvPr/>
        </p:nvPicPr>
        <p:blipFill>
          <a:blip r:embed="rId3"/>
          <a:stretch>
            <a:fillRect/>
          </a:stretch>
        </p:blipFill>
        <p:spPr>
          <a:xfrm>
            <a:off x="870593" y="568926"/>
            <a:ext cx="1121554" cy="1150312"/>
          </a:xfrm>
          <a:prstGeom prst="rect">
            <a:avLst/>
          </a:prstGeom>
        </p:spPr>
      </p:pic>
    </p:spTree>
    <p:extLst>
      <p:ext uri="{BB962C8B-B14F-4D97-AF65-F5344CB8AC3E}">
        <p14:creationId xmlns:p14="http://schemas.microsoft.com/office/powerpoint/2010/main" val="7843697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876" y="441845"/>
            <a:ext cx="7024744" cy="1143000"/>
          </a:xfrm>
        </p:spPr>
        <p:txBody>
          <a:bodyPr>
            <a:normAutofit/>
          </a:bodyPr>
          <a:lstStyle/>
          <a:p>
            <a:r>
              <a:rPr lang="en-GB" sz="2200" dirty="0" smtClean="0">
                <a:solidFill>
                  <a:srgbClr val="92D050"/>
                </a:solidFill>
              </a:rPr>
              <a:t>Select </a:t>
            </a:r>
            <a:r>
              <a:rPr lang="en-GB" sz="2200" dirty="0">
                <a:solidFill>
                  <a:srgbClr val="92D050"/>
                </a:solidFill>
              </a:rPr>
              <a:t>methods and data collection</a:t>
            </a:r>
            <a:br>
              <a:rPr lang="en-GB" sz="2200" dirty="0">
                <a:solidFill>
                  <a:srgbClr val="92D050"/>
                </a:solidFill>
              </a:rPr>
            </a:br>
            <a:r>
              <a:rPr lang="en-GB" sz="2200" dirty="0">
                <a:solidFill>
                  <a:srgbClr val="92D050"/>
                </a:solidFill>
              </a:rPr>
              <a:t> plan</a:t>
            </a:r>
          </a:p>
        </p:txBody>
      </p:sp>
      <p:sp>
        <p:nvSpPr>
          <p:cNvPr id="3" name="Content Placeholder 2"/>
          <p:cNvSpPr>
            <a:spLocks noGrp="1"/>
          </p:cNvSpPr>
          <p:nvPr>
            <p:ph idx="1"/>
          </p:nvPr>
        </p:nvSpPr>
        <p:spPr>
          <a:xfrm>
            <a:off x="683568" y="1772816"/>
            <a:ext cx="4608512" cy="4608512"/>
          </a:xfrm>
        </p:spPr>
        <p:txBody>
          <a:bodyPr>
            <a:normAutofit fontScale="92500"/>
          </a:bodyPr>
          <a:lstStyle/>
          <a:p>
            <a:pPr marL="68580" indent="0" algn="just">
              <a:buNone/>
            </a:pPr>
            <a:r>
              <a:rPr lang="de-DE" sz="1200" dirty="0"/>
              <a:t>As a next step, methods for data collection have to be identified. These methods should be both practically feasible and fulfil minimum standards to provide reliable results. The data collection on unintended effects should take place as aligned as possible with existing M&amp;E procedures. The collected data might be useful for several purposes (e.g., a follow-up survey months after a communication event might track both the people deriving an indirect benefit of our work through knowledge transfer, and knowledge usage by our main target group). </a:t>
            </a:r>
            <a:endParaRPr lang="en-GB" sz="1200" dirty="0"/>
          </a:p>
          <a:p>
            <a:pPr marL="68580" indent="0" algn="just">
              <a:buNone/>
            </a:pPr>
            <a:endParaRPr lang="en-GB" sz="1200" dirty="0"/>
          </a:p>
          <a:p>
            <a:pPr marL="68580" indent="0" algn="just">
              <a:buNone/>
            </a:pPr>
            <a:r>
              <a:rPr lang="en-GB" sz="1200" dirty="0"/>
              <a:t>The array of methods to gather the data of interest is broad and which method(s) to choose depends on several factors, such as the previously identified mechanisms for unintended effects, existing M&amp;E procedures already in place, the level of detail required, the potential use of the data in other contexts or by other parties, and the availability of infrastructure and resources (skills, time, money).  </a:t>
            </a:r>
          </a:p>
          <a:p>
            <a:pPr marL="68580" indent="0" algn="just">
              <a:buNone/>
            </a:pPr>
            <a:endParaRPr lang="en-GB" sz="1200" dirty="0"/>
          </a:p>
          <a:p>
            <a:pPr marL="68580" indent="0" algn="just">
              <a:buNone/>
            </a:pPr>
            <a:r>
              <a:rPr lang="en-GB" sz="1200" dirty="0"/>
              <a:t>When selecting  one or more methods and a procedure for data collection, additional resources required have to be identified and allocated in the project’s time and budget plan. Even though it is desirable to select methods which are rigorous, inclusive and practically feasible, decisions usually need to be taken regarding the “trade-off” between these three dimensions (see figure on the right). </a:t>
            </a:r>
          </a:p>
        </p:txBody>
      </p:sp>
      <p:sp>
        <p:nvSpPr>
          <p:cNvPr id="5" name="TextBox 4"/>
          <p:cNvSpPr txBox="1"/>
          <p:nvPr/>
        </p:nvSpPr>
        <p:spPr>
          <a:xfrm>
            <a:off x="5724128" y="2060848"/>
            <a:ext cx="2304256" cy="2664296"/>
          </a:xfrm>
          <a:prstGeom prst="rect">
            <a:avLst/>
          </a:prstGeom>
        </p:spPr>
        <p:txBody>
          <a:bodyPr vert="horz" wrap="square" lIns="91440" tIns="45720" rIns="91440" bIns="45720" rtlCol="0" anchor="b">
            <a:normAutofit/>
          </a:bodyPr>
          <a:lstStyle/>
          <a:p>
            <a:endParaRPr lang="en-GB" sz="2500" dirty="0"/>
          </a:p>
        </p:txBody>
      </p:sp>
      <p:sp>
        <p:nvSpPr>
          <p:cNvPr id="13" name="Rectangle 12"/>
          <p:cNvSpPr/>
          <p:nvPr/>
        </p:nvSpPr>
        <p:spPr>
          <a:xfrm>
            <a:off x="5373216" y="1844824"/>
            <a:ext cx="3006080" cy="2492990"/>
          </a:xfrm>
          <a:prstGeom prst="rect">
            <a:avLst/>
          </a:prstGeom>
          <a:solidFill>
            <a:schemeClr val="bg2">
              <a:lumMod val="40000"/>
              <a:lumOff val="60000"/>
            </a:schemeClr>
          </a:solidFill>
          <a:ln>
            <a:solidFill>
              <a:schemeClr val="bg2">
                <a:lumMod val="50000"/>
              </a:schemeClr>
            </a:solidFill>
          </a:ln>
          <a:effectLst>
            <a:outerShdw blurRad="50800" dist="38100" dir="2700000" algn="tl" rotWithShape="0">
              <a:prstClr val="black">
                <a:alpha val="40000"/>
              </a:prstClr>
            </a:outerShdw>
          </a:effectLst>
        </p:spPr>
        <p:txBody>
          <a:bodyPr wrap="square">
            <a:spAutoFit/>
          </a:bodyPr>
          <a:lstStyle/>
          <a:p>
            <a:r>
              <a:rPr lang="de-DE" sz="1200" b="1" dirty="0"/>
              <a:t>Example:  </a:t>
            </a:r>
            <a:br>
              <a:rPr lang="de-DE" sz="1200" b="1" dirty="0"/>
            </a:br>
            <a:r>
              <a:rPr lang="de-DE" sz="1200" dirty="0"/>
              <a:t>In Honduras, women were asked to share information about a new law that gives rural women access to credit with at least three others, and were followed-up on this practice afterwards. A differentiated follow-up regarding groups with whom the information was shared (family/collagues/friends) and their reactions allowed the project team to draw important conclusions for the targeting strategy of future activities.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644" y="854139"/>
            <a:ext cx="702654" cy="702654"/>
          </a:xfrm>
          <a:prstGeom prst="rect">
            <a:avLst/>
          </a:prstGeom>
        </p:spPr>
      </p:pic>
      <p:sp>
        <p:nvSpPr>
          <p:cNvPr id="12" name="Isosceles Triangle 11"/>
          <p:cNvSpPr/>
          <p:nvPr/>
        </p:nvSpPr>
        <p:spPr>
          <a:xfrm>
            <a:off x="6300192" y="4797152"/>
            <a:ext cx="1485900" cy="1155700"/>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6732240" y="4479384"/>
            <a:ext cx="936104" cy="216024"/>
          </a:xfrm>
          <a:prstGeom prst="rect">
            <a:avLst/>
          </a:prstGeom>
        </p:spPr>
        <p:txBody>
          <a:bodyPr vert="horz" wrap="square" lIns="91440" tIns="45720" rIns="91440" bIns="45720" rtlCol="0" anchor="b">
            <a:normAutofit fontScale="40000" lnSpcReduction="20000"/>
          </a:bodyPr>
          <a:lstStyle/>
          <a:p>
            <a:r>
              <a:rPr lang="en-GB" sz="2500" dirty="0"/>
              <a:t>Rigour</a:t>
            </a:r>
          </a:p>
        </p:txBody>
      </p:sp>
      <p:sp>
        <p:nvSpPr>
          <p:cNvPr id="15" name="TextBox 14"/>
          <p:cNvSpPr txBox="1"/>
          <p:nvPr/>
        </p:nvSpPr>
        <p:spPr>
          <a:xfrm>
            <a:off x="5364088" y="5844840"/>
            <a:ext cx="1008112" cy="216024"/>
          </a:xfrm>
          <a:prstGeom prst="rect">
            <a:avLst/>
          </a:prstGeom>
        </p:spPr>
        <p:txBody>
          <a:bodyPr vert="horz" wrap="square" lIns="91440" tIns="45720" rIns="91440" bIns="45720" rtlCol="0" anchor="b">
            <a:normAutofit fontScale="40000" lnSpcReduction="20000"/>
          </a:bodyPr>
          <a:lstStyle/>
          <a:p>
            <a:r>
              <a:rPr lang="en-GB" sz="2500" dirty="0"/>
              <a:t>Inclusiveness</a:t>
            </a:r>
          </a:p>
        </p:txBody>
      </p:sp>
      <p:sp>
        <p:nvSpPr>
          <p:cNvPr id="16" name="TextBox 15"/>
          <p:cNvSpPr txBox="1"/>
          <p:nvPr/>
        </p:nvSpPr>
        <p:spPr>
          <a:xfrm>
            <a:off x="7814431" y="5781917"/>
            <a:ext cx="1008112" cy="216024"/>
          </a:xfrm>
          <a:prstGeom prst="rect">
            <a:avLst/>
          </a:prstGeom>
        </p:spPr>
        <p:txBody>
          <a:bodyPr vert="horz" wrap="square" lIns="91440" tIns="45720" rIns="91440" bIns="45720" rtlCol="0" anchor="b">
            <a:normAutofit fontScale="40000" lnSpcReduction="20000"/>
          </a:bodyPr>
          <a:lstStyle/>
          <a:p>
            <a:r>
              <a:rPr lang="en-GB" sz="2500" dirty="0"/>
              <a:t>Feasibility</a:t>
            </a:r>
          </a:p>
        </p:txBody>
      </p:sp>
      <p:sp>
        <p:nvSpPr>
          <p:cNvPr id="17" name="Oval 16"/>
          <p:cNvSpPr/>
          <p:nvPr/>
        </p:nvSpPr>
        <p:spPr>
          <a:xfrm>
            <a:off x="1645894" y="1052736"/>
            <a:ext cx="241935"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aphicFrame>
        <p:nvGraphicFramePr>
          <p:cNvPr id="18" name="Diagramm 2"/>
          <p:cNvGraphicFramePr/>
          <p:nvPr>
            <p:extLst/>
          </p:nvPr>
        </p:nvGraphicFramePr>
        <p:xfrm>
          <a:off x="749626" y="476672"/>
          <a:ext cx="1156364" cy="1231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Oval 18">
            <a:hlinkClick r:id="rId8" action="ppaction://hlinksldjump"/>
          </p:cNvPr>
          <p:cNvSpPr/>
          <p:nvPr/>
        </p:nvSpPr>
        <p:spPr>
          <a:xfrm>
            <a:off x="1043608" y="757884"/>
            <a:ext cx="602286" cy="582884"/>
          </a:xfrm>
          <a:prstGeom prst="ellipse">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800" b="1" dirty="0"/>
              <a:t>Overview</a:t>
            </a:r>
          </a:p>
        </p:txBody>
      </p:sp>
      <p:sp>
        <p:nvSpPr>
          <p:cNvPr id="6" name="TextBox 5"/>
          <p:cNvSpPr txBox="1"/>
          <p:nvPr/>
        </p:nvSpPr>
        <p:spPr>
          <a:xfrm>
            <a:off x="5373216" y="6096393"/>
            <a:ext cx="3006080" cy="284935"/>
          </a:xfrm>
          <a:prstGeom prst="rect">
            <a:avLst/>
          </a:prstGeom>
        </p:spPr>
        <p:txBody>
          <a:bodyPr vert="horz" wrap="square" lIns="91440" tIns="45720" rIns="91440" bIns="45720" rtlCol="0" anchor="b">
            <a:normAutofit/>
          </a:bodyPr>
          <a:lstStyle/>
          <a:p>
            <a:r>
              <a:rPr lang="en-GB" sz="700" u="sng" dirty="0"/>
              <a:t>Fig. 2</a:t>
            </a:r>
            <a:r>
              <a:rPr lang="en-GB" sz="700" dirty="0"/>
              <a:t>. Adapted from A. Van </a:t>
            </a:r>
            <a:r>
              <a:rPr lang="en-GB" sz="700" dirty="0" err="1"/>
              <a:t>Hemelrijck</a:t>
            </a:r>
            <a:r>
              <a:rPr lang="en-GB" sz="700" dirty="0"/>
              <a:t> and I. </a:t>
            </a:r>
            <a:r>
              <a:rPr lang="en-GB" sz="700" dirty="0" err="1"/>
              <a:t>Guijt</a:t>
            </a:r>
            <a:endParaRPr lang="en-GB" sz="700" dirty="0"/>
          </a:p>
        </p:txBody>
      </p:sp>
    </p:spTree>
    <p:extLst>
      <p:ext uri="{BB962C8B-B14F-4D97-AF65-F5344CB8AC3E}">
        <p14:creationId xmlns:p14="http://schemas.microsoft.com/office/powerpoint/2010/main" val="38468026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256" y="295897"/>
            <a:ext cx="7024744" cy="1143000"/>
          </a:xfrm>
        </p:spPr>
        <p:txBody>
          <a:bodyPr>
            <a:normAutofit/>
          </a:bodyPr>
          <a:lstStyle/>
          <a:p>
            <a:r>
              <a:rPr lang="en-GB" sz="1800" dirty="0"/>
              <a:t>Quantitative data collection methods</a:t>
            </a:r>
            <a:endParaRPr lang="en-GB" sz="1800" dirty="0">
              <a:solidFill>
                <a:srgbClr val="92D050"/>
              </a:solidFill>
            </a:endParaRPr>
          </a:p>
        </p:txBody>
      </p:sp>
      <p:sp>
        <p:nvSpPr>
          <p:cNvPr id="3" name="Content Placeholder 2"/>
          <p:cNvSpPr>
            <a:spLocks noGrp="1"/>
          </p:cNvSpPr>
          <p:nvPr>
            <p:ph idx="1"/>
          </p:nvPr>
        </p:nvSpPr>
        <p:spPr>
          <a:xfrm>
            <a:off x="683568" y="1772816"/>
            <a:ext cx="4311693" cy="4680520"/>
          </a:xfrm>
        </p:spPr>
        <p:txBody>
          <a:bodyPr>
            <a:normAutofit fontScale="85000" lnSpcReduction="10000"/>
          </a:bodyPr>
          <a:lstStyle/>
          <a:p>
            <a:pPr marL="68580" indent="0">
              <a:buNone/>
            </a:pPr>
            <a:r>
              <a:rPr lang="en-GB" sz="1300" dirty="0"/>
              <a:t>Common options for data collection to track people indirectly affected and quantify unintended effects through previously identified mechanisms are: </a:t>
            </a:r>
          </a:p>
          <a:p>
            <a:pPr marL="68580" indent="0">
              <a:buNone/>
            </a:pPr>
            <a:endParaRPr lang="en-GB" sz="1300" dirty="0"/>
          </a:p>
          <a:p>
            <a:r>
              <a:rPr lang="en-GB" sz="1300" b="1" dirty="0"/>
              <a:t>Surveys</a:t>
            </a:r>
            <a:r>
              <a:rPr lang="en-GB" sz="1300" dirty="0"/>
              <a:t> with a sample of people we work with and/or project partners and allies via email/phone/in person (e.g. directly after their participation in events, several months later) </a:t>
            </a:r>
          </a:p>
          <a:p>
            <a:pPr marL="68580" indent="0">
              <a:buNone/>
            </a:pPr>
            <a:r>
              <a:rPr lang="en-GB" sz="1300" dirty="0"/>
              <a:t> </a:t>
            </a:r>
          </a:p>
          <a:p>
            <a:r>
              <a:rPr lang="en-GB" sz="1300" dirty="0"/>
              <a:t>Bilateral</a:t>
            </a:r>
            <a:r>
              <a:rPr lang="en-GB" sz="1300" b="1" dirty="0"/>
              <a:t> interviews </a:t>
            </a:r>
            <a:r>
              <a:rPr lang="en-GB" sz="1300" dirty="0"/>
              <a:t>with a sample of people we work with and/or partners and allies (e.g. on knowledge transfer practice within institutions, employee numbers, etc.) </a:t>
            </a:r>
          </a:p>
          <a:p>
            <a:pPr marL="68580" indent="0">
              <a:buNone/>
            </a:pPr>
            <a:endParaRPr lang="en-GB" sz="1300" dirty="0"/>
          </a:p>
          <a:p>
            <a:r>
              <a:rPr lang="en-GB" sz="1300" dirty="0"/>
              <a:t>Get access to </a:t>
            </a:r>
            <a:r>
              <a:rPr lang="en-GB" sz="1300" b="1" dirty="0"/>
              <a:t>secondary data</a:t>
            </a:r>
            <a:r>
              <a:rPr lang="en-GB" sz="1300" dirty="0"/>
              <a:t>, e.g. demographic and sector statistics (such as average household sizes), business statistics (e.g. sales, average number of employees), public registries</a:t>
            </a:r>
          </a:p>
          <a:p>
            <a:pPr marL="68580" indent="0">
              <a:buNone/>
            </a:pPr>
            <a:endParaRPr lang="en-GB" sz="1300" dirty="0"/>
          </a:p>
          <a:p>
            <a:r>
              <a:rPr lang="en-GB" sz="1300" dirty="0"/>
              <a:t>Online </a:t>
            </a:r>
            <a:r>
              <a:rPr lang="en-GB" sz="1300" b="1" dirty="0"/>
              <a:t>tracking tools </a:t>
            </a:r>
            <a:r>
              <a:rPr lang="en-GB" sz="1300" dirty="0"/>
              <a:t>to gather information on readers, document downloads, cross-postings, newsletter opening- and forward rates etc.</a:t>
            </a:r>
          </a:p>
          <a:p>
            <a:pPr marL="68580" indent="0">
              <a:buNone/>
            </a:pPr>
            <a:r>
              <a:rPr lang="en-GB" sz="1200" dirty="0"/>
              <a:t/>
            </a:r>
            <a:br>
              <a:rPr lang="en-GB" sz="1200" dirty="0"/>
            </a:br>
            <a:r>
              <a:rPr lang="en-GB" sz="1300" dirty="0"/>
              <a:t>See examples of different levels of rigour for estimation </a:t>
            </a:r>
            <a:r>
              <a:rPr lang="en-GB" sz="1300" dirty="0">
                <a:hlinkClick r:id="rId2" action="ppaction://hlinksldjump"/>
              </a:rPr>
              <a:t>here.</a:t>
            </a:r>
            <a:endParaRPr lang="en-GB" sz="1300" dirty="0"/>
          </a:p>
          <a:p>
            <a:pPr marL="68580" indent="0">
              <a:buNone/>
            </a:pPr>
            <a:endParaRPr lang="en-GB" sz="1200" dirty="0"/>
          </a:p>
        </p:txBody>
      </p:sp>
      <p:sp>
        <p:nvSpPr>
          <p:cNvPr id="5" name="TextBox 4"/>
          <p:cNvSpPr txBox="1"/>
          <p:nvPr/>
        </p:nvSpPr>
        <p:spPr>
          <a:xfrm>
            <a:off x="5724128" y="2060848"/>
            <a:ext cx="2304256" cy="2664296"/>
          </a:xfrm>
          <a:prstGeom prst="rect">
            <a:avLst/>
          </a:prstGeom>
        </p:spPr>
        <p:txBody>
          <a:bodyPr vert="horz" wrap="square" lIns="91440" tIns="45720" rIns="91440" bIns="45720" rtlCol="0" anchor="b">
            <a:normAutofit/>
          </a:bodyPr>
          <a:lstStyle/>
          <a:p>
            <a:endParaRPr lang="en-GB" sz="2500" dirty="0"/>
          </a:p>
        </p:txBody>
      </p:sp>
      <p:sp>
        <p:nvSpPr>
          <p:cNvPr id="11" name="Content Placeholder 2"/>
          <p:cNvSpPr txBox="1">
            <a:spLocks/>
          </p:cNvSpPr>
          <p:nvPr/>
        </p:nvSpPr>
        <p:spPr>
          <a:xfrm>
            <a:off x="4995262" y="1772816"/>
            <a:ext cx="3664023" cy="482453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GB" sz="1200" dirty="0"/>
              <a:t>For reach of mass media campaigns, the following tracking methods can be additionally relevant: 	</a:t>
            </a:r>
          </a:p>
          <a:p>
            <a:pPr lvl="1"/>
            <a:r>
              <a:rPr lang="en-GB" sz="1200" dirty="0"/>
              <a:t>Approximate </a:t>
            </a:r>
            <a:r>
              <a:rPr lang="en-GB" sz="1200" b="1" dirty="0"/>
              <a:t>headcount</a:t>
            </a:r>
            <a:r>
              <a:rPr lang="en-GB" sz="1200" dirty="0"/>
              <a:t> at events and public announcements, e.g.  with  people counter devices or extrapolating approximate amount of attendees by size of area (e.g. 5 </a:t>
            </a:r>
            <a:r>
              <a:rPr lang="en-GB" sz="1200" dirty="0" err="1"/>
              <a:t>sq</a:t>
            </a:r>
            <a:r>
              <a:rPr lang="en-GB" sz="1200" dirty="0"/>
              <a:t> </a:t>
            </a:r>
            <a:r>
              <a:rPr lang="en-GB" sz="1200" dirty="0" err="1"/>
              <a:t>ft</a:t>
            </a:r>
            <a:r>
              <a:rPr lang="en-GB" sz="1200" dirty="0"/>
              <a:t> per person standing) </a:t>
            </a:r>
          </a:p>
          <a:p>
            <a:pPr lvl="1"/>
            <a:r>
              <a:rPr lang="en-GB" sz="1200" b="1" dirty="0"/>
              <a:t>Tracking of media coverage </a:t>
            </a:r>
            <a:r>
              <a:rPr lang="en-GB" sz="1200" dirty="0"/>
              <a:t>(e.g. the frequency certain issues were reported in newspapers/radio/TV over a specific period of time) and using media </a:t>
            </a:r>
            <a:r>
              <a:rPr lang="en-GB" sz="1200" b="1" dirty="0"/>
              <a:t>customer research data </a:t>
            </a:r>
            <a:r>
              <a:rPr lang="en-GB" sz="1200" dirty="0"/>
              <a:t>to gather numbers of people reached </a:t>
            </a:r>
          </a:p>
          <a:p>
            <a:pPr lvl="1"/>
            <a:r>
              <a:rPr lang="en-GB" sz="1200" dirty="0"/>
              <a:t>Use customer statistics to estimate average amount of cars driving by an announcement, people using a mode of public transport where a poster is placed (…).</a:t>
            </a:r>
          </a:p>
          <a:p>
            <a:pPr lvl="1"/>
            <a:r>
              <a:rPr lang="en-GB" sz="1200" dirty="0"/>
              <a:t>Conduct </a:t>
            </a:r>
            <a:r>
              <a:rPr lang="en-GB" sz="1200" b="1" dirty="0"/>
              <a:t>pilot</a:t>
            </a:r>
            <a:r>
              <a:rPr lang="en-GB" sz="1200" dirty="0"/>
              <a:t> (e.g. count of people walking or driving by a banner and interview them on perception) &amp; extrapolate </a:t>
            </a:r>
          </a:p>
          <a:p>
            <a:pPr lvl="1"/>
            <a:endParaRPr lang="en-GB" sz="1200" dirty="0"/>
          </a:p>
          <a:p>
            <a:pPr marL="68580" indent="0">
              <a:buFont typeface="Wingdings 2" pitchFamily="18" charset="2"/>
              <a:buNone/>
            </a:pPr>
            <a:endParaRPr lang="en-GB" sz="1200" dirty="0"/>
          </a:p>
          <a:p>
            <a:endParaRPr lang="en-GB" sz="1200" dirty="0"/>
          </a:p>
          <a:p>
            <a:pPr marL="68580" indent="0">
              <a:buFont typeface="Wingdings 2" pitchFamily="18" charset="2"/>
              <a:buNone/>
            </a:pPr>
            <a:endParaRPr lang="en-GB" sz="1200" dirty="0"/>
          </a:p>
        </p:txBody>
      </p:sp>
      <p:sp>
        <p:nvSpPr>
          <p:cNvPr id="14" name="Right Arrow 13">
            <a:hlinkClick r:id="rId3"/>
          </p:cNvPr>
          <p:cNvSpPr/>
          <p:nvPr/>
        </p:nvSpPr>
        <p:spPr>
          <a:xfrm>
            <a:off x="5976527" y="6346793"/>
            <a:ext cx="507584" cy="432048"/>
          </a:xfrm>
          <a:prstGeom prst="rightArrow">
            <a:avLst/>
          </a:prstGeom>
          <a:solidFill>
            <a:srgbClr val="0099CC"/>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p:cNvPr>
          <p:cNvSpPr txBox="1"/>
          <p:nvPr/>
        </p:nvSpPr>
        <p:spPr>
          <a:xfrm>
            <a:off x="6588224" y="6346793"/>
            <a:ext cx="2417856" cy="432048"/>
          </a:xfrm>
          <a:prstGeom prst="flowChartAlternateProcess">
            <a:avLst/>
          </a:prstGeom>
          <a:solidFill>
            <a:srgbClr val="0070C0"/>
          </a:solidFill>
        </p:spPr>
        <p:txBody>
          <a:bodyPr vert="horz" wrap="none" lIns="91440" tIns="45720" rIns="91440" bIns="45720" rtlCol="0" anchor="t">
            <a:normAutofit lnSpcReduction="10000"/>
          </a:bodyPr>
          <a:lstStyle/>
          <a:p>
            <a:r>
              <a:rPr lang="en-GB" sz="1000" i="1" dirty="0">
                <a:solidFill>
                  <a:schemeClr val="bg1"/>
                </a:solidFill>
              </a:rPr>
              <a:t>See Oxfam toolkit on digital and </a:t>
            </a:r>
          </a:p>
          <a:p>
            <a:r>
              <a:rPr lang="en-GB" sz="1000" i="1" dirty="0">
                <a:solidFill>
                  <a:schemeClr val="bg1"/>
                </a:solidFill>
              </a:rPr>
              <a:t>social media MEL</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644" y="854139"/>
            <a:ext cx="702654" cy="702654"/>
          </a:xfrm>
          <a:prstGeom prst="rect">
            <a:avLst/>
          </a:prstGeom>
        </p:spPr>
      </p:pic>
      <p:sp>
        <p:nvSpPr>
          <p:cNvPr id="17" name="Oval 16"/>
          <p:cNvSpPr/>
          <p:nvPr/>
        </p:nvSpPr>
        <p:spPr>
          <a:xfrm>
            <a:off x="1645894" y="1052736"/>
            <a:ext cx="241935"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aphicFrame>
        <p:nvGraphicFramePr>
          <p:cNvPr id="18" name="Diagramm 2"/>
          <p:cNvGraphicFramePr/>
          <p:nvPr>
            <p:extLst/>
          </p:nvPr>
        </p:nvGraphicFramePr>
        <p:xfrm>
          <a:off x="749626" y="476672"/>
          <a:ext cx="1156364" cy="12310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Oval 18">
            <a:hlinkClick r:id="rId10" action="ppaction://hlinksldjump"/>
          </p:cNvPr>
          <p:cNvSpPr/>
          <p:nvPr/>
        </p:nvSpPr>
        <p:spPr>
          <a:xfrm>
            <a:off x="1043608" y="757884"/>
            <a:ext cx="602286" cy="582884"/>
          </a:xfrm>
          <a:prstGeom prst="ellipse">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800" b="1" dirty="0"/>
              <a:t>Overview</a:t>
            </a:r>
          </a:p>
        </p:txBody>
      </p:sp>
      <p:pic>
        <p:nvPicPr>
          <p:cNvPr id="13" name="Picture 12"/>
          <p:cNvPicPr>
            <a:picLocks noChangeAspect="1"/>
          </p:cNvPicPr>
          <p:nvPr/>
        </p:nvPicPr>
        <p:blipFill>
          <a:blip r:embed="rId11"/>
          <a:stretch>
            <a:fillRect/>
          </a:stretch>
        </p:blipFill>
        <p:spPr>
          <a:xfrm>
            <a:off x="870593" y="568926"/>
            <a:ext cx="1121554" cy="1150312"/>
          </a:xfrm>
          <a:prstGeom prst="rect">
            <a:avLst/>
          </a:prstGeom>
        </p:spPr>
      </p:pic>
    </p:spTree>
    <p:extLst>
      <p:ext uri="{BB962C8B-B14F-4D97-AF65-F5344CB8AC3E}">
        <p14:creationId xmlns:p14="http://schemas.microsoft.com/office/powerpoint/2010/main" val="1528245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idx="4294967295"/>
          </p:nvPr>
        </p:nvSpPr>
        <p:spPr>
          <a:xfrm>
            <a:off x="5823304" y="312769"/>
            <a:ext cx="2963886" cy="1050827"/>
          </a:xfrm>
        </p:spPr>
        <p:txBody>
          <a:bodyPr>
            <a:normAutofit/>
          </a:bodyPr>
          <a:lstStyle/>
          <a:p>
            <a:r>
              <a:rPr lang="en-GB" sz="1800" dirty="0"/>
              <a:t>Example: </a:t>
            </a:r>
            <a:br>
              <a:rPr lang="en-GB" sz="1800" dirty="0"/>
            </a:br>
            <a:r>
              <a:rPr lang="en-GB" sz="1800" dirty="0"/>
              <a:t>Mapping example for </a:t>
            </a:r>
            <a:br>
              <a:rPr lang="en-GB" sz="1800" dirty="0"/>
            </a:br>
            <a:r>
              <a:rPr lang="en-GB" sz="1800" dirty="0"/>
              <a:t>media sensitisation</a:t>
            </a:r>
          </a:p>
        </p:txBody>
      </p:sp>
      <p:sp>
        <p:nvSpPr>
          <p:cNvPr id="5" name="Oval 4"/>
          <p:cNvSpPr/>
          <p:nvPr/>
        </p:nvSpPr>
        <p:spPr>
          <a:xfrm>
            <a:off x="3707904" y="2780928"/>
            <a:ext cx="1440160" cy="1368152"/>
          </a:xfrm>
          <a:prstGeom prst="ellipse">
            <a:avLst/>
          </a:prstGeom>
        </p:spPr>
        <p:style>
          <a:lnRef idx="3">
            <a:schemeClr val="lt1"/>
          </a:lnRef>
          <a:fillRef idx="1">
            <a:schemeClr val="accent3"/>
          </a:fillRef>
          <a:effectRef idx="1">
            <a:schemeClr val="accent3"/>
          </a:effectRef>
          <a:fontRef idx="minor">
            <a:schemeClr val="lt1"/>
          </a:fontRef>
        </p:style>
        <p:txBody>
          <a:bodyPr lIns="0" tIns="36000" rIns="0" bIns="36000" rtlCol="0" anchor="ctr"/>
          <a:lstStyle/>
          <a:p>
            <a:pPr algn="ctr"/>
            <a:r>
              <a:rPr lang="en-GB" sz="1200" dirty="0"/>
              <a:t>Capacity building and media sensitisation on gender issues </a:t>
            </a:r>
          </a:p>
        </p:txBody>
      </p:sp>
      <p:cxnSp>
        <p:nvCxnSpPr>
          <p:cNvPr id="9" name="Straight Arrow Connector 8"/>
          <p:cNvCxnSpPr>
            <a:stCxn id="5" idx="0"/>
          </p:cNvCxnSpPr>
          <p:nvPr/>
        </p:nvCxnSpPr>
        <p:spPr>
          <a:xfrm flipV="1">
            <a:off x="4427984" y="2456892"/>
            <a:ext cx="0" cy="32403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48064" y="3452072"/>
            <a:ext cx="28384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419872" y="3465004"/>
            <a:ext cx="288032"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99272" y="397444"/>
            <a:ext cx="1224136" cy="367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Consumers</a:t>
            </a:r>
          </a:p>
        </p:txBody>
      </p:sp>
      <p:sp>
        <p:nvSpPr>
          <p:cNvPr id="22" name="Rectangle 21"/>
          <p:cNvSpPr/>
          <p:nvPr/>
        </p:nvSpPr>
        <p:spPr>
          <a:xfrm>
            <a:off x="5442356" y="3182042"/>
            <a:ext cx="936104" cy="540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100" dirty="0"/>
              <a:t>NGO </a:t>
            </a:r>
            <a:r>
              <a:rPr lang="en-GB" sz="1100" dirty="0" err="1"/>
              <a:t>represen-tatives</a:t>
            </a:r>
            <a:endParaRPr lang="en-GB" sz="1100" dirty="0"/>
          </a:p>
        </p:txBody>
      </p:sp>
      <p:sp>
        <p:nvSpPr>
          <p:cNvPr id="24" name="Rectangle 23"/>
          <p:cNvSpPr/>
          <p:nvPr/>
        </p:nvSpPr>
        <p:spPr>
          <a:xfrm>
            <a:off x="2483768" y="3172913"/>
            <a:ext cx="936104" cy="540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100" dirty="0"/>
              <a:t>Directors of media schools</a:t>
            </a:r>
          </a:p>
        </p:txBody>
      </p:sp>
      <p:sp>
        <p:nvSpPr>
          <p:cNvPr id="25" name="Rectangle 24"/>
          <p:cNvSpPr/>
          <p:nvPr/>
        </p:nvSpPr>
        <p:spPr>
          <a:xfrm>
            <a:off x="2564814" y="1103644"/>
            <a:ext cx="1492431" cy="334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t>Colleagues, editors</a:t>
            </a:r>
          </a:p>
        </p:txBody>
      </p:sp>
      <p:cxnSp>
        <p:nvCxnSpPr>
          <p:cNvPr id="26" name="Straight Arrow Connector 25"/>
          <p:cNvCxnSpPr/>
          <p:nvPr/>
        </p:nvCxnSpPr>
        <p:spPr>
          <a:xfrm flipH="1" flipV="1">
            <a:off x="3851920" y="1567546"/>
            <a:ext cx="564168" cy="446881"/>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894113" y="803248"/>
            <a:ext cx="386175" cy="260270"/>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49925" y="1930700"/>
            <a:ext cx="936104" cy="540060"/>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GB" sz="1100" dirty="0"/>
              <a:t>Journalists</a:t>
            </a:r>
          </a:p>
        </p:txBody>
      </p:sp>
      <p:sp>
        <p:nvSpPr>
          <p:cNvPr id="29" name="Rectangle 28"/>
          <p:cNvSpPr/>
          <p:nvPr/>
        </p:nvSpPr>
        <p:spPr>
          <a:xfrm>
            <a:off x="6837483" y="2510898"/>
            <a:ext cx="936104"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t>Colleagues</a:t>
            </a:r>
          </a:p>
        </p:txBody>
      </p:sp>
      <p:cxnSp>
        <p:nvCxnSpPr>
          <p:cNvPr id="33" name="Straight Arrow Connector 32"/>
          <p:cNvCxnSpPr/>
          <p:nvPr/>
        </p:nvCxnSpPr>
        <p:spPr>
          <a:xfrm flipV="1">
            <a:off x="6378460" y="3172913"/>
            <a:ext cx="569804" cy="311983"/>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271798" y="3951058"/>
            <a:ext cx="936104"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Teachers</a:t>
            </a:r>
          </a:p>
        </p:txBody>
      </p:sp>
      <p:sp>
        <p:nvSpPr>
          <p:cNvPr id="36" name="Rectangle 35"/>
          <p:cNvSpPr/>
          <p:nvPr/>
        </p:nvSpPr>
        <p:spPr>
          <a:xfrm>
            <a:off x="880314" y="4988979"/>
            <a:ext cx="936104"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Students</a:t>
            </a:r>
          </a:p>
        </p:txBody>
      </p:sp>
      <p:cxnSp>
        <p:nvCxnSpPr>
          <p:cNvPr id="37" name="Straight Arrow Connector 36"/>
          <p:cNvCxnSpPr>
            <a:stCxn id="24" idx="1"/>
          </p:cNvCxnSpPr>
          <p:nvPr/>
        </p:nvCxnSpPr>
        <p:spPr>
          <a:xfrm flipH="1">
            <a:off x="1816418" y="3442943"/>
            <a:ext cx="667350" cy="418105"/>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348366" y="4451955"/>
            <a:ext cx="307310" cy="417205"/>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222622" y="1778788"/>
            <a:ext cx="4601031" cy="28817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rot="19701452">
            <a:off x="6660033" y="2952815"/>
            <a:ext cx="914400" cy="914400"/>
          </a:xfrm>
          <a:prstGeom prst="rect">
            <a:avLst/>
          </a:prstGeom>
        </p:spPr>
        <p:txBody>
          <a:bodyPr vert="horz" wrap="none" lIns="91440" tIns="45720" rIns="91440" bIns="45720" rtlCol="0" anchor="b">
            <a:normAutofit/>
          </a:bodyPr>
          <a:lstStyle/>
          <a:p>
            <a:r>
              <a:rPr lang="en-GB" sz="1200" b="1" dirty="0"/>
              <a:t>Multiplication</a:t>
            </a:r>
            <a:r>
              <a:rPr lang="en-GB" sz="1200" dirty="0"/>
              <a:t> </a:t>
            </a:r>
            <a:br>
              <a:rPr lang="en-GB" sz="1200" dirty="0"/>
            </a:br>
            <a:endParaRPr lang="en-GB" sz="1200" dirty="0"/>
          </a:p>
        </p:txBody>
      </p:sp>
      <p:sp>
        <p:nvSpPr>
          <p:cNvPr id="53" name="TextBox 52"/>
          <p:cNvSpPr txBox="1"/>
          <p:nvPr/>
        </p:nvSpPr>
        <p:spPr>
          <a:xfrm rot="2169440">
            <a:off x="4380412" y="834607"/>
            <a:ext cx="914400" cy="914400"/>
          </a:xfrm>
          <a:prstGeom prst="rect">
            <a:avLst/>
          </a:prstGeom>
        </p:spPr>
        <p:txBody>
          <a:bodyPr vert="horz" wrap="none" lIns="91440" tIns="45720" rIns="91440" bIns="45720" rtlCol="0" anchor="b">
            <a:normAutofit/>
          </a:bodyPr>
          <a:lstStyle/>
          <a:p>
            <a:r>
              <a:rPr lang="en-GB" sz="1200" b="1" dirty="0" err="1"/>
              <a:t>Multipli</a:t>
            </a:r>
            <a:r>
              <a:rPr lang="en-GB" sz="1200" b="1" dirty="0"/>
              <a:t>-</a:t>
            </a:r>
            <a:br>
              <a:rPr lang="en-GB" sz="1200" b="1" dirty="0"/>
            </a:br>
            <a:r>
              <a:rPr lang="en-GB" sz="1200" b="1" dirty="0"/>
              <a:t>cation</a:t>
            </a:r>
          </a:p>
        </p:txBody>
      </p:sp>
      <p:sp>
        <p:nvSpPr>
          <p:cNvPr id="54" name="TextBox 53"/>
          <p:cNvSpPr txBox="1"/>
          <p:nvPr/>
        </p:nvSpPr>
        <p:spPr>
          <a:xfrm rot="19701452">
            <a:off x="538081" y="2853119"/>
            <a:ext cx="1213122" cy="914400"/>
          </a:xfrm>
          <a:prstGeom prst="rect">
            <a:avLst/>
          </a:prstGeom>
        </p:spPr>
        <p:txBody>
          <a:bodyPr vert="horz" wrap="none" lIns="91440" tIns="45720" rIns="91440" bIns="45720" rtlCol="0" anchor="b">
            <a:normAutofit/>
          </a:bodyPr>
          <a:lstStyle/>
          <a:p>
            <a:r>
              <a:rPr lang="en-GB" sz="1200" b="1" dirty="0" err="1"/>
              <a:t>Adoptation</a:t>
            </a:r>
            <a:r>
              <a:rPr lang="en-GB" sz="1200" b="1" dirty="0"/>
              <a:t> and </a:t>
            </a:r>
            <a:br>
              <a:rPr lang="en-GB" sz="1200" b="1" dirty="0"/>
            </a:br>
            <a:r>
              <a:rPr lang="en-GB" sz="1200" b="1" dirty="0"/>
              <a:t>adaptation</a:t>
            </a:r>
          </a:p>
        </p:txBody>
      </p:sp>
      <p:sp>
        <p:nvSpPr>
          <p:cNvPr id="55" name="TextBox 54"/>
          <p:cNvSpPr txBox="1"/>
          <p:nvPr/>
        </p:nvSpPr>
        <p:spPr>
          <a:xfrm rot="2169440">
            <a:off x="3676804" y="181694"/>
            <a:ext cx="914400" cy="914400"/>
          </a:xfrm>
          <a:prstGeom prst="rect">
            <a:avLst/>
          </a:prstGeom>
        </p:spPr>
        <p:txBody>
          <a:bodyPr vert="horz" wrap="none" lIns="91440" tIns="45720" rIns="91440" bIns="45720" rtlCol="0" anchor="b">
            <a:normAutofit/>
          </a:bodyPr>
          <a:lstStyle/>
          <a:p>
            <a:r>
              <a:rPr lang="en-GB" sz="1200" b="1" dirty="0" err="1"/>
              <a:t>Adopta</a:t>
            </a:r>
            <a:r>
              <a:rPr lang="en-GB" sz="1200" b="1" dirty="0"/>
              <a:t>-</a:t>
            </a:r>
            <a:br>
              <a:rPr lang="en-GB" sz="1200" b="1" dirty="0"/>
            </a:br>
            <a:r>
              <a:rPr lang="en-GB" sz="1200" b="1" dirty="0" err="1"/>
              <a:t>tion</a:t>
            </a:r>
            <a:r>
              <a:rPr lang="en-GB" sz="1200" b="1" dirty="0"/>
              <a:t> and </a:t>
            </a:r>
            <a:br>
              <a:rPr lang="en-GB" sz="1200" b="1" dirty="0"/>
            </a:br>
            <a:r>
              <a:rPr lang="en-GB" sz="1200" b="1" dirty="0"/>
              <a:t>adaptation</a:t>
            </a:r>
          </a:p>
        </p:txBody>
      </p:sp>
      <p:sp>
        <p:nvSpPr>
          <p:cNvPr id="58" name="TextBox 57"/>
          <p:cNvSpPr txBox="1"/>
          <p:nvPr/>
        </p:nvSpPr>
        <p:spPr>
          <a:xfrm>
            <a:off x="3513584" y="4003579"/>
            <a:ext cx="914400" cy="914400"/>
          </a:xfrm>
          <a:prstGeom prst="rect">
            <a:avLst/>
          </a:prstGeom>
        </p:spPr>
        <p:txBody>
          <a:bodyPr vert="horz" wrap="none" lIns="91440" tIns="45720" rIns="91440" bIns="45720" rtlCol="0" anchor="b">
            <a:normAutofit/>
          </a:bodyPr>
          <a:lstStyle/>
          <a:p>
            <a:endParaRPr lang="en-GB" sz="2500" dirty="0"/>
          </a:p>
        </p:txBody>
      </p:sp>
      <p:sp>
        <p:nvSpPr>
          <p:cNvPr id="59" name="TextBox 58"/>
          <p:cNvSpPr txBox="1"/>
          <p:nvPr/>
        </p:nvSpPr>
        <p:spPr>
          <a:xfrm>
            <a:off x="3676804" y="3613469"/>
            <a:ext cx="914400" cy="914400"/>
          </a:xfrm>
          <a:prstGeom prst="rect">
            <a:avLst/>
          </a:prstGeom>
        </p:spPr>
        <p:txBody>
          <a:bodyPr vert="horz" wrap="none" lIns="91440" tIns="45720" rIns="91440" bIns="45720" rtlCol="0" anchor="b">
            <a:normAutofit/>
          </a:bodyPr>
          <a:lstStyle/>
          <a:p>
            <a:r>
              <a:rPr lang="en-GB" sz="1100" dirty="0">
                <a:solidFill>
                  <a:schemeClr val="accent6">
                    <a:lumMod val="75000"/>
                  </a:schemeClr>
                </a:solidFill>
              </a:rPr>
              <a:t>Direct reach</a:t>
            </a:r>
          </a:p>
        </p:txBody>
      </p:sp>
      <p:sp>
        <p:nvSpPr>
          <p:cNvPr id="60" name="TextBox 59"/>
          <p:cNvSpPr txBox="1"/>
          <p:nvPr/>
        </p:nvSpPr>
        <p:spPr>
          <a:xfrm>
            <a:off x="3608826" y="4055389"/>
            <a:ext cx="914400" cy="914400"/>
          </a:xfrm>
          <a:prstGeom prst="rect">
            <a:avLst/>
          </a:prstGeom>
        </p:spPr>
        <p:txBody>
          <a:bodyPr vert="horz" wrap="none" lIns="91440" tIns="45720" rIns="91440" bIns="45720" rtlCol="0" anchor="b">
            <a:normAutofit/>
          </a:bodyPr>
          <a:lstStyle/>
          <a:p>
            <a:r>
              <a:rPr lang="en-GB" sz="1100" dirty="0">
                <a:solidFill>
                  <a:schemeClr val="bg2">
                    <a:lumMod val="50000"/>
                  </a:schemeClr>
                </a:solidFill>
              </a:rPr>
              <a:t>Indirect reach</a:t>
            </a:r>
          </a:p>
        </p:txBody>
      </p:sp>
      <p:sp>
        <p:nvSpPr>
          <p:cNvPr id="61" name="TextBox 60"/>
          <p:cNvSpPr txBox="1"/>
          <p:nvPr/>
        </p:nvSpPr>
        <p:spPr>
          <a:xfrm>
            <a:off x="2771800" y="5661248"/>
            <a:ext cx="914400" cy="914400"/>
          </a:xfrm>
          <a:prstGeom prst="rect">
            <a:avLst/>
          </a:prstGeom>
        </p:spPr>
        <p:txBody>
          <a:bodyPr vert="horz" wrap="none" lIns="91440" tIns="45720" rIns="91440" bIns="45720" rtlCol="0" anchor="b">
            <a:normAutofit/>
          </a:bodyPr>
          <a:lstStyle/>
          <a:p>
            <a:endParaRPr lang="en-GB" sz="2500" dirty="0"/>
          </a:p>
        </p:txBody>
      </p:sp>
      <p:sp>
        <p:nvSpPr>
          <p:cNvPr id="62" name="Rectangle 61"/>
          <p:cNvSpPr/>
          <p:nvPr/>
        </p:nvSpPr>
        <p:spPr>
          <a:xfrm>
            <a:off x="3311029" y="5259009"/>
            <a:ext cx="5706765" cy="646331"/>
          </a:xfrm>
          <a:prstGeom prst="rect">
            <a:avLst/>
          </a:prstGeom>
        </p:spPr>
        <p:txBody>
          <a:bodyPr wrap="square">
            <a:spAutoFit/>
          </a:bodyPr>
          <a:lstStyle/>
          <a:p>
            <a:r>
              <a:rPr lang="de-DE" sz="1200" dirty="0"/>
              <a:t>This example displays a map of how gender-related media sensitisation can lead to indirect reach through different mechanisms at output level (multiplication) and outcome level (adaptation and adoptation). </a:t>
            </a:r>
            <a:endParaRPr lang="en-GB" sz="1200" dirty="0"/>
          </a:p>
        </p:txBody>
      </p:sp>
      <p:sp>
        <p:nvSpPr>
          <p:cNvPr id="32" name="Right Arrow 31">
            <a:hlinkClick r:id="rId3" action="ppaction://hlinksldjump"/>
          </p:cNvPr>
          <p:cNvSpPr/>
          <p:nvPr/>
        </p:nvSpPr>
        <p:spPr>
          <a:xfrm>
            <a:off x="6509706" y="6100132"/>
            <a:ext cx="46907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hlinkClick r:id="rId3" action="ppaction://hlinksldjump"/>
          </p:cNvPr>
          <p:cNvSpPr txBox="1"/>
          <p:nvPr/>
        </p:nvSpPr>
        <p:spPr>
          <a:xfrm>
            <a:off x="7013762" y="6118448"/>
            <a:ext cx="1590686" cy="360040"/>
          </a:xfrm>
          <a:prstGeom prst="flowChartAlternateProcess">
            <a:avLst/>
          </a:prstGeom>
          <a:solidFill>
            <a:schemeClr val="accent1">
              <a:lumMod val="75000"/>
            </a:schemeClr>
          </a:solidFill>
        </p:spPr>
        <p:txBody>
          <a:bodyPr vert="horz" wrap="none" lIns="91440" tIns="45720" rIns="91440" bIns="45720" rtlCol="0" anchor="t">
            <a:normAutofit fontScale="85000" lnSpcReduction="20000"/>
          </a:bodyPr>
          <a:lstStyle/>
          <a:p>
            <a:r>
              <a:rPr lang="en-GB" sz="1000" i="1" dirty="0">
                <a:solidFill>
                  <a:schemeClr val="bg1"/>
                </a:solidFill>
              </a:rPr>
              <a:t>Overview of mechanisms </a:t>
            </a:r>
            <a:br>
              <a:rPr lang="en-GB" sz="1000" i="1" dirty="0">
                <a:solidFill>
                  <a:schemeClr val="bg1"/>
                </a:solidFill>
              </a:rPr>
            </a:br>
            <a:r>
              <a:rPr lang="en-GB" sz="1000" i="1" dirty="0">
                <a:solidFill>
                  <a:schemeClr val="bg1"/>
                </a:solidFill>
              </a:rPr>
              <a:t>and examples</a:t>
            </a:r>
          </a:p>
        </p:txBody>
      </p:sp>
    </p:spTree>
    <p:extLst>
      <p:ext uri="{BB962C8B-B14F-4D97-AF65-F5344CB8AC3E}">
        <p14:creationId xmlns:p14="http://schemas.microsoft.com/office/powerpoint/2010/main" val="309030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22" y="125042"/>
            <a:ext cx="8229600" cy="1143000"/>
          </a:xfrm>
        </p:spPr>
        <p:txBody>
          <a:bodyPr/>
          <a:lstStyle/>
          <a:p>
            <a:r>
              <a:rPr lang="en-AU" dirty="0" smtClean="0"/>
              <a:t>1.2. Prioritise </a:t>
            </a:r>
            <a:r>
              <a:rPr lang="en-AU" dirty="0"/>
              <a:t>the purpose of MEL … </a:t>
            </a:r>
          </a:p>
        </p:txBody>
      </p:sp>
      <p:sp>
        <p:nvSpPr>
          <p:cNvPr id="5" name="Text Placeholder 4"/>
          <p:cNvSpPr>
            <a:spLocks noGrp="1"/>
          </p:cNvSpPr>
          <p:nvPr>
            <p:ph type="body" idx="1"/>
          </p:nvPr>
        </p:nvSpPr>
        <p:spPr>
          <a:xfrm>
            <a:off x="441122" y="3291490"/>
            <a:ext cx="4040188" cy="639762"/>
          </a:xfrm>
        </p:spPr>
        <p:txBody>
          <a:bodyPr/>
          <a:lstStyle/>
          <a:p>
            <a:r>
              <a:rPr lang="en-AU" dirty="0"/>
              <a:t>Is the focus on measuring contributions to outcomes? </a:t>
            </a:r>
          </a:p>
        </p:txBody>
      </p:sp>
      <p:pic>
        <p:nvPicPr>
          <p:cNvPr id="9" name="Content Placeholder 8"/>
          <p:cNvPicPr>
            <a:picLocks noGrp="1" noChangeAspect="1"/>
          </p:cNvPicPr>
          <p:nvPr>
            <p:ph sz="half" idx="2"/>
          </p:nvPr>
        </p:nvPicPr>
        <p:blipFill>
          <a:blip r:embed="rId3" cstate="print"/>
          <a:stretch>
            <a:fillRect/>
          </a:stretch>
        </p:blipFill>
        <p:spPr>
          <a:xfrm>
            <a:off x="563337" y="4293096"/>
            <a:ext cx="3030141" cy="1881432"/>
          </a:xfrm>
          <a:prstGeom prst="rect">
            <a:avLst/>
          </a:prstGeom>
        </p:spPr>
      </p:pic>
      <p:sp>
        <p:nvSpPr>
          <p:cNvPr id="7" name="Text Placeholder 6"/>
          <p:cNvSpPr>
            <a:spLocks noGrp="1"/>
          </p:cNvSpPr>
          <p:nvPr>
            <p:ph type="body" sz="quarter" idx="3"/>
          </p:nvPr>
        </p:nvSpPr>
        <p:spPr>
          <a:xfrm>
            <a:off x="4645025" y="3402211"/>
            <a:ext cx="4041775" cy="567928"/>
          </a:xfrm>
        </p:spPr>
        <p:txBody>
          <a:bodyPr/>
          <a:lstStyle/>
          <a:p>
            <a:r>
              <a:rPr lang="en-AU" dirty="0"/>
              <a:t>Or testing assumptions about how change is/has worked</a:t>
            </a:r>
            <a:r>
              <a:rPr lang="en-AU" dirty="0" smtClean="0"/>
              <a:t>?</a:t>
            </a:r>
            <a:endParaRPr lang="en-AU" dirty="0"/>
          </a:p>
        </p:txBody>
      </p:sp>
      <p:pic>
        <p:nvPicPr>
          <p:cNvPr id="10" name="Picture 1"/>
          <p:cNvPicPr>
            <a:picLocks noGrp="1" noChangeAspect="1" noChangeArrowheads="1"/>
          </p:cNvPicPr>
          <p:nvPr>
            <p:ph sz="quarter" idx="4"/>
          </p:nvPr>
        </p:nvPicPr>
        <p:blipFill>
          <a:blip r:embed="rId4" cstate="print"/>
          <a:srcRect/>
          <a:stretch>
            <a:fillRect/>
          </a:stretch>
        </p:blipFill>
        <p:spPr bwMode="auto">
          <a:xfrm>
            <a:off x="4918375" y="4072905"/>
            <a:ext cx="2079424" cy="2587054"/>
          </a:xfrm>
          <a:prstGeom prst="rect">
            <a:avLst/>
          </a:prstGeom>
          <a:noFill/>
          <a:ln w="9525">
            <a:noFill/>
            <a:miter lim="800000"/>
            <a:headEnd/>
            <a:tailEnd/>
          </a:ln>
        </p:spPr>
      </p:pic>
      <p:sp>
        <p:nvSpPr>
          <p:cNvPr id="3" name="Rectángulo 2"/>
          <p:cNvSpPr/>
          <p:nvPr/>
        </p:nvSpPr>
        <p:spPr>
          <a:xfrm>
            <a:off x="567928" y="1268042"/>
            <a:ext cx="7748487" cy="1200329"/>
          </a:xfrm>
          <a:prstGeom prst="rect">
            <a:avLst/>
          </a:prstGeom>
        </p:spPr>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Oxfam staff, partners and stakeholders are more likely to be </a:t>
            </a:r>
            <a:r>
              <a:rPr lang="en-AU" b="1" dirty="0">
                <a:latin typeface="Calibri" panose="020F0502020204030204" pitchFamily="34" charset="0"/>
                <a:ea typeface="Calibri" panose="020F0502020204030204" pitchFamily="34" charset="0"/>
                <a:cs typeface="Times New Roman" panose="02020603050405020304" pitchFamily="18" charset="0"/>
              </a:rPr>
              <a:t>excited about MEL that is engaging and useful </a:t>
            </a:r>
            <a:r>
              <a:rPr lang="en-AU" b="1" dirty="0" err="1">
                <a:latin typeface="Calibri" panose="020F0502020204030204" pitchFamily="34" charset="0"/>
                <a:ea typeface="Calibri" panose="020F0502020204030204" pitchFamily="34" charset="0"/>
                <a:cs typeface="Times New Roman" panose="02020603050405020304" pitchFamily="18" charset="0"/>
              </a:rPr>
              <a:t>eg</a:t>
            </a:r>
            <a:r>
              <a:rPr lang="en-AU" dirty="0">
                <a:latin typeface="Calibri" panose="020F0502020204030204" pitchFamily="34" charset="0"/>
                <a:ea typeface="Calibri" panose="020F0502020204030204" pitchFamily="34" charset="0"/>
                <a:cs typeface="Times New Roman" panose="02020603050405020304" pitchFamily="18" charset="0"/>
              </a:rPr>
              <a:t> if it supports </a:t>
            </a:r>
            <a:r>
              <a:rPr lang="en-AU" b="1" dirty="0">
                <a:latin typeface="Calibri" panose="020F0502020204030204" pitchFamily="34" charset="0"/>
                <a:ea typeface="Calibri" panose="020F0502020204030204" pitchFamily="34" charset="0"/>
                <a:cs typeface="Times New Roman" panose="02020603050405020304" pitchFamily="18" charset="0"/>
              </a:rPr>
              <a:t>collaborative processes to collect and analyse and make sense of the data</a:t>
            </a:r>
            <a:r>
              <a:rPr lang="en-AU" dirty="0">
                <a:latin typeface="Calibri" panose="020F0502020204030204" pitchFamily="34" charset="0"/>
                <a:ea typeface="Calibri" panose="020F0502020204030204" pitchFamily="34" charset="0"/>
                <a:cs typeface="Times New Roman" panose="02020603050405020304" pitchFamily="18" charset="0"/>
              </a:rPr>
              <a:t> that is then </a:t>
            </a:r>
            <a:r>
              <a:rPr lang="en-AU" b="1" dirty="0">
                <a:latin typeface="Calibri" panose="020F0502020204030204" pitchFamily="34" charset="0"/>
                <a:ea typeface="Calibri" panose="020F0502020204030204" pitchFamily="34" charset="0"/>
                <a:cs typeface="Times New Roman" panose="02020603050405020304" pitchFamily="18" charset="0"/>
              </a:rPr>
              <a:t>used to strengthen strategies and to demonstrate contribution to positive change</a:t>
            </a:r>
            <a:r>
              <a:rPr lang="en-AU" dirty="0">
                <a:latin typeface="Calibri" panose="020F0502020204030204" pitchFamily="34" charset="0"/>
                <a:ea typeface="Calibri" panose="020F0502020204030204" pitchFamily="34" charset="0"/>
                <a:cs typeface="Times New Roman" panose="02020603050405020304" pitchFamily="18" charset="0"/>
              </a:rPr>
              <a:t>.</a:t>
            </a:r>
            <a:endParaRPr lang="es-ES" dirty="0"/>
          </a:p>
        </p:txBody>
      </p:sp>
    </p:spTree>
    <p:extLst>
      <p:ext uri="{BB962C8B-B14F-4D97-AF65-F5344CB8AC3E}">
        <p14:creationId xmlns:p14="http://schemas.microsoft.com/office/powerpoint/2010/main" val="91366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975F-2DD1-AA4D-9CEF-D8EAFD4CBC50}"/>
              </a:ext>
            </a:extLst>
          </p:cNvPr>
          <p:cNvSpPr>
            <a:spLocks noGrp="1"/>
          </p:cNvSpPr>
          <p:nvPr>
            <p:ph type="title"/>
          </p:nvPr>
        </p:nvSpPr>
        <p:spPr/>
        <p:txBody>
          <a:bodyPr/>
          <a:lstStyle/>
          <a:p>
            <a:r>
              <a:rPr lang="en-US" dirty="0" smtClean="0"/>
              <a:t>1.2. Prioritizing </a:t>
            </a:r>
            <a:r>
              <a:rPr lang="en-US" dirty="0"/>
              <a:t>MEL questions </a:t>
            </a:r>
          </a:p>
        </p:txBody>
      </p:sp>
      <p:sp>
        <p:nvSpPr>
          <p:cNvPr id="3" name="Content Placeholder 2">
            <a:extLst>
              <a:ext uri="{FF2B5EF4-FFF2-40B4-BE49-F238E27FC236}">
                <a16:creationId xmlns:a16="http://schemas.microsoft.com/office/drawing/2014/main" id="{303B9831-1BE8-5947-9B8C-EEE2934FB17B}"/>
              </a:ext>
            </a:extLst>
          </p:cNvPr>
          <p:cNvSpPr>
            <a:spLocks noGrp="1"/>
          </p:cNvSpPr>
          <p:nvPr>
            <p:ph idx="1"/>
          </p:nvPr>
        </p:nvSpPr>
        <p:spPr>
          <a:xfrm>
            <a:off x="457200" y="1340768"/>
            <a:ext cx="4402832" cy="4680520"/>
          </a:xfrm>
        </p:spPr>
        <p:txBody>
          <a:bodyPr/>
          <a:lstStyle/>
          <a:p>
            <a:r>
              <a:rPr lang="en-US" sz="1400" dirty="0"/>
              <a:t>Which stakeholder/audience </a:t>
            </a:r>
            <a:r>
              <a:rPr lang="en-US" sz="1400" dirty="0" smtClean="0"/>
              <a:t>prioritizes </a:t>
            </a:r>
            <a:r>
              <a:rPr lang="en-US" sz="1400" dirty="0"/>
              <a:t>this question/indicator? </a:t>
            </a:r>
          </a:p>
          <a:p>
            <a:r>
              <a:rPr lang="en-US" sz="1400" dirty="0"/>
              <a:t>Is this question/indicator mandatory for funding?</a:t>
            </a:r>
          </a:p>
          <a:p>
            <a:r>
              <a:rPr lang="en-US" sz="1400" dirty="0"/>
              <a:t>Would addressing this question/indicator strengthen implementation?</a:t>
            </a:r>
          </a:p>
          <a:p>
            <a:r>
              <a:rPr lang="en-US" sz="1400" dirty="0"/>
              <a:t>How would addressing this question/indicator increase our understanding of how the initiative is contributing to change?</a:t>
            </a:r>
          </a:p>
          <a:p>
            <a:r>
              <a:rPr lang="en-US" sz="1400" dirty="0"/>
              <a:t>Is this indicator/question gender sensitive or transformative? </a:t>
            </a:r>
          </a:p>
          <a:p>
            <a:r>
              <a:rPr lang="en-US" sz="1400" dirty="0"/>
              <a:t>How feasible is it to address this question/indicator within the resources available? </a:t>
            </a:r>
          </a:p>
          <a:p>
            <a:r>
              <a:rPr lang="en-US" sz="1400" dirty="0"/>
              <a:t>Can we address any ethical issues associated with addressing this question/indicator? </a:t>
            </a:r>
          </a:p>
          <a:p>
            <a:r>
              <a:rPr lang="en-US" sz="1400" dirty="0"/>
              <a:t>What is the priority for addressing this question/indicator – low, medium, high? </a:t>
            </a:r>
          </a:p>
          <a:p>
            <a:endParaRPr lang="en-US" sz="1400" dirty="0"/>
          </a:p>
        </p:txBody>
      </p:sp>
      <p:sp>
        <p:nvSpPr>
          <p:cNvPr id="4" name="Rectángulo 3"/>
          <p:cNvSpPr/>
          <p:nvPr/>
        </p:nvSpPr>
        <p:spPr>
          <a:xfrm>
            <a:off x="5275276" y="1575753"/>
            <a:ext cx="3384376" cy="2585323"/>
          </a:xfrm>
          <a:prstGeom prst="rect">
            <a:avLst/>
          </a:prstGeom>
        </p:spPr>
        <p:txBody>
          <a:bodyPr wrap="square">
            <a:spAutoFit/>
          </a:bodyPr>
          <a:lstStyle/>
          <a:p>
            <a:pPr marL="342900" lvl="0" indent="-342900">
              <a:spcAft>
                <a:spcPts val="0"/>
              </a:spcAft>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The best MEL </a:t>
            </a:r>
            <a:r>
              <a:rPr lang="en-AU" b="1" dirty="0">
                <a:latin typeface="Calibri" panose="020F0502020204030204" pitchFamily="34" charset="0"/>
                <a:ea typeface="Calibri" panose="020F0502020204030204" pitchFamily="34" charset="0"/>
                <a:cs typeface="Times New Roman" panose="02020603050405020304" pitchFamily="18" charset="0"/>
              </a:rPr>
              <a:t>focusses on the most important questions</a:t>
            </a:r>
            <a:r>
              <a:rPr lang="en-AU" dirty="0">
                <a:latin typeface="Calibri" panose="020F0502020204030204" pitchFamily="34" charset="0"/>
                <a:ea typeface="Calibri" panose="020F0502020204030204" pitchFamily="34" charset="0"/>
                <a:cs typeface="Times New Roman" panose="02020603050405020304" pitchFamily="18" charset="0"/>
              </a:rPr>
              <a:t> about how change is happening and how Oxfam and partners contribute to change. </a:t>
            </a:r>
            <a:r>
              <a:rPr lang="en-AU" b="1" dirty="0">
                <a:latin typeface="Calibri" panose="020F0502020204030204" pitchFamily="34" charset="0"/>
                <a:ea typeface="Calibri" panose="020F0502020204030204" pitchFamily="34" charset="0"/>
                <a:cs typeface="Times New Roman" panose="02020603050405020304" pitchFamily="18" charset="0"/>
              </a:rPr>
              <a:t>MEL doesn’t have</a:t>
            </a:r>
            <a:r>
              <a:rPr lang="en-AU" dirty="0">
                <a:latin typeface="Calibri" panose="020F0502020204030204" pitchFamily="34" charset="0"/>
                <a:ea typeface="Calibri" panose="020F0502020204030204" pitchFamily="34" charset="0"/>
                <a:cs typeface="Times New Roman" panose="02020603050405020304" pitchFamily="18" charset="0"/>
              </a:rPr>
              <a:t> to </a:t>
            </a:r>
            <a:r>
              <a:rPr lang="en-AU" b="1" dirty="0">
                <a:latin typeface="Calibri" panose="020F0502020204030204" pitchFamily="34" charset="0"/>
                <a:ea typeface="Calibri" panose="020F0502020204030204" pitchFamily="34" charset="0"/>
                <a:cs typeface="Times New Roman" panose="02020603050405020304" pitchFamily="18" charset="0"/>
              </a:rPr>
              <a:t>address every question</a:t>
            </a:r>
            <a:r>
              <a:rPr lang="en-AU" dirty="0">
                <a:latin typeface="Calibri" panose="020F0502020204030204" pitchFamily="34" charset="0"/>
                <a:ea typeface="Calibri" panose="020F0502020204030204" pitchFamily="34" charset="0"/>
                <a:cs typeface="Times New Roman" panose="02020603050405020304" pitchFamily="18" charset="0"/>
              </a:rPr>
              <a:t> at every level of a logical framework.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34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14" y="557374"/>
            <a:ext cx="8579495" cy="489664"/>
          </a:xfrm>
        </p:spPr>
        <p:txBody>
          <a:bodyPr/>
          <a:lstStyle/>
          <a:p>
            <a:r>
              <a:rPr lang="en-AU" dirty="0"/>
              <a:t/>
            </a:r>
            <a:br>
              <a:rPr lang="en-AU" dirty="0"/>
            </a:br>
            <a:r>
              <a:rPr lang="en-AU" dirty="0" smtClean="0"/>
              <a:t>1.2. Clarify </a:t>
            </a:r>
            <a:r>
              <a:rPr lang="en-AU" dirty="0"/>
              <a:t>who the audiences for MEL are. </a:t>
            </a:r>
            <a:br>
              <a:rPr lang="en-AU" dirty="0"/>
            </a:br>
            <a:r>
              <a:rPr lang="en-AU" dirty="0"/>
              <a:t>What their priorities are for data and analysis? </a:t>
            </a:r>
            <a:endParaRPr lang="en-GB" dirty="0"/>
          </a:p>
        </p:txBody>
      </p:sp>
      <p:pic>
        <p:nvPicPr>
          <p:cNvPr id="4" name="Content Placeholder 3" descr="women interview.jpg"/>
          <p:cNvPicPr>
            <a:picLocks noGrp="1" noChangeAspect="1"/>
          </p:cNvPicPr>
          <p:nvPr>
            <p:ph idx="1"/>
          </p:nvPr>
        </p:nvPicPr>
        <p:blipFill>
          <a:blip r:embed="rId3" cstate="print"/>
          <a:stretch>
            <a:fillRect/>
          </a:stretch>
        </p:blipFill>
        <p:spPr>
          <a:xfrm>
            <a:off x="564505" y="2381813"/>
            <a:ext cx="3170393" cy="1878350"/>
          </a:xfrm>
        </p:spPr>
      </p:pic>
      <p:pic>
        <p:nvPicPr>
          <p:cNvPr id="6" name="Picture 5" descr="women asia.jpg"/>
          <p:cNvPicPr>
            <a:picLocks noChangeAspect="1"/>
          </p:cNvPicPr>
          <p:nvPr/>
        </p:nvPicPr>
        <p:blipFill>
          <a:blip r:embed="rId4" cstate="print"/>
          <a:stretch>
            <a:fillRect/>
          </a:stretch>
        </p:blipFill>
        <p:spPr>
          <a:xfrm>
            <a:off x="4705262" y="3543665"/>
            <a:ext cx="2881778" cy="1729067"/>
          </a:xfrm>
          <a:prstGeom prst="rect">
            <a:avLst/>
          </a:prstGeom>
        </p:spPr>
      </p:pic>
      <p:pic>
        <p:nvPicPr>
          <p:cNvPr id="8" name="Picture 7" descr="marche.jpg"/>
          <p:cNvPicPr>
            <a:picLocks noChangeAspect="1"/>
          </p:cNvPicPr>
          <p:nvPr/>
        </p:nvPicPr>
        <p:blipFill>
          <a:blip r:embed="rId5" cstate="print"/>
          <a:stretch>
            <a:fillRect/>
          </a:stretch>
        </p:blipFill>
        <p:spPr>
          <a:xfrm>
            <a:off x="2196703" y="3986259"/>
            <a:ext cx="2213279" cy="1827971"/>
          </a:xfrm>
          <a:prstGeom prst="rect">
            <a:avLst/>
          </a:prstGeom>
        </p:spPr>
      </p:pic>
    </p:spTree>
    <p:extLst>
      <p:ext uri="{BB962C8B-B14F-4D97-AF65-F5344CB8AC3E}">
        <p14:creationId xmlns:p14="http://schemas.microsoft.com/office/powerpoint/2010/main" val="96523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1.3. MEL of </a:t>
            </a:r>
            <a:r>
              <a:rPr lang="es-ES" dirty="0" err="1" smtClean="0"/>
              <a:t>Influencing</a:t>
            </a:r>
            <a:r>
              <a:rPr lang="es-ES" dirty="0" smtClean="0"/>
              <a:t> </a:t>
            </a:r>
            <a:endParaRPr lang="es-ES" dirty="0"/>
          </a:p>
        </p:txBody>
      </p:sp>
      <p:sp>
        <p:nvSpPr>
          <p:cNvPr id="3" name="Marcador de contenido 2"/>
          <p:cNvSpPr>
            <a:spLocks noGrp="1"/>
          </p:cNvSpPr>
          <p:nvPr>
            <p:ph idx="1"/>
          </p:nvPr>
        </p:nvSpPr>
        <p:spPr>
          <a:xfrm>
            <a:off x="453153" y="1196752"/>
            <a:ext cx="8229600" cy="4278313"/>
          </a:xfrm>
        </p:spPr>
        <p:txBody>
          <a:bodyPr/>
          <a:lstStyle/>
          <a:p>
            <a:pPr lvl="0"/>
            <a:r>
              <a:rPr lang="en-AU" sz="1600" dirty="0"/>
              <a:t>Influencing or engaging and supporting movements for positive change for marginalised people </a:t>
            </a:r>
            <a:r>
              <a:rPr lang="en-AU" sz="1600" b="1" dirty="0"/>
              <a:t>often takes place over many years, requiring multiple pathways and levels of change</a:t>
            </a:r>
            <a:r>
              <a:rPr lang="en-AU" sz="1600" dirty="0"/>
              <a:t>. </a:t>
            </a:r>
            <a:endParaRPr lang="es-ES" sz="1600" dirty="0"/>
          </a:p>
          <a:p>
            <a:r>
              <a:rPr lang="en-AU" sz="1600" b="1" dirty="0"/>
              <a:t>Different actors, events and initiatives may contribute to changes</a:t>
            </a:r>
            <a:r>
              <a:rPr lang="en-AU" sz="1600" dirty="0"/>
              <a:t> in norms, policy and practice, often in combination. </a:t>
            </a:r>
            <a:endParaRPr lang="en-AU" sz="1600" dirty="0" smtClean="0"/>
          </a:p>
          <a:p>
            <a:pPr lvl="0"/>
            <a:r>
              <a:rPr lang="en-AU" sz="1600" dirty="0"/>
              <a:t>MEL of Influencing is both about</a:t>
            </a:r>
            <a:r>
              <a:rPr lang="en-AU" sz="1600" b="1" dirty="0"/>
              <a:t> what is measured (shifts in the distribution of power) </a:t>
            </a:r>
            <a:r>
              <a:rPr lang="en-AU" sz="1600" dirty="0"/>
              <a:t>and</a:t>
            </a:r>
            <a:r>
              <a:rPr lang="en-AU" sz="1600" b="1" dirty="0"/>
              <a:t> what is required to capture and use learning about change processes. </a:t>
            </a:r>
            <a:endParaRPr lang="es-ES" sz="1600" dirty="0"/>
          </a:p>
          <a:p>
            <a:r>
              <a:rPr lang="en-AU" sz="1600" b="1" dirty="0" smtClean="0"/>
              <a:t>Opportunities </a:t>
            </a:r>
            <a:r>
              <a:rPr lang="en-AU" sz="1600" b="1" dirty="0"/>
              <a:t>to influence the steps towards the change may emerge when actors and factors in the external environment shift</a:t>
            </a:r>
            <a:r>
              <a:rPr lang="en-AU" sz="1600" dirty="0"/>
              <a:t>. This can require fast paced and intense influencing activity and </a:t>
            </a:r>
            <a:r>
              <a:rPr lang="en-AU" sz="1600" b="1" dirty="0"/>
              <a:t>MEL that supports real time learning</a:t>
            </a:r>
            <a:r>
              <a:rPr lang="en-AU" sz="1600" dirty="0"/>
              <a:t>. </a:t>
            </a:r>
            <a:endParaRPr lang="es-ES" sz="1600" dirty="0"/>
          </a:p>
          <a:p>
            <a:r>
              <a:rPr lang="en-AU" sz="1600" dirty="0"/>
              <a:t>When planned and managed well, MEL of Influencing enables </a:t>
            </a:r>
            <a:r>
              <a:rPr lang="en-AU" sz="1600" b="1" dirty="0"/>
              <a:t>evidence based</a:t>
            </a:r>
            <a:r>
              <a:rPr lang="en-AU" sz="1600" dirty="0"/>
              <a:t> </a:t>
            </a:r>
            <a:r>
              <a:rPr lang="en-AU" sz="1600" b="1" dirty="0"/>
              <a:t>real time learning and decision making (adaptive approaches)</a:t>
            </a:r>
            <a:r>
              <a:rPr lang="en-AU" sz="1600" dirty="0"/>
              <a:t> about the </a:t>
            </a:r>
            <a:r>
              <a:rPr lang="en-AU" sz="1600" b="1" dirty="0"/>
              <a:t>effectiveness of strategies</a:t>
            </a:r>
            <a:r>
              <a:rPr lang="en-AU" sz="1600" dirty="0"/>
              <a:t> and the </a:t>
            </a:r>
            <a:r>
              <a:rPr lang="en-AU" sz="1600" b="1" dirty="0"/>
              <a:t>strength and relevance of the assumptions in the </a:t>
            </a:r>
            <a:r>
              <a:rPr lang="en-AU" sz="1600" b="1" dirty="0" err="1"/>
              <a:t>ToC</a:t>
            </a:r>
            <a:r>
              <a:rPr lang="en-AU" sz="1600" b="1" dirty="0"/>
              <a:t> about how change will work.</a:t>
            </a:r>
            <a:r>
              <a:rPr lang="en-AU" sz="1600" dirty="0"/>
              <a:t> </a:t>
            </a:r>
            <a:endParaRPr lang="es-ES" sz="1600" dirty="0"/>
          </a:p>
          <a:p>
            <a:r>
              <a:rPr lang="en-AU" sz="1600" dirty="0"/>
              <a:t>MEL of Influencing approaches and methods support Oxfam and partners to </a:t>
            </a:r>
            <a:r>
              <a:rPr lang="en-AU" sz="1600" b="1" dirty="0"/>
              <a:t>develop evidence for the contributions of initiatives to sustained and structural change that can benefit many</a:t>
            </a:r>
            <a:r>
              <a:rPr lang="en-AU" sz="1600" dirty="0"/>
              <a:t>.</a:t>
            </a:r>
            <a:endParaRPr lang="es-ES" sz="1600" dirty="0"/>
          </a:p>
          <a:p>
            <a:endParaRPr lang="es-ES" sz="1600" dirty="0"/>
          </a:p>
        </p:txBody>
      </p:sp>
    </p:spTree>
    <p:extLst>
      <p:ext uri="{BB962C8B-B14F-4D97-AF65-F5344CB8AC3E}">
        <p14:creationId xmlns:p14="http://schemas.microsoft.com/office/powerpoint/2010/main" val="13117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279201"/>
            <a:ext cx="6326981" cy="539353"/>
          </a:xfrm>
        </p:spPr>
        <p:txBody>
          <a:bodyPr/>
          <a:lstStyle/>
          <a:p>
            <a:r>
              <a:rPr lang="en-GB" sz="2400" dirty="0" smtClean="0">
                <a:ea typeface="ＭＳ Ｐゴシック" pitchFamily="34" charset="-128"/>
              </a:rPr>
              <a:t>1.3 How </a:t>
            </a:r>
            <a:r>
              <a:rPr lang="en-GB" sz="2400" dirty="0">
                <a:ea typeface="ＭＳ Ｐゴシック" pitchFamily="34" charset="-128"/>
              </a:rPr>
              <a:t>is influencing MEL different?</a:t>
            </a:r>
          </a:p>
        </p:txBody>
      </p:sp>
      <p:sp>
        <p:nvSpPr>
          <p:cNvPr id="16387" name="Rectangle 3"/>
          <p:cNvSpPr txBox="1">
            <a:spLocks noChangeArrowheads="1"/>
          </p:cNvSpPr>
          <p:nvPr/>
        </p:nvSpPr>
        <p:spPr bwMode="auto">
          <a:xfrm>
            <a:off x="665237" y="1237341"/>
            <a:ext cx="2821781" cy="3394472"/>
          </a:xfrm>
          <a:prstGeom prst="rect">
            <a:avLst/>
          </a:prstGeom>
          <a:noFill/>
          <a:ln w="9525">
            <a:noFill/>
            <a:miter lim="800000"/>
            <a:headEnd/>
            <a:tailEnd/>
          </a:ln>
        </p:spPr>
        <p:txBody>
          <a:bodyPr/>
          <a:lstStyle/>
          <a:p>
            <a:pPr marL="400050" indent="-400050" eaLnBrk="0" hangingPunct="0">
              <a:spcBef>
                <a:spcPts val="900"/>
              </a:spcBef>
              <a:spcAft>
                <a:spcPts val="900"/>
              </a:spcAft>
              <a:buFontTx/>
              <a:buAutoNum type="arabicPeriod"/>
            </a:pPr>
            <a:r>
              <a:rPr lang="en-US" dirty="0">
                <a:solidFill>
                  <a:srgbClr val="000000"/>
                </a:solidFill>
              </a:rPr>
              <a:t>Aim is to shift power – </a:t>
            </a:r>
            <a:r>
              <a:rPr lang="en-US" b="1" i="1" dirty="0">
                <a:solidFill>
                  <a:srgbClr val="000000"/>
                </a:solidFill>
              </a:rPr>
              <a:t>how to measure?</a:t>
            </a:r>
            <a:r>
              <a:rPr lang="en-US" dirty="0">
                <a:solidFill>
                  <a:srgbClr val="000000"/>
                </a:solidFill>
              </a:rPr>
              <a:t> </a:t>
            </a:r>
          </a:p>
          <a:p>
            <a:pPr marL="400050" indent="-400050" eaLnBrk="0" hangingPunct="0">
              <a:spcBef>
                <a:spcPts val="900"/>
              </a:spcBef>
              <a:spcAft>
                <a:spcPts val="900"/>
              </a:spcAft>
              <a:buFontTx/>
              <a:buAutoNum type="arabicPeriod"/>
            </a:pPr>
            <a:r>
              <a:rPr lang="en-US" dirty="0">
                <a:solidFill>
                  <a:srgbClr val="000000"/>
                </a:solidFill>
              </a:rPr>
              <a:t>Unpredictable dynamics – </a:t>
            </a:r>
            <a:r>
              <a:rPr lang="en-US" b="1" i="1" dirty="0">
                <a:solidFill>
                  <a:srgbClr val="000000"/>
                </a:solidFill>
              </a:rPr>
              <a:t>need rapid response</a:t>
            </a:r>
          </a:p>
          <a:p>
            <a:pPr marL="400050" indent="-400050" eaLnBrk="0" hangingPunct="0">
              <a:spcBef>
                <a:spcPts val="900"/>
              </a:spcBef>
              <a:spcAft>
                <a:spcPts val="900"/>
              </a:spcAft>
              <a:buFontTx/>
              <a:buAutoNum type="arabicPeriod"/>
            </a:pPr>
            <a:r>
              <a:rPr lang="en-US" dirty="0">
                <a:solidFill>
                  <a:srgbClr val="000000"/>
                </a:solidFill>
              </a:rPr>
              <a:t>Working on indirect ways</a:t>
            </a:r>
          </a:p>
          <a:p>
            <a:pPr marL="400050" indent="-400050" eaLnBrk="0" hangingPunct="0">
              <a:spcBef>
                <a:spcPts val="900"/>
              </a:spcBef>
              <a:spcAft>
                <a:spcPts val="900"/>
              </a:spcAft>
              <a:buFontTx/>
              <a:buAutoNum type="arabicPeriod"/>
            </a:pPr>
            <a:r>
              <a:rPr lang="en-US" dirty="0">
                <a:solidFill>
                  <a:srgbClr val="000000"/>
                </a:solidFill>
              </a:rPr>
              <a:t>Need to </a:t>
            </a:r>
            <a:r>
              <a:rPr lang="en-US" b="1" i="1" dirty="0">
                <a:solidFill>
                  <a:srgbClr val="000000"/>
                </a:solidFill>
              </a:rPr>
              <a:t>inform and influence</a:t>
            </a:r>
            <a:r>
              <a:rPr lang="en-US" dirty="0">
                <a:solidFill>
                  <a:srgbClr val="000000"/>
                </a:solidFill>
              </a:rPr>
              <a:t> others</a:t>
            </a:r>
            <a:endParaRPr lang="en-US" b="1" i="1" dirty="0">
              <a:solidFill>
                <a:srgbClr val="000000"/>
              </a:solidFill>
            </a:endParaRPr>
          </a:p>
          <a:p>
            <a:pPr marL="400050" indent="-400050" eaLnBrk="0" hangingPunct="0">
              <a:spcBef>
                <a:spcPts val="900"/>
              </a:spcBef>
              <a:spcAft>
                <a:spcPts val="900"/>
              </a:spcAft>
              <a:buFontTx/>
              <a:buAutoNum type="arabicPeriod"/>
            </a:pPr>
            <a:r>
              <a:rPr lang="en-US" dirty="0">
                <a:solidFill>
                  <a:srgbClr val="000000"/>
                </a:solidFill>
              </a:rPr>
              <a:t>Many actors and drivers – </a:t>
            </a:r>
            <a:r>
              <a:rPr lang="en-US" b="1" i="1" dirty="0">
                <a:solidFill>
                  <a:srgbClr val="000000"/>
                </a:solidFill>
              </a:rPr>
              <a:t>Oxfam just one player</a:t>
            </a:r>
          </a:p>
          <a:p>
            <a:pPr marL="400050" indent="-400050" eaLnBrk="0" hangingPunct="0">
              <a:spcBef>
                <a:spcPts val="900"/>
              </a:spcBef>
              <a:spcAft>
                <a:spcPts val="900"/>
              </a:spcAft>
              <a:buFontTx/>
              <a:buAutoNum type="arabicPeriod"/>
            </a:pPr>
            <a:endParaRPr lang="en-US" b="1" i="1" dirty="0">
              <a:solidFill>
                <a:srgbClr val="000000"/>
              </a:solidFill>
            </a:endParaRPr>
          </a:p>
          <a:p>
            <a:pPr marL="400050" indent="-400050" eaLnBrk="0" hangingPunct="0">
              <a:spcBef>
                <a:spcPts val="675"/>
              </a:spcBef>
              <a:buFontTx/>
              <a:buAutoNum type="arabicPeriod"/>
            </a:pPr>
            <a:endParaRPr lang="en-US" sz="1650" dirty="0">
              <a:solidFill>
                <a:srgbClr val="000000"/>
              </a:solidFill>
            </a:endParaRPr>
          </a:p>
        </p:txBody>
      </p:sp>
      <p:sp>
        <p:nvSpPr>
          <p:cNvPr id="16388" name="AutoShape 6"/>
          <p:cNvSpPr>
            <a:spLocks noChangeArrowheads="1"/>
          </p:cNvSpPr>
          <p:nvPr/>
        </p:nvSpPr>
        <p:spPr bwMode="auto">
          <a:xfrm>
            <a:off x="3668380" y="2420227"/>
            <a:ext cx="628650" cy="1028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ea typeface="ＭＳ Ｐゴシック" pitchFamily="34" charset="-128"/>
            </a:endParaRPr>
          </a:p>
        </p:txBody>
      </p:sp>
      <p:sp>
        <p:nvSpPr>
          <p:cNvPr id="16389" name="Rectangle 5"/>
          <p:cNvSpPr txBox="1">
            <a:spLocks noChangeArrowheads="1"/>
          </p:cNvSpPr>
          <p:nvPr/>
        </p:nvSpPr>
        <p:spPr bwMode="auto">
          <a:xfrm>
            <a:off x="4478392" y="1556792"/>
            <a:ext cx="2971800" cy="2571750"/>
          </a:xfrm>
          <a:prstGeom prst="rect">
            <a:avLst/>
          </a:prstGeom>
          <a:noFill/>
          <a:ln w="9525">
            <a:noFill/>
            <a:miter lim="800000"/>
            <a:headEnd/>
            <a:tailEnd/>
          </a:ln>
        </p:spPr>
        <p:txBody>
          <a:bodyPr/>
          <a:lstStyle/>
          <a:p>
            <a:pPr marL="400050" indent="-400050" eaLnBrk="0" hangingPunct="0">
              <a:spcBef>
                <a:spcPts val="900"/>
              </a:spcBef>
              <a:spcAft>
                <a:spcPts val="900"/>
              </a:spcAft>
              <a:buFontTx/>
              <a:buAutoNum type="arabicPeriod"/>
            </a:pPr>
            <a:r>
              <a:rPr lang="en-US" dirty="0">
                <a:solidFill>
                  <a:srgbClr val="000000"/>
                </a:solidFill>
              </a:rPr>
              <a:t>Focus on </a:t>
            </a:r>
            <a:r>
              <a:rPr lang="en-US" b="1" i="1" dirty="0">
                <a:solidFill>
                  <a:srgbClr val="000000"/>
                </a:solidFill>
              </a:rPr>
              <a:t>reach, access &amp; influence</a:t>
            </a:r>
          </a:p>
          <a:p>
            <a:pPr marL="400050" indent="-400050" eaLnBrk="0" hangingPunct="0">
              <a:spcBef>
                <a:spcPts val="900"/>
              </a:spcBef>
              <a:spcAft>
                <a:spcPts val="900"/>
              </a:spcAft>
              <a:buFontTx/>
              <a:buAutoNum type="arabicPeriod"/>
            </a:pPr>
            <a:r>
              <a:rPr lang="en-US" dirty="0">
                <a:solidFill>
                  <a:srgbClr val="000000"/>
                </a:solidFill>
              </a:rPr>
              <a:t>Real-time learning tools</a:t>
            </a:r>
          </a:p>
          <a:p>
            <a:pPr marL="400050" indent="-400050" eaLnBrk="0" hangingPunct="0">
              <a:spcBef>
                <a:spcPts val="900"/>
              </a:spcBef>
              <a:spcAft>
                <a:spcPts val="900"/>
              </a:spcAft>
              <a:buFontTx/>
              <a:buAutoNum type="arabicPeriod"/>
            </a:pPr>
            <a:r>
              <a:rPr lang="en-US" dirty="0" smtClean="0">
                <a:solidFill>
                  <a:srgbClr val="000000"/>
                </a:solidFill>
              </a:rPr>
              <a:t>Difficult </a:t>
            </a:r>
            <a:r>
              <a:rPr lang="en-US" dirty="0">
                <a:solidFill>
                  <a:srgbClr val="000000"/>
                </a:solidFill>
              </a:rPr>
              <a:t>to track/ contribution</a:t>
            </a:r>
          </a:p>
          <a:p>
            <a:pPr marL="400050" indent="-400050" eaLnBrk="0" hangingPunct="0">
              <a:spcBef>
                <a:spcPts val="900"/>
              </a:spcBef>
              <a:spcAft>
                <a:spcPts val="900"/>
              </a:spcAft>
              <a:buFontTx/>
              <a:buAutoNum type="arabicPeriod"/>
            </a:pPr>
            <a:r>
              <a:rPr lang="en-US" dirty="0">
                <a:solidFill>
                  <a:srgbClr val="000000"/>
                </a:solidFill>
              </a:rPr>
              <a:t>Invest in </a:t>
            </a:r>
            <a:r>
              <a:rPr lang="en-US" b="1" dirty="0">
                <a:solidFill>
                  <a:srgbClr val="000000"/>
                </a:solidFill>
              </a:rPr>
              <a:t>credible evidence/ research</a:t>
            </a:r>
            <a:endParaRPr lang="en-US" dirty="0">
              <a:solidFill>
                <a:srgbClr val="000000"/>
              </a:solidFill>
            </a:endParaRPr>
          </a:p>
          <a:p>
            <a:pPr marL="400050" indent="-400050" eaLnBrk="0" hangingPunct="0">
              <a:spcBef>
                <a:spcPts val="900"/>
              </a:spcBef>
              <a:spcAft>
                <a:spcPts val="900"/>
              </a:spcAft>
              <a:buFontTx/>
              <a:buAutoNum type="arabicPeriod"/>
            </a:pPr>
            <a:r>
              <a:rPr lang="en-US" dirty="0">
                <a:solidFill>
                  <a:srgbClr val="000000"/>
                </a:solidFill>
              </a:rPr>
              <a:t>Context &amp; contribution analysis (not attribution)</a:t>
            </a:r>
          </a:p>
        </p:txBody>
      </p:sp>
    </p:spTree>
    <p:extLst>
      <p:ext uri="{BB962C8B-B14F-4D97-AF65-F5344CB8AC3E}">
        <p14:creationId xmlns:p14="http://schemas.microsoft.com/office/powerpoint/2010/main" val="276590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6299"/>
            <a:ext cx="7323214" cy="539353"/>
          </a:xfrm>
        </p:spPr>
        <p:txBody>
          <a:bodyPr anchor="ctr">
            <a:normAutofit fontScale="90000"/>
          </a:bodyPr>
          <a:lstStyle/>
          <a:p>
            <a:r>
              <a:rPr lang="en-US" dirty="0" smtClean="0"/>
              <a:t>1.3. Challenges </a:t>
            </a:r>
            <a:r>
              <a:rPr lang="en-US" dirty="0"/>
              <a:t>of Measuring Influencing</a:t>
            </a:r>
          </a:p>
        </p:txBody>
      </p:sp>
      <p:sp>
        <p:nvSpPr>
          <p:cNvPr id="3" name="Content Placeholder 2"/>
          <p:cNvSpPr>
            <a:spLocks noGrp="1"/>
          </p:cNvSpPr>
          <p:nvPr>
            <p:ph idx="1"/>
          </p:nvPr>
        </p:nvSpPr>
        <p:spPr>
          <a:xfrm>
            <a:off x="389675" y="1340768"/>
            <a:ext cx="8358789" cy="4223270"/>
          </a:xfrm>
        </p:spPr>
        <p:txBody>
          <a:bodyPr>
            <a:noAutofit/>
          </a:bodyPr>
          <a:lstStyle/>
          <a:p>
            <a:r>
              <a:rPr lang="en-US" sz="1200" kern="1200" dirty="0">
                <a:latin typeface="Arial" panose="020B0604020202020204" pitchFamily="34" charset="0"/>
                <a:cs typeface="Arial" panose="020B0604020202020204" pitchFamily="34" charset="0"/>
              </a:rPr>
              <a:t>Complex causal </a:t>
            </a:r>
            <a:r>
              <a:rPr lang="en-US" sz="1200" kern="1200" dirty="0" smtClean="0">
                <a:latin typeface="Arial" panose="020B0604020202020204" pitchFamily="34" charset="0"/>
                <a:cs typeface="Arial" panose="020B0604020202020204" pitchFamily="34" charset="0"/>
              </a:rPr>
              <a:t>relationships: </a:t>
            </a:r>
            <a:r>
              <a:rPr lang="en-US" sz="1200" dirty="0"/>
              <a:t>Linking advocacy and outcomes is complex because of the non-leaner nature of change.</a:t>
            </a:r>
            <a:endParaRPr lang="en-US" sz="1200" kern="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Complex interactions among myriad players and </a:t>
            </a:r>
            <a:r>
              <a:rPr lang="en-US" sz="1200" dirty="0" smtClean="0">
                <a:latin typeface="Arial" panose="020B0604020202020204" pitchFamily="34" charset="0"/>
                <a:cs typeface="Arial" panose="020B0604020202020204" pitchFamily="34" charset="0"/>
              </a:rPr>
              <a:t>audiences: </a:t>
            </a:r>
            <a:r>
              <a:rPr lang="en-US" sz="1200" dirty="0"/>
              <a:t>who are located along a continuum of engagement with policymakers—present greater challenges in capturing multiple stories and angles that often occur simultaneously. Involves more people and communities (breadth), and leads to more fundamental changes in the legal, economic and social structures of society (depth) than direct service work, which often addresses symptoms of social ills rather than root causes.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Long horizons/unpredictable time </a:t>
            </a:r>
            <a:r>
              <a:rPr lang="en-US" sz="1200" dirty="0" smtClean="0">
                <a:latin typeface="Arial" panose="020B0604020202020204" pitchFamily="34" charset="0"/>
                <a:cs typeface="Arial" panose="020B0604020202020204" pitchFamily="34" charset="0"/>
              </a:rPr>
              <a:t>frames: </a:t>
            </a:r>
            <a:r>
              <a:rPr lang="en-US" sz="1200" dirty="0"/>
              <a:t>Influencing work is long term. Change can be slow and incremental</a:t>
            </a:r>
            <a:r>
              <a:rPr lang="en-US" sz="1200" dirty="0" smtClean="0"/>
              <a:t>.</a:t>
            </a:r>
            <a:endParaRPr lang="en-US" sz="1200" dirty="0">
              <a:latin typeface="Arial" panose="020B0604020202020204" pitchFamily="34" charset="0"/>
              <a:cs typeface="Arial" panose="020B0604020202020204" pitchFamily="34" charset="0"/>
            </a:endParaRPr>
          </a:p>
          <a:p>
            <a:r>
              <a:rPr lang="en-US" sz="1200" kern="1200" dirty="0">
                <a:latin typeface="Arial" panose="020B0604020202020204" pitchFamily="34" charset="0"/>
                <a:cs typeface="Arial" panose="020B0604020202020204" pitchFamily="34" charset="0"/>
              </a:rPr>
              <a:t>Subjective </a:t>
            </a:r>
            <a:r>
              <a:rPr lang="en-US" sz="1200" kern="1200" dirty="0" smtClean="0">
                <a:latin typeface="Arial" panose="020B0604020202020204" pitchFamily="34" charset="0"/>
                <a:cs typeface="Arial" panose="020B0604020202020204" pitchFamily="34" charset="0"/>
              </a:rPr>
              <a:t>gains: </a:t>
            </a:r>
            <a:r>
              <a:rPr lang="en-US" sz="1200" dirty="0"/>
              <a:t>Defining success is tricky and varies depending on who is asked. </a:t>
            </a:r>
            <a:endParaRPr lang="en-US" sz="1200" kern="1200" dirty="0">
              <a:latin typeface="Arial" panose="020B0604020202020204" pitchFamily="34" charset="0"/>
              <a:cs typeface="Arial" panose="020B0604020202020204" pitchFamily="34" charset="0"/>
            </a:endParaRPr>
          </a:p>
          <a:p>
            <a:r>
              <a:rPr lang="en-US" sz="1200" kern="1200" dirty="0">
                <a:latin typeface="Arial" panose="020B0604020202020204" pitchFamily="34" charset="0"/>
                <a:cs typeface="Arial" panose="020B0604020202020204" pitchFamily="34" charset="0"/>
              </a:rPr>
              <a:t>Multiple </a:t>
            </a:r>
            <a:r>
              <a:rPr lang="en-US" sz="1200" kern="1200" dirty="0" smtClean="0">
                <a:latin typeface="Arial" panose="020B0604020202020204" pitchFamily="34" charset="0"/>
                <a:cs typeface="Arial" panose="020B0604020202020204" pitchFamily="34" charset="0"/>
              </a:rPr>
              <a:t>approaches: </a:t>
            </a:r>
            <a:r>
              <a:rPr lang="en-US" sz="1200" dirty="0"/>
              <a:t>Influencing makes use of multiple approaches including lobbying, advocacy, or campaigning. It may be difficult to assess which approach leads to impact.</a:t>
            </a:r>
            <a:endParaRPr lang="en-US" sz="1200" kern="1200" dirty="0">
              <a:latin typeface="Arial" panose="020B0604020202020204" pitchFamily="34" charset="0"/>
              <a:cs typeface="Arial" panose="020B0604020202020204" pitchFamily="34" charset="0"/>
            </a:endParaRPr>
          </a:p>
          <a:p>
            <a:r>
              <a:rPr lang="en-US" sz="1200" kern="1200" dirty="0">
                <a:latin typeface="Arial" panose="020B0604020202020204" pitchFamily="34" charset="0"/>
                <a:cs typeface="Arial" panose="020B0604020202020204" pitchFamily="34" charset="0"/>
              </a:rPr>
              <a:t>Changing </a:t>
            </a:r>
            <a:r>
              <a:rPr lang="en-US" sz="1200" kern="1200" dirty="0" smtClean="0">
                <a:latin typeface="Arial" panose="020B0604020202020204" pitchFamily="34" charset="0"/>
                <a:cs typeface="Arial" panose="020B0604020202020204" pitchFamily="34" charset="0"/>
              </a:rPr>
              <a:t>circumstances: </a:t>
            </a:r>
            <a:r>
              <a:rPr lang="en-US" sz="1200" dirty="0"/>
              <a:t>Because of a fluid environment, work is rarely repeated or replicated and as a result, there is rarely an accumulation of knowledge. The goal posts can often shift depending on the circumstances</a:t>
            </a:r>
            <a:r>
              <a:rPr lang="en-US" sz="1200" dirty="0" smtClean="0"/>
              <a:t>.</a:t>
            </a:r>
            <a:endParaRPr lang="en-US" sz="1200" kern="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kern="1200" dirty="0">
                <a:latin typeface="Arial" panose="020B0604020202020204" pitchFamily="34" charset="0"/>
                <a:cs typeface="Arial" panose="020B0604020202020204" pitchFamily="34" charset="0"/>
              </a:rPr>
              <a:t>Conflicting political </a:t>
            </a:r>
            <a:r>
              <a:rPr lang="en-US" sz="1200" kern="1200" dirty="0" smtClean="0">
                <a:latin typeface="Arial" panose="020B0604020202020204" pitchFamily="34" charset="0"/>
                <a:cs typeface="Arial" panose="020B0604020202020204" pitchFamily="34" charset="0"/>
              </a:rPr>
              <a:t>process: </a:t>
            </a:r>
            <a:r>
              <a:rPr lang="en-US" sz="1200" dirty="0"/>
              <a:t>Influencing often means engaging in a process that may have political consequences</a:t>
            </a:r>
            <a:r>
              <a:rPr lang="en-US" sz="1200" dirty="0" smtClean="0"/>
              <a:t>.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Lack </a:t>
            </a:r>
            <a:r>
              <a:rPr lang="en-US" sz="1200" dirty="0">
                <a:latin typeface="Arial" panose="020B0604020202020204" pitchFamily="34" charset="0"/>
                <a:cs typeface="Arial" panose="020B0604020202020204" pitchFamily="34" charset="0"/>
              </a:rPr>
              <a:t>of resources &amp; </a:t>
            </a:r>
            <a:r>
              <a:rPr lang="en-US" sz="1200" dirty="0" smtClean="0">
                <a:latin typeface="Arial" panose="020B0604020202020204" pitchFamily="34" charset="0"/>
                <a:cs typeface="Arial" panose="020B0604020202020204" pitchFamily="34" charset="0"/>
              </a:rPr>
              <a:t>guides </a:t>
            </a:r>
            <a:r>
              <a:rPr lang="en-US" sz="1200" dirty="0">
                <a:latin typeface="Arial" panose="020B0604020202020204" pitchFamily="34" charset="0"/>
                <a:cs typeface="Arial" panose="020B0604020202020204" pitchFamily="34" charset="0"/>
              </a:rPr>
              <a:t>and Limited organizational </a:t>
            </a:r>
            <a:r>
              <a:rPr lang="en-US" sz="1200" dirty="0" smtClean="0">
                <a:latin typeface="Arial" panose="020B0604020202020204" pitchFamily="34" charset="0"/>
                <a:cs typeface="Arial" panose="020B0604020202020204" pitchFamily="34" charset="0"/>
              </a:rPr>
              <a:t>capacity</a:t>
            </a:r>
            <a:r>
              <a:rPr lang="en-US" sz="1200" dirty="0" smtClean="0">
                <a:latin typeface="Arial" panose="020B0604020202020204" pitchFamily="34" charset="0"/>
                <a:cs typeface="Arial" panose="020B0604020202020204" pitchFamily="34" charset="0"/>
              </a:rPr>
              <a:t>: </a:t>
            </a:r>
            <a:r>
              <a:rPr lang="en-US" sz="1200" dirty="0" smtClean="0"/>
              <a:t>Until </a:t>
            </a:r>
            <a:r>
              <a:rPr lang="en-US" sz="1200" dirty="0"/>
              <a:t>very recently, few resources existed to </a:t>
            </a:r>
            <a:r>
              <a:rPr lang="en-US" sz="1200" dirty="0" smtClean="0"/>
              <a:t>guide; </a:t>
            </a:r>
            <a:r>
              <a:rPr lang="en-US" sz="1200" dirty="0"/>
              <a:t>Non-government organization’s (NGO) tendency not to evaluate their advocacy work systematically due to a lack of appropriate tools and frameworks to do so</a:t>
            </a:r>
            <a:r>
              <a:rPr lang="en-US" sz="1200" dirty="0" smtClean="0"/>
              <a:t>.</a:t>
            </a:r>
            <a:endParaRPr lang="en-US" sz="1200" kern="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Fast </a:t>
            </a:r>
            <a:r>
              <a:rPr lang="en-US" sz="1200" dirty="0">
                <a:latin typeface="Arial" panose="020B0604020202020204" pitchFamily="34" charset="0"/>
                <a:cs typeface="Arial" panose="020B0604020202020204" pitchFamily="34" charset="0"/>
              </a:rPr>
              <a:t>implementation </a:t>
            </a:r>
            <a:r>
              <a:rPr lang="en-US" sz="1200" dirty="0" smtClean="0">
                <a:latin typeface="Arial" panose="020B0604020202020204" pitchFamily="34" charset="0"/>
                <a:cs typeface="Arial" panose="020B0604020202020204" pitchFamily="34" charset="0"/>
              </a:rPr>
              <a:t>pace: </a:t>
            </a:r>
            <a:r>
              <a:rPr lang="en-US" sz="1200" dirty="0"/>
              <a:t>Advocacy generally involves faster cycles of evolving strategies based on advocates’ need to react to opportunity windows</a:t>
            </a:r>
            <a:r>
              <a:rPr lang="en-US" sz="1200" dirty="0" smtClean="0"/>
              <a:t>.</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Assessing progress vs measuring </a:t>
            </a:r>
            <a:r>
              <a:rPr lang="en-US" sz="1200" dirty="0" smtClean="0">
                <a:latin typeface="Arial" panose="020B0604020202020204" pitchFamily="34" charset="0"/>
                <a:cs typeface="Arial" panose="020B0604020202020204" pitchFamily="34" charset="0"/>
              </a:rPr>
              <a:t>impact: </a:t>
            </a:r>
            <a:r>
              <a:rPr lang="en-US" sz="1200" dirty="0"/>
              <a:t>impacts are gradual and happen over a long </a:t>
            </a:r>
            <a:r>
              <a:rPr lang="en-US" sz="1200" dirty="0" smtClean="0"/>
              <a:t>time</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Attribution </a:t>
            </a:r>
            <a:r>
              <a:rPr lang="en-US" sz="1200" dirty="0">
                <a:latin typeface="Arial" panose="020B0604020202020204" pitchFamily="34" charset="0"/>
                <a:cs typeface="Arial" panose="020B0604020202020204" pitchFamily="34" charset="0"/>
              </a:rPr>
              <a:t>vs. Contribution </a:t>
            </a:r>
          </a:p>
          <a:p>
            <a:endParaRPr lang="en-US" sz="1200" dirty="0">
              <a:latin typeface="Arial" panose="020B0604020202020204" pitchFamily="34" charset="0"/>
              <a:cs typeface="Arial" panose="020B0604020202020204" pitchFamily="34" charset="0"/>
            </a:endParaRPr>
          </a:p>
        </p:txBody>
      </p:sp>
      <p:sp>
        <p:nvSpPr>
          <p:cNvPr id="4" name="Rectangle 3"/>
          <p:cNvSpPr/>
          <p:nvPr/>
        </p:nvSpPr>
        <p:spPr>
          <a:xfrm>
            <a:off x="179512" y="6599468"/>
            <a:ext cx="6739949" cy="258532"/>
          </a:xfrm>
          <a:prstGeom prst="rect">
            <a:avLst/>
          </a:prstGeom>
        </p:spPr>
        <p:txBody>
          <a:bodyPr wrap="square">
            <a:spAutoFit/>
          </a:bodyPr>
          <a:lstStyle/>
          <a:p>
            <a:r>
              <a:rPr lang="en-US" sz="1080" b="1" dirty="0">
                <a:latin typeface="Arial" panose="020B0604020202020204" pitchFamily="34" charset="0"/>
                <a:cs typeface="Arial" panose="020B0604020202020204" pitchFamily="34" charset="0"/>
              </a:rPr>
              <a:t>Source: </a:t>
            </a:r>
            <a:r>
              <a:rPr lang="en-US" sz="1080" dirty="0">
                <a:latin typeface="Arial" panose="020B0604020202020204" pitchFamily="34" charset="0"/>
                <a:cs typeface="Arial" panose="020B0604020202020204" pitchFamily="34" charset="0"/>
              </a:rPr>
              <a:t>ODI. (2014) </a:t>
            </a:r>
            <a:r>
              <a:rPr lang="en-US" sz="1080" i="1" dirty="0">
                <a:latin typeface="Arial" panose="020B0604020202020204" pitchFamily="34" charset="0"/>
                <a:cs typeface="Arial" panose="020B0604020202020204" pitchFamily="34" charset="0"/>
              </a:rPr>
              <a:t>Monitoring and evaluation of policy influence and advocacy</a:t>
            </a:r>
            <a:r>
              <a:rPr lang="en-US" sz="108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942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184" y="187713"/>
            <a:ext cx="8229600" cy="719137"/>
          </a:xfrm>
        </p:spPr>
        <p:txBody>
          <a:bodyPr/>
          <a:lstStyle/>
          <a:p>
            <a:r>
              <a:rPr lang="en-US" dirty="0" smtClean="0"/>
              <a:t>1.3. About contribution…</a:t>
            </a:r>
            <a:endParaRPr lang="en-US"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224" t="38200" r="16493"/>
          <a:stretch/>
        </p:blipFill>
        <p:spPr bwMode="auto">
          <a:xfrm>
            <a:off x="13299743" y="3651630"/>
            <a:ext cx="4258102" cy="452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3"/>
          <a:srcRect l="60787" t="38328" r="18254" b="28266"/>
          <a:stretch/>
        </p:blipFill>
        <p:spPr bwMode="auto">
          <a:xfrm>
            <a:off x="311550" y="1030204"/>
            <a:ext cx="3744416" cy="2592288"/>
          </a:xfrm>
          <a:prstGeom prst="rect">
            <a:avLst/>
          </a:prstGeom>
          <a:ln>
            <a:noFill/>
          </a:ln>
          <a:extLst>
            <a:ext uri="{53640926-AAD7-44D8-BBD7-CCE9431645EC}">
              <a14:shadowObscured xmlns:a14="http://schemas.microsoft.com/office/drawing/2010/main"/>
            </a:ext>
          </a:extLst>
        </p:spPr>
      </p:pic>
      <p:sp>
        <p:nvSpPr>
          <p:cNvPr id="6" name="Content Placeholder 2"/>
          <p:cNvSpPr>
            <a:spLocks noGrp="1"/>
          </p:cNvSpPr>
          <p:nvPr>
            <p:ph idx="1"/>
          </p:nvPr>
        </p:nvSpPr>
        <p:spPr>
          <a:xfrm>
            <a:off x="3851920" y="1030204"/>
            <a:ext cx="5292080" cy="3038781"/>
          </a:xfrm>
          <a:solidFill>
            <a:schemeClr val="tx2">
              <a:lumMod val="20000"/>
              <a:lumOff val="80000"/>
            </a:schemeClr>
          </a:solidFill>
        </p:spPr>
        <p:txBody>
          <a:bodyPr/>
          <a:lstStyle/>
          <a:p>
            <a:r>
              <a:rPr lang="en-GB" altLang="en-US" sz="1600" dirty="0">
                <a:ea typeface="ＭＳ Ｐゴシック" pitchFamily="34" charset="-128"/>
              </a:rPr>
              <a:t>Our </a:t>
            </a:r>
            <a:r>
              <a:rPr lang="en-US" altLang="en-US" sz="1600" dirty="0">
                <a:ea typeface="ＭＳ Ｐゴシック" pitchFamily="34" charset="-128"/>
              </a:rPr>
              <a:t>influencing work happens in a context of other actors and forces </a:t>
            </a:r>
          </a:p>
          <a:p>
            <a:r>
              <a:rPr lang="en-US" altLang="en-US" sz="1600" dirty="0">
                <a:ea typeface="ＭＳ Ｐゴシック" pitchFamily="34" charset="-128"/>
              </a:rPr>
              <a:t>We often work in alliance with others and join forces</a:t>
            </a:r>
          </a:p>
          <a:p>
            <a:r>
              <a:rPr lang="en-US" altLang="en-US" sz="1600" dirty="0">
                <a:ea typeface="ＭＳ Ｐゴシック" pitchFamily="34" charset="-128"/>
              </a:rPr>
              <a:t>Only rarely can we “attribute” influencing outcomes to our work alone. </a:t>
            </a:r>
          </a:p>
          <a:p>
            <a:r>
              <a:rPr lang="en-US" altLang="en-US" sz="1600" dirty="0">
                <a:ea typeface="ＭＳ Ｐゴシック" pitchFamily="34" charset="-128"/>
              </a:rPr>
              <a:t>Instead, we talk about our </a:t>
            </a:r>
            <a:r>
              <a:rPr lang="en-US" altLang="en-US" sz="1600" b="1" i="1" dirty="0">
                <a:ea typeface="ＭＳ Ｐゴシック" pitchFamily="34" charset="-128"/>
              </a:rPr>
              <a:t>contribution, </a:t>
            </a:r>
            <a:r>
              <a:rPr lang="en-US" altLang="en-US" sz="1600" dirty="0">
                <a:ea typeface="ＭＳ Ｐゴシック" pitchFamily="34" charset="-128"/>
              </a:rPr>
              <a:t>and we place our contribution in the wider context of what others have contributed</a:t>
            </a:r>
          </a:p>
          <a:p>
            <a:r>
              <a:rPr lang="en-US" altLang="en-US" sz="1600" dirty="0">
                <a:ea typeface="ＭＳ Ｐゴシック" pitchFamily="34" charset="-128"/>
              </a:rPr>
              <a:t>We show how we helped shape a process and result that is wider than our individual contribution</a:t>
            </a:r>
            <a:endParaRPr lang="en-GB" altLang="en-US" sz="1600" dirty="0">
              <a:ea typeface="ＭＳ Ｐゴシック" pitchFamily="34" charset="-128"/>
            </a:endParaRPr>
          </a:p>
          <a:p>
            <a:endParaRPr lang="en-GB" altLang="en-US" sz="1600" dirty="0">
              <a:ea typeface="ＭＳ Ｐゴシック" pitchFamily="34" charset="-128"/>
            </a:endParaRPr>
          </a:p>
        </p:txBody>
      </p:sp>
      <p:sp>
        <p:nvSpPr>
          <p:cNvPr id="7" name="Content Placeholder 2"/>
          <p:cNvSpPr txBox="1">
            <a:spLocks/>
          </p:cNvSpPr>
          <p:nvPr/>
        </p:nvSpPr>
        <p:spPr bwMode="auto">
          <a:xfrm>
            <a:off x="539552" y="4192339"/>
            <a:ext cx="7776864" cy="308538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Tx/>
              <a:buNone/>
            </a:pPr>
            <a:r>
              <a:rPr lang="en-US" altLang="en-US" sz="1600" b="1" i="1" kern="0" dirty="0" smtClean="0">
                <a:ea typeface="ＭＳ Ｐゴシック" pitchFamily="34" charset="-128"/>
              </a:rPr>
              <a:t>Oxfam’s specific and distinct contribution</a:t>
            </a:r>
            <a:r>
              <a:rPr lang="en-US" altLang="en-US" sz="1600" kern="0" dirty="0" smtClean="0">
                <a:ea typeface="ＭＳ Ｐゴシック" pitchFamily="34" charset="-128"/>
              </a:rPr>
              <a:t> </a:t>
            </a:r>
            <a:endParaRPr lang="en-GB" altLang="en-US" sz="1600" kern="0" dirty="0" smtClean="0">
              <a:ea typeface="ＭＳ Ｐゴシック" pitchFamily="34" charset="-128"/>
            </a:endParaRPr>
          </a:p>
          <a:p>
            <a:pPr>
              <a:buFontTx/>
              <a:buNone/>
            </a:pPr>
            <a:r>
              <a:rPr lang="en-US" altLang="en-US" sz="1600" kern="0" dirty="0" smtClean="0">
                <a:ea typeface="ＭＳ Ｐゴシック" pitchFamily="34" charset="-128"/>
              </a:rPr>
              <a:t>Characterize our contribution as: </a:t>
            </a:r>
            <a:endParaRPr lang="en-GB" altLang="en-US" sz="1600" kern="0" dirty="0" smtClean="0">
              <a:ea typeface="ＭＳ Ｐゴシック" pitchFamily="34" charset="-128"/>
            </a:endParaRPr>
          </a:p>
          <a:p>
            <a:r>
              <a:rPr lang="en-US" altLang="en-US" sz="1600" kern="0" dirty="0" smtClean="0">
                <a:ea typeface="ＭＳ Ｐゴシック" pitchFamily="34" charset="-128"/>
              </a:rPr>
              <a:t>“Instrumental” (Oxfam was the only or the driving player; wouldn’t have happened without us) </a:t>
            </a:r>
            <a:endParaRPr lang="en-GB" altLang="en-US" sz="1600" kern="0" dirty="0" smtClean="0">
              <a:ea typeface="ＭＳ Ｐゴシック" pitchFamily="34" charset="-128"/>
            </a:endParaRPr>
          </a:p>
          <a:p>
            <a:r>
              <a:rPr lang="en-US" altLang="en-US" sz="1600" kern="0" dirty="0" smtClean="0">
                <a:ea typeface="ＭＳ Ｐゴシック" pitchFamily="34" charset="-128"/>
              </a:rPr>
              <a:t>“Substantial” (significantly shaped outcomes, but process predominantly driven by other players or a coalition)</a:t>
            </a:r>
            <a:endParaRPr lang="en-GB" altLang="en-US" sz="1600" kern="0" dirty="0" smtClean="0">
              <a:ea typeface="ＭＳ Ｐゴシック" pitchFamily="34" charset="-128"/>
            </a:endParaRPr>
          </a:p>
          <a:p>
            <a:r>
              <a:rPr lang="en-US" altLang="en-US" sz="1600" kern="0" dirty="0" smtClean="0">
                <a:ea typeface="ＭＳ Ｐゴシック" pitchFamily="34" charset="-128"/>
              </a:rPr>
              <a:t>“Visible” (Oxfam played a visible, but not decisive role)</a:t>
            </a:r>
            <a:endParaRPr lang="en-GB" altLang="en-US" sz="1600" kern="0" dirty="0" smtClean="0">
              <a:ea typeface="ＭＳ Ｐゴシック" pitchFamily="34" charset="-128"/>
            </a:endParaRPr>
          </a:p>
          <a:p>
            <a:r>
              <a:rPr lang="en-US" altLang="en-US" sz="1600" kern="0" dirty="0" smtClean="0">
                <a:ea typeface="ＭＳ Ｐゴシック" pitchFamily="34" charset="-128"/>
              </a:rPr>
              <a:t>“Nominal” (Oxfam contributed, but not in a substantial way). </a:t>
            </a:r>
            <a:endParaRPr lang="en-GB" altLang="en-US" sz="1600" kern="0" dirty="0">
              <a:ea typeface="ＭＳ Ｐゴシック" pitchFamily="34" charset="-128"/>
            </a:endParaRPr>
          </a:p>
        </p:txBody>
      </p:sp>
    </p:spTree>
    <p:extLst>
      <p:ext uri="{BB962C8B-B14F-4D97-AF65-F5344CB8AC3E}">
        <p14:creationId xmlns:p14="http://schemas.microsoft.com/office/powerpoint/2010/main" val="17799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solidFill>
                  <a:schemeClr val="accent1"/>
                </a:solidFill>
              </a:rPr>
              <a:t>Useful</a:t>
            </a:r>
            <a:r>
              <a:rPr lang="es-ES" dirty="0" smtClean="0">
                <a:solidFill>
                  <a:schemeClr val="accent1"/>
                </a:solidFill>
              </a:rPr>
              <a:t> Tools and </a:t>
            </a:r>
            <a:r>
              <a:rPr lang="es-ES" dirty="0" err="1" smtClean="0">
                <a:solidFill>
                  <a:schemeClr val="accent1"/>
                </a:solidFill>
              </a:rPr>
              <a:t>docs</a:t>
            </a:r>
            <a:endParaRPr lang="es-ES" dirty="0">
              <a:solidFill>
                <a:schemeClr val="accent1"/>
              </a:solidFill>
            </a:endParaRPr>
          </a:p>
        </p:txBody>
      </p:sp>
      <p:sp>
        <p:nvSpPr>
          <p:cNvPr id="3" name="Marcador de contenido 2"/>
          <p:cNvSpPr>
            <a:spLocks noGrp="1"/>
          </p:cNvSpPr>
          <p:nvPr>
            <p:ph idx="1"/>
          </p:nvPr>
        </p:nvSpPr>
        <p:spPr>
          <a:xfrm>
            <a:off x="457200" y="1600200"/>
            <a:ext cx="6923112" cy="4278313"/>
          </a:xfrm>
        </p:spPr>
        <p:txBody>
          <a:bodyPr/>
          <a:lstStyle/>
          <a:p>
            <a:r>
              <a:rPr lang="es-ES" dirty="0" smtClean="0">
                <a:hlinkClick r:id="rId3"/>
              </a:rPr>
              <a:t>CAMSA: </a:t>
            </a:r>
            <a:r>
              <a:rPr lang="es-ES" dirty="0" err="1" smtClean="0">
                <a:hlinkClick r:id="rId3"/>
              </a:rPr>
              <a:t>Common</a:t>
            </a:r>
            <a:r>
              <a:rPr lang="es-ES" dirty="0" smtClean="0">
                <a:hlinkClick r:id="rId3"/>
              </a:rPr>
              <a:t> </a:t>
            </a:r>
            <a:r>
              <a:rPr lang="es-ES" dirty="0" err="1" smtClean="0">
                <a:hlinkClick r:id="rId3"/>
              </a:rPr>
              <a:t>Approach</a:t>
            </a:r>
            <a:r>
              <a:rPr lang="es-ES" dirty="0" smtClean="0">
                <a:hlinkClick r:id="rId3"/>
              </a:rPr>
              <a:t> to </a:t>
            </a:r>
            <a:r>
              <a:rPr lang="es-ES" dirty="0" err="1" smtClean="0">
                <a:hlinkClick r:id="rId3"/>
              </a:rPr>
              <a:t>Monitoring</a:t>
            </a:r>
            <a:r>
              <a:rPr lang="es-ES" dirty="0" smtClean="0">
                <a:hlinkClick r:id="rId3"/>
              </a:rPr>
              <a:t> and Social </a:t>
            </a:r>
            <a:r>
              <a:rPr lang="es-ES" dirty="0" err="1" smtClean="0">
                <a:hlinkClick r:id="rId3"/>
              </a:rPr>
              <a:t>Accountability</a:t>
            </a:r>
            <a:endParaRPr lang="es-ES" dirty="0" smtClean="0"/>
          </a:p>
          <a:p>
            <a:r>
              <a:rPr lang="es-ES" dirty="0" smtClean="0">
                <a:hlinkClick r:id="rId3"/>
              </a:rPr>
              <a:t>CAMSA </a:t>
            </a:r>
            <a:r>
              <a:rPr lang="es-ES" dirty="0" err="1" smtClean="0">
                <a:hlinkClick r:id="rId3"/>
              </a:rPr>
              <a:t>applied</a:t>
            </a:r>
            <a:r>
              <a:rPr lang="es-ES" dirty="0" smtClean="0">
                <a:hlinkClick r:id="rId3"/>
              </a:rPr>
              <a:t> to </a:t>
            </a:r>
            <a:r>
              <a:rPr lang="es-ES" dirty="0" err="1" smtClean="0">
                <a:hlinkClick r:id="rId3"/>
              </a:rPr>
              <a:t>Influencing</a:t>
            </a:r>
            <a:r>
              <a:rPr lang="es-ES" dirty="0" smtClean="0">
                <a:hlinkClick r:id="rId3"/>
              </a:rPr>
              <a:t>, </a:t>
            </a:r>
            <a:r>
              <a:rPr lang="es-ES" dirty="0" err="1" smtClean="0">
                <a:hlinkClick r:id="rId3"/>
              </a:rPr>
              <a:t>Campaigns</a:t>
            </a:r>
            <a:r>
              <a:rPr lang="es-ES" dirty="0" smtClean="0">
                <a:hlinkClick r:id="rId3"/>
              </a:rPr>
              <a:t> and Advocacy</a:t>
            </a:r>
            <a:endParaRPr lang="es-ES" dirty="0" smtClean="0"/>
          </a:p>
          <a:p>
            <a:r>
              <a:rPr lang="es-ES" dirty="0" err="1" smtClean="0">
                <a:hlinkClick r:id="rId3"/>
              </a:rPr>
              <a:t>Influencing</a:t>
            </a:r>
            <a:r>
              <a:rPr lang="es-ES" dirty="0" smtClean="0">
                <a:hlinkClick r:id="rId3"/>
              </a:rPr>
              <a:t> for </a:t>
            </a:r>
            <a:r>
              <a:rPr lang="es-ES" dirty="0" err="1" smtClean="0">
                <a:hlinkClick r:id="rId3"/>
              </a:rPr>
              <a:t>Impact</a:t>
            </a:r>
            <a:r>
              <a:rPr lang="es-ES" dirty="0" smtClean="0"/>
              <a:t>, </a:t>
            </a:r>
            <a:r>
              <a:rPr lang="en-US" dirty="0"/>
              <a:t>A guide and toolkit for influencing, advocacy and campaigning in </a:t>
            </a:r>
            <a:r>
              <a:rPr lang="en-US" dirty="0" smtClean="0"/>
              <a:t>Oxfam</a:t>
            </a:r>
          </a:p>
          <a:p>
            <a:r>
              <a:rPr lang="en-US" dirty="0" smtClean="0">
                <a:hlinkClick r:id="rId4"/>
              </a:rPr>
              <a:t>Feminist MEAL </a:t>
            </a:r>
            <a:endParaRPr lang="en-US" dirty="0" smtClean="0"/>
          </a:p>
          <a:p>
            <a:r>
              <a:rPr lang="en-US" dirty="0" smtClean="0">
                <a:hlinkClick r:id="rId5"/>
              </a:rPr>
              <a:t>Feminist Guide for Influencing</a:t>
            </a:r>
            <a:endParaRPr lang="es-ES" dirty="0"/>
          </a:p>
        </p:txBody>
      </p:sp>
    </p:spTree>
    <p:extLst>
      <p:ext uri="{BB962C8B-B14F-4D97-AF65-F5344CB8AC3E}">
        <p14:creationId xmlns:p14="http://schemas.microsoft.com/office/powerpoint/2010/main" val="163344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95288" y="1628775"/>
            <a:ext cx="8466137" cy="2305050"/>
          </a:xfrm>
          <a:ln/>
        </p:spPr>
        <p:txBody>
          <a:bodyPr/>
          <a:lstStyle/>
          <a:p>
            <a:pPr eaLnBrk="1" hangingPunct="1"/>
            <a:r>
              <a:rPr lang="en-GB" sz="5400" dirty="0" smtClean="0"/>
              <a:t/>
            </a:r>
            <a:br>
              <a:rPr lang="en-GB" sz="5400" dirty="0" smtClean="0"/>
            </a:br>
            <a:r>
              <a:rPr lang="en-GB" sz="5400" dirty="0" smtClean="0"/>
              <a:t>2. </a:t>
            </a:r>
            <a:r>
              <a:rPr lang="en-GB" sz="5400" dirty="0" smtClean="0"/>
              <a:t>WHAT is it you will measure?</a:t>
            </a:r>
            <a:endParaRPr lang="en-GB" sz="5400" dirty="0"/>
          </a:p>
        </p:txBody>
      </p:sp>
      <p:sp>
        <p:nvSpPr>
          <p:cNvPr id="5123" name="Subtitle 2"/>
          <p:cNvSpPr>
            <a:spLocks noGrp="1"/>
          </p:cNvSpPr>
          <p:nvPr>
            <p:ph type="subTitle" idx="1"/>
          </p:nvPr>
        </p:nvSpPr>
        <p:spPr>
          <a:xfrm>
            <a:off x="395288" y="4149725"/>
            <a:ext cx="8380412" cy="1295400"/>
          </a:xfrm>
        </p:spPr>
        <p:txBody>
          <a:bodyPr/>
          <a:lstStyle/>
          <a:p>
            <a:pPr algn="ctr" eaLnBrk="1" hangingPunct="1"/>
            <a:r>
              <a:rPr lang="en-GB" dirty="0" smtClean="0"/>
              <a:t>2.1 </a:t>
            </a:r>
            <a:r>
              <a:rPr lang="en-GB" dirty="0" err="1" smtClean="0"/>
              <a:t>Teory</a:t>
            </a:r>
            <a:r>
              <a:rPr lang="en-GB" dirty="0" smtClean="0"/>
              <a:t> of Change</a:t>
            </a:r>
          </a:p>
          <a:p>
            <a:pPr algn="ctr" eaLnBrk="1" hangingPunct="1"/>
            <a:r>
              <a:rPr lang="en-GB" dirty="0" smtClean="0"/>
              <a:t>2.2. Outputs, </a:t>
            </a:r>
            <a:r>
              <a:rPr lang="en-GB" dirty="0" err="1" smtClean="0"/>
              <a:t>Ouctomes</a:t>
            </a:r>
            <a:r>
              <a:rPr lang="en-GB" dirty="0" smtClean="0"/>
              <a:t> and Impact</a:t>
            </a:r>
          </a:p>
          <a:p>
            <a:pPr algn="ctr" eaLnBrk="1" hangingPunct="1"/>
            <a:r>
              <a:rPr lang="en-GB" dirty="0" smtClean="0"/>
              <a:t>2.3. indicators </a:t>
            </a:r>
            <a:endParaRPr lang="en-GB" dirty="0"/>
          </a:p>
          <a:p>
            <a:pPr algn="ctr" eaLnBrk="1" hangingPunct="1"/>
            <a:endParaRPr lang="en-GB" dirty="0"/>
          </a:p>
        </p:txBody>
      </p:sp>
    </p:spTree>
    <p:extLst>
      <p:ext uri="{BB962C8B-B14F-4D97-AF65-F5344CB8AC3E}">
        <p14:creationId xmlns:p14="http://schemas.microsoft.com/office/powerpoint/2010/main" val="343541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700808"/>
            <a:ext cx="8466137" cy="1080120"/>
          </a:xfrm>
        </p:spPr>
        <p:txBody>
          <a:bodyPr/>
          <a:lstStyle/>
          <a:p>
            <a:r>
              <a:rPr lang="es-ES" dirty="0"/>
              <a:t>0</a:t>
            </a:r>
            <a:r>
              <a:rPr lang="es-ES" dirty="0" smtClean="0"/>
              <a:t>. ABOUT THIS TOOLKIT</a:t>
            </a:r>
            <a:br>
              <a:rPr lang="es-ES" dirty="0" smtClean="0"/>
            </a:br>
            <a:endParaRPr lang="es-ES" dirty="0"/>
          </a:p>
        </p:txBody>
      </p:sp>
      <p:sp>
        <p:nvSpPr>
          <p:cNvPr id="4" name="CuadroTexto 3"/>
          <p:cNvSpPr txBox="1"/>
          <p:nvPr/>
        </p:nvSpPr>
        <p:spPr>
          <a:xfrm>
            <a:off x="1331640" y="3933056"/>
            <a:ext cx="4032448" cy="923330"/>
          </a:xfrm>
          <a:prstGeom prst="rect">
            <a:avLst/>
          </a:prstGeom>
          <a:noFill/>
        </p:spPr>
        <p:txBody>
          <a:bodyPr wrap="square" rtlCol="0">
            <a:spAutoFit/>
          </a:bodyPr>
          <a:lstStyle/>
          <a:p>
            <a:r>
              <a:rPr lang="es-ES" dirty="0" smtClean="0"/>
              <a:t>0.1 </a:t>
            </a:r>
            <a:r>
              <a:rPr lang="es-ES" dirty="0" err="1"/>
              <a:t>Who</a:t>
            </a:r>
            <a:r>
              <a:rPr lang="es-ES" dirty="0"/>
              <a:t> </a:t>
            </a:r>
            <a:r>
              <a:rPr lang="es-ES" dirty="0" err="1"/>
              <a:t>is</a:t>
            </a:r>
            <a:r>
              <a:rPr lang="es-ES" dirty="0"/>
              <a:t> </a:t>
            </a:r>
            <a:r>
              <a:rPr lang="es-ES" dirty="0" err="1"/>
              <a:t>it</a:t>
            </a:r>
            <a:r>
              <a:rPr lang="es-ES" dirty="0"/>
              <a:t> </a:t>
            </a:r>
            <a:r>
              <a:rPr lang="es-ES" dirty="0" err="1"/>
              <a:t>usefull</a:t>
            </a:r>
            <a:r>
              <a:rPr lang="es-ES" dirty="0"/>
              <a:t> for?</a:t>
            </a:r>
          </a:p>
          <a:p>
            <a:r>
              <a:rPr lang="es-ES" dirty="0"/>
              <a:t>0</a:t>
            </a:r>
            <a:r>
              <a:rPr lang="es-ES" dirty="0" smtClean="0"/>
              <a:t>.2. </a:t>
            </a:r>
            <a:r>
              <a:rPr lang="es-ES" dirty="0" err="1" smtClean="0"/>
              <a:t>What</a:t>
            </a:r>
            <a:r>
              <a:rPr lang="es-ES" dirty="0" smtClean="0"/>
              <a:t> </a:t>
            </a:r>
            <a:r>
              <a:rPr lang="es-ES" dirty="0" err="1" smtClean="0"/>
              <a:t>it</a:t>
            </a:r>
            <a:r>
              <a:rPr lang="es-ES" dirty="0" smtClean="0"/>
              <a:t> </a:t>
            </a:r>
            <a:r>
              <a:rPr lang="es-ES" dirty="0" err="1" smtClean="0"/>
              <a:t>contains</a:t>
            </a:r>
            <a:r>
              <a:rPr lang="es-ES" dirty="0" smtClean="0"/>
              <a:t>?</a:t>
            </a:r>
          </a:p>
          <a:p>
            <a:r>
              <a:rPr lang="es-ES" dirty="0"/>
              <a:t>0</a:t>
            </a:r>
            <a:r>
              <a:rPr lang="es-ES" dirty="0" smtClean="0"/>
              <a:t>.3. </a:t>
            </a:r>
            <a:r>
              <a:rPr lang="es-ES" dirty="0" err="1" smtClean="0"/>
              <a:t>How</a:t>
            </a:r>
            <a:r>
              <a:rPr lang="es-ES" dirty="0" smtClean="0"/>
              <a:t> to use </a:t>
            </a:r>
            <a:r>
              <a:rPr lang="es-ES" dirty="0" err="1" smtClean="0"/>
              <a:t>it</a:t>
            </a:r>
            <a:r>
              <a:rPr lang="es-ES" dirty="0" smtClean="0"/>
              <a:t>? </a:t>
            </a:r>
            <a:endParaRPr lang="es-ES" dirty="0"/>
          </a:p>
        </p:txBody>
      </p:sp>
    </p:spTree>
    <p:extLst>
      <p:ext uri="{BB962C8B-B14F-4D97-AF65-F5344CB8AC3E}">
        <p14:creationId xmlns:p14="http://schemas.microsoft.com/office/powerpoint/2010/main" val="323661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2.1. </a:t>
            </a:r>
            <a:r>
              <a:rPr lang="es-ES" dirty="0" err="1" smtClean="0"/>
              <a:t>Theory</a:t>
            </a:r>
            <a:r>
              <a:rPr lang="es-ES" dirty="0" smtClean="0"/>
              <a:t> of Change</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29774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04800"/>
            <a:ext cx="9144000" cy="13208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bg2"/>
                </a:solidFill>
                <a:effectLst/>
                <a:uLnTx/>
                <a:uFillTx/>
                <a:latin typeface="+mj-lt"/>
                <a:ea typeface="+mj-ea"/>
                <a:cs typeface="+mj-cs"/>
              </a:rPr>
              <a:t>2.1. Theory</a:t>
            </a:r>
            <a:r>
              <a:rPr kumimoji="0" lang="en-GB" sz="3600" b="1" i="0" u="none" strike="noStrike" kern="1200" cap="none" spc="0" normalizeH="0" noProof="0" dirty="0" smtClean="0">
                <a:ln>
                  <a:noFill/>
                </a:ln>
                <a:solidFill>
                  <a:schemeClr val="bg2"/>
                </a:solidFill>
                <a:effectLst/>
                <a:uLnTx/>
                <a:uFillTx/>
                <a:latin typeface="+mj-lt"/>
                <a:ea typeface="+mj-ea"/>
                <a:cs typeface="+mj-cs"/>
              </a:rPr>
              <a:t> of change</a:t>
            </a:r>
            <a:endParaRPr kumimoji="0" lang="en-GB" sz="3600" b="1" i="0" u="none" strike="noStrike" kern="1200" cap="none" spc="0" normalizeH="0" baseline="0" noProof="0" dirty="0">
              <a:ln>
                <a:noFill/>
              </a:ln>
              <a:solidFill>
                <a:schemeClr val="bg2"/>
              </a:solidFill>
              <a:effectLst/>
              <a:uLnTx/>
              <a:uFillTx/>
              <a:latin typeface="+mj-lt"/>
              <a:ea typeface="+mj-ea"/>
              <a:cs typeface="+mj-cs"/>
            </a:endParaRPr>
          </a:p>
        </p:txBody>
      </p:sp>
      <p:sp>
        <p:nvSpPr>
          <p:cNvPr id="3" name="Content Placeholder 2"/>
          <p:cNvSpPr txBox="1">
            <a:spLocks/>
          </p:cNvSpPr>
          <p:nvPr/>
        </p:nvSpPr>
        <p:spPr>
          <a:xfrm>
            <a:off x="381000" y="1066800"/>
            <a:ext cx="8305800" cy="5270156"/>
          </a:xfrm>
          <a:prstGeom prst="rect">
            <a:avLst/>
          </a:prstGeom>
        </p:spPr>
        <p:txBody>
          <a:bodyPr>
            <a:normAutofit/>
          </a:bodyPr>
          <a:lstStyle/>
          <a:p>
            <a:r>
              <a:rPr lang="en-GB" sz="2000" dirty="0" smtClean="0">
                <a:solidFill>
                  <a:srgbClr val="FF0000"/>
                </a:solidFill>
              </a:rPr>
              <a:t>SELECT YOUR JOURNEY: </a:t>
            </a:r>
            <a:endParaRPr lang="en-GB" sz="2000" dirty="0">
              <a:solidFill>
                <a:srgbClr val="FF0000"/>
              </a:solidFill>
            </a:endParaRPr>
          </a:p>
          <a:p>
            <a:pPr>
              <a:buFontTx/>
              <a:buNone/>
            </a:pPr>
            <a:r>
              <a:rPr lang="en-GB" sz="2000" dirty="0"/>
              <a:t>	</a:t>
            </a:r>
            <a:endParaRPr lang="en-GB" sz="2000" b="1" dirty="0"/>
          </a:p>
          <a:p>
            <a:pPr>
              <a:buFontTx/>
              <a:buNone/>
            </a:pPr>
            <a:r>
              <a:rPr lang="es-ES" sz="2000" dirty="0" err="1"/>
              <a:t>We</a:t>
            </a:r>
            <a:r>
              <a:rPr lang="es-ES" sz="2000" dirty="0"/>
              <a:t> asume </a:t>
            </a:r>
            <a:r>
              <a:rPr lang="es-ES" sz="2000" dirty="0" err="1"/>
              <a:t>that</a:t>
            </a:r>
            <a:r>
              <a:rPr lang="es-ES" sz="2000" dirty="0"/>
              <a:t> </a:t>
            </a:r>
            <a:r>
              <a:rPr lang="es-ES" sz="2000" dirty="0" err="1"/>
              <a:t>there</a:t>
            </a:r>
            <a:r>
              <a:rPr lang="es-ES" sz="2000" dirty="0"/>
              <a:t> </a:t>
            </a:r>
            <a:r>
              <a:rPr lang="es-ES" sz="2000" dirty="0" err="1"/>
              <a:t>is</a:t>
            </a:r>
            <a:r>
              <a:rPr lang="es-ES" sz="2000" dirty="0"/>
              <a:t> a </a:t>
            </a:r>
            <a:r>
              <a:rPr lang="es-ES" sz="2000" dirty="0" err="1"/>
              <a:t>ToC</a:t>
            </a:r>
            <a:r>
              <a:rPr lang="es-ES" sz="2000" dirty="0"/>
              <a:t> </a:t>
            </a:r>
            <a:r>
              <a:rPr lang="es-ES" sz="2000" dirty="0" err="1"/>
              <a:t>backing</a:t>
            </a:r>
            <a:r>
              <a:rPr lang="es-ES" sz="2000" dirty="0"/>
              <a:t> up </a:t>
            </a:r>
            <a:r>
              <a:rPr lang="es-ES" sz="2000" dirty="0" err="1"/>
              <a:t>the</a:t>
            </a:r>
            <a:r>
              <a:rPr lang="es-ES" sz="2000" dirty="0"/>
              <a:t>  </a:t>
            </a:r>
            <a:r>
              <a:rPr lang="es-ES" sz="2000" dirty="0" err="1" smtClean="0"/>
              <a:t>program</a:t>
            </a:r>
            <a:r>
              <a:rPr lang="es-ES" sz="2000" dirty="0" smtClean="0"/>
              <a:t>, </a:t>
            </a:r>
            <a:r>
              <a:rPr lang="es-ES" sz="2000" dirty="0" err="1" smtClean="0"/>
              <a:t>projecto</a:t>
            </a:r>
            <a:r>
              <a:rPr lang="es-ES" sz="2000" dirty="0" smtClean="0"/>
              <a:t>, </a:t>
            </a:r>
            <a:r>
              <a:rPr lang="es-ES" sz="2000" dirty="0" err="1" smtClean="0"/>
              <a:t>campaign</a:t>
            </a:r>
            <a:r>
              <a:rPr lang="es-ES" sz="2000" dirty="0" smtClean="0"/>
              <a:t> </a:t>
            </a:r>
            <a:r>
              <a:rPr lang="es-ES" sz="2000" dirty="0" err="1" smtClean="0"/>
              <a:t>or</a:t>
            </a:r>
            <a:r>
              <a:rPr lang="es-ES" sz="2000" dirty="0" smtClean="0"/>
              <a:t> </a:t>
            </a:r>
            <a:r>
              <a:rPr lang="es-ES" sz="2000" dirty="0" err="1" smtClean="0"/>
              <a:t>initiative</a:t>
            </a:r>
            <a:r>
              <a:rPr lang="es-ES" sz="2000" dirty="0" smtClean="0"/>
              <a:t> </a:t>
            </a:r>
            <a:r>
              <a:rPr lang="es-ES" sz="2000" dirty="0" err="1" smtClean="0"/>
              <a:t>that</a:t>
            </a:r>
            <a:r>
              <a:rPr lang="es-ES" sz="2000" dirty="0" smtClean="0"/>
              <a:t> </a:t>
            </a:r>
            <a:r>
              <a:rPr lang="es-ES" sz="2000" dirty="0" err="1"/>
              <a:t>you</a:t>
            </a:r>
            <a:r>
              <a:rPr lang="es-ES" sz="2000" dirty="0"/>
              <a:t> </a:t>
            </a:r>
            <a:r>
              <a:rPr lang="es-ES" sz="2000" dirty="0" err="1"/>
              <a:t>want</a:t>
            </a:r>
            <a:r>
              <a:rPr lang="es-ES" sz="2000" dirty="0"/>
              <a:t> to </a:t>
            </a:r>
            <a:r>
              <a:rPr lang="es-ES" sz="2000" dirty="0" err="1" smtClean="0"/>
              <a:t>undertake</a:t>
            </a:r>
            <a:r>
              <a:rPr lang="es-ES" sz="2000" dirty="0" smtClean="0"/>
              <a:t>.</a:t>
            </a:r>
          </a:p>
          <a:p>
            <a:pPr marL="342900" indent="-342900">
              <a:buFontTx/>
              <a:buChar char="-"/>
            </a:pPr>
            <a:r>
              <a:rPr lang="es-ES" sz="2000" dirty="0" err="1" smtClean="0"/>
              <a:t>If</a:t>
            </a:r>
            <a:r>
              <a:rPr lang="es-ES" sz="2000" dirty="0" smtClean="0"/>
              <a:t> </a:t>
            </a:r>
            <a:r>
              <a:rPr lang="es-ES" sz="2000" dirty="0" err="1" smtClean="0"/>
              <a:t>that</a:t>
            </a:r>
            <a:r>
              <a:rPr lang="es-ES" sz="2000" dirty="0" smtClean="0"/>
              <a:t> </a:t>
            </a:r>
            <a:r>
              <a:rPr lang="es-ES" sz="2000" dirty="0" err="1" smtClean="0"/>
              <a:t>is</a:t>
            </a:r>
            <a:r>
              <a:rPr lang="es-ES" sz="2000" dirty="0" smtClean="0"/>
              <a:t> </a:t>
            </a:r>
            <a:r>
              <a:rPr lang="es-ES" sz="2000" dirty="0" err="1" smtClean="0"/>
              <a:t>not</a:t>
            </a:r>
            <a:r>
              <a:rPr lang="es-ES" sz="2000" dirty="0" smtClean="0"/>
              <a:t> </a:t>
            </a:r>
            <a:r>
              <a:rPr lang="es-ES" sz="2000" dirty="0" err="1" smtClean="0"/>
              <a:t>the</a:t>
            </a:r>
            <a:r>
              <a:rPr lang="es-ES" sz="2000" dirty="0" smtClean="0"/>
              <a:t> case and </a:t>
            </a:r>
            <a:r>
              <a:rPr lang="es-ES" sz="2000" dirty="0" err="1" smtClean="0"/>
              <a:t>you</a:t>
            </a:r>
            <a:r>
              <a:rPr lang="es-ES" sz="2000" dirty="0" smtClean="0"/>
              <a:t> </a:t>
            </a:r>
            <a:r>
              <a:rPr lang="es-ES" sz="2000" dirty="0" err="1" smtClean="0"/>
              <a:t>wish</a:t>
            </a:r>
            <a:r>
              <a:rPr lang="es-ES" sz="2000" dirty="0" smtClean="0"/>
              <a:t> to </a:t>
            </a:r>
            <a:r>
              <a:rPr lang="es-ES" sz="2000" dirty="0" err="1" smtClean="0"/>
              <a:t>build</a:t>
            </a:r>
            <a:r>
              <a:rPr lang="es-ES" sz="2000" dirty="0" smtClean="0"/>
              <a:t> a </a:t>
            </a:r>
            <a:r>
              <a:rPr lang="es-ES" sz="2000" dirty="0" err="1" smtClean="0"/>
              <a:t>ToC</a:t>
            </a:r>
            <a:r>
              <a:rPr lang="es-ES" sz="2000" dirty="0" smtClean="0"/>
              <a:t> </a:t>
            </a:r>
            <a:r>
              <a:rPr lang="es-ES" sz="2000" dirty="0" err="1" smtClean="0"/>
              <a:t>from</a:t>
            </a:r>
            <a:r>
              <a:rPr lang="es-ES" sz="2000" dirty="0" smtClean="0"/>
              <a:t> </a:t>
            </a:r>
            <a:r>
              <a:rPr lang="es-ES" sz="2000" dirty="0" err="1" smtClean="0"/>
              <a:t>scratch</a:t>
            </a:r>
            <a:r>
              <a:rPr lang="es-ES" sz="2000" dirty="0" smtClean="0"/>
              <a:t>, </a:t>
            </a:r>
            <a:r>
              <a:rPr lang="es-ES" sz="2000" dirty="0" err="1" smtClean="0"/>
              <a:t>go</a:t>
            </a:r>
            <a:r>
              <a:rPr lang="es-ES" sz="2000" dirty="0" smtClean="0"/>
              <a:t> </a:t>
            </a:r>
            <a:r>
              <a:rPr lang="es-ES" sz="2000" dirty="0" err="1" smtClean="0"/>
              <a:t>here</a:t>
            </a:r>
            <a:r>
              <a:rPr lang="es-ES" sz="2000" dirty="0" smtClean="0"/>
              <a:t> (link to </a:t>
            </a:r>
            <a:r>
              <a:rPr lang="es-ES" sz="2000" dirty="0" err="1" smtClean="0"/>
              <a:t>slides</a:t>
            </a:r>
            <a:r>
              <a:rPr lang="es-ES" sz="2000" dirty="0" smtClean="0"/>
              <a:t> 20 To 28) </a:t>
            </a:r>
          </a:p>
          <a:p>
            <a:pPr marL="342900" indent="-342900">
              <a:buFontTx/>
              <a:buChar char="-"/>
            </a:pPr>
            <a:r>
              <a:rPr lang="es-ES" sz="2000" dirty="0" err="1" smtClean="0"/>
              <a:t>If</a:t>
            </a:r>
            <a:r>
              <a:rPr lang="es-ES" sz="2000" dirty="0" smtClean="0"/>
              <a:t> </a:t>
            </a:r>
            <a:r>
              <a:rPr lang="es-ES" sz="2000" dirty="0" err="1" smtClean="0"/>
              <a:t>that</a:t>
            </a:r>
            <a:r>
              <a:rPr lang="es-ES" sz="2000" dirty="0" smtClean="0"/>
              <a:t> </a:t>
            </a:r>
            <a:r>
              <a:rPr lang="es-ES" sz="2000" dirty="0" err="1" smtClean="0"/>
              <a:t>is</a:t>
            </a:r>
            <a:r>
              <a:rPr lang="es-ES" sz="2000" dirty="0" smtClean="0"/>
              <a:t> </a:t>
            </a:r>
            <a:r>
              <a:rPr lang="es-ES" sz="2000" dirty="0" err="1" smtClean="0"/>
              <a:t>the</a:t>
            </a:r>
            <a:r>
              <a:rPr lang="es-ES" sz="2000" dirty="0" smtClean="0"/>
              <a:t> case, </a:t>
            </a:r>
            <a:r>
              <a:rPr lang="es-ES" sz="2000" dirty="0" err="1" smtClean="0"/>
              <a:t>but</a:t>
            </a:r>
            <a:r>
              <a:rPr lang="es-ES" sz="2000" dirty="0" smtClean="0"/>
              <a:t> </a:t>
            </a:r>
            <a:r>
              <a:rPr lang="es-ES" sz="2000" dirty="0" err="1" smtClean="0"/>
              <a:t>you</a:t>
            </a:r>
            <a:r>
              <a:rPr lang="es-ES" sz="2000" dirty="0" smtClean="0"/>
              <a:t> </a:t>
            </a:r>
            <a:r>
              <a:rPr lang="es-ES" sz="2000" dirty="0" err="1" smtClean="0"/>
              <a:t>would</a:t>
            </a:r>
            <a:r>
              <a:rPr lang="es-ES" sz="2000" dirty="0" smtClean="0"/>
              <a:t> </a:t>
            </a:r>
            <a:r>
              <a:rPr lang="es-ES" sz="2000" dirty="0" err="1" smtClean="0"/>
              <a:t>like</a:t>
            </a:r>
            <a:r>
              <a:rPr lang="es-ES" sz="2000" dirty="0" smtClean="0"/>
              <a:t> to </a:t>
            </a:r>
            <a:r>
              <a:rPr lang="es-ES" sz="2000" dirty="0" err="1" smtClean="0"/>
              <a:t>review</a:t>
            </a:r>
            <a:r>
              <a:rPr lang="es-ES" sz="2000" dirty="0" smtClean="0"/>
              <a:t> </a:t>
            </a:r>
            <a:r>
              <a:rPr lang="es-ES" sz="2000" dirty="0" err="1" smtClean="0"/>
              <a:t>it</a:t>
            </a:r>
            <a:r>
              <a:rPr lang="es-ES" sz="2000" dirty="0"/>
              <a:t> </a:t>
            </a:r>
            <a:r>
              <a:rPr lang="es-ES" sz="2000" dirty="0" smtClean="0"/>
              <a:t>as </a:t>
            </a:r>
            <a:r>
              <a:rPr lang="es-ES" sz="2000" dirty="0" err="1" smtClean="0"/>
              <a:t>part</a:t>
            </a:r>
            <a:r>
              <a:rPr lang="es-ES" sz="2000" dirty="0" smtClean="0"/>
              <a:t> of </a:t>
            </a:r>
            <a:r>
              <a:rPr lang="es-ES" sz="2000" dirty="0" err="1" smtClean="0"/>
              <a:t>the</a:t>
            </a:r>
            <a:r>
              <a:rPr lang="es-ES" sz="2000" dirty="0" smtClean="0"/>
              <a:t> </a:t>
            </a:r>
            <a:r>
              <a:rPr lang="es-ES" sz="2000" dirty="0" err="1" smtClean="0"/>
              <a:t>evaluation-monitoring</a:t>
            </a:r>
            <a:r>
              <a:rPr lang="es-ES" sz="2000" dirty="0" smtClean="0"/>
              <a:t> </a:t>
            </a:r>
            <a:r>
              <a:rPr lang="es-ES" sz="2000" dirty="0" err="1" smtClean="0"/>
              <a:t>exersice</a:t>
            </a:r>
            <a:r>
              <a:rPr lang="es-ES" sz="2000" dirty="0" smtClean="0"/>
              <a:t> </a:t>
            </a:r>
            <a:r>
              <a:rPr lang="es-ES" sz="2000" dirty="0" err="1" smtClean="0"/>
              <a:t>that</a:t>
            </a:r>
            <a:r>
              <a:rPr lang="es-ES" sz="2000" dirty="0" smtClean="0"/>
              <a:t> </a:t>
            </a:r>
            <a:r>
              <a:rPr lang="es-ES" sz="2000" dirty="0" err="1" smtClean="0"/>
              <a:t>you</a:t>
            </a:r>
            <a:r>
              <a:rPr lang="es-ES" sz="2000" dirty="0" smtClean="0"/>
              <a:t> are </a:t>
            </a:r>
            <a:r>
              <a:rPr lang="es-ES" sz="2000" dirty="0" err="1" smtClean="0"/>
              <a:t>engaged</a:t>
            </a:r>
            <a:r>
              <a:rPr lang="es-ES" sz="2000" dirty="0" smtClean="0"/>
              <a:t> </a:t>
            </a:r>
            <a:r>
              <a:rPr lang="es-ES" sz="2000" dirty="0" err="1" smtClean="0"/>
              <a:t>on</a:t>
            </a:r>
            <a:r>
              <a:rPr lang="es-ES" sz="2000" dirty="0"/>
              <a:t> </a:t>
            </a:r>
            <a:r>
              <a:rPr lang="es-ES" sz="2000" dirty="0" err="1" smtClean="0"/>
              <a:t>or</a:t>
            </a:r>
            <a:r>
              <a:rPr lang="es-ES" sz="2000" dirty="0" smtClean="0"/>
              <a:t> in </a:t>
            </a:r>
            <a:r>
              <a:rPr lang="es-ES" sz="2000" dirty="0" err="1" smtClean="0"/>
              <a:t>order</a:t>
            </a:r>
            <a:r>
              <a:rPr lang="es-ES" sz="2000" dirty="0" smtClean="0"/>
              <a:t> to </a:t>
            </a:r>
            <a:r>
              <a:rPr lang="es-ES" sz="2000" dirty="0" err="1" smtClean="0"/>
              <a:t>make</a:t>
            </a:r>
            <a:r>
              <a:rPr lang="es-ES" sz="2000" dirty="0" smtClean="0"/>
              <a:t> MEL Plan, </a:t>
            </a:r>
            <a:r>
              <a:rPr lang="es-ES" sz="2000" dirty="0" err="1" smtClean="0"/>
              <a:t>go</a:t>
            </a:r>
            <a:r>
              <a:rPr lang="es-ES" sz="2000" dirty="0" smtClean="0"/>
              <a:t> </a:t>
            </a:r>
            <a:r>
              <a:rPr lang="es-ES" sz="2000" dirty="0" err="1" smtClean="0"/>
              <a:t>here</a:t>
            </a:r>
            <a:r>
              <a:rPr lang="es-ES" sz="2000" dirty="0" smtClean="0"/>
              <a:t>… (</a:t>
            </a:r>
            <a:r>
              <a:rPr lang="es-ES" sz="2000" dirty="0" err="1" smtClean="0"/>
              <a:t>slide</a:t>
            </a:r>
            <a:r>
              <a:rPr lang="es-ES" sz="2000" dirty="0" smtClean="0"/>
              <a:t> 28 to 29)</a:t>
            </a:r>
            <a:endParaRPr kumimoji="0" lang="en-GB" sz="2000" b="0" i="0" u="none" strike="noStrike" kern="1200" cap="none" spc="0" normalizeH="0" baseline="0" noProof="0" dirty="0">
              <a:ln>
                <a:noFill/>
              </a:ln>
              <a:solidFill>
                <a:schemeClr val="tx1"/>
              </a:solidFill>
              <a:effectLst/>
              <a:uLnTx/>
              <a:uFillTx/>
              <a:latin typeface="+mj-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6231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331676"/>
            <a:ext cx="9144000" cy="13208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bg2"/>
                </a:solidFill>
                <a:effectLst/>
                <a:uLnTx/>
                <a:uFillTx/>
                <a:latin typeface="+mj-lt"/>
                <a:ea typeface="+mj-ea"/>
                <a:cs typeface="+mj-cs"/>
              </a:rPr>
              <a:t>2.1 What </a:t>
            </a:r>
            <a:r>
              <a:rPr kumimoji="0" lang="en-GB" sz="3200" b="1" i="0" u="none" strike="noStrike" kern="1200" cap="none" spc="0" normalizeH="0" baseline="0" noProof="0" dirty="0">
                <a:ln>
                  <a:noFill/>
                </a:ln>
                <a:solidFill>
                  <a:schemeClr val="bg2"/>
                </a:solidFill>
                <a:effectLst/>
                <a:uLnTx/>
                <a:uFillTx/>
                <a:latin typeface="+mj-lt"/>
                <a:ea typeface="+mj-ea"/>
                <a:cs typeface="+mj-cs"/>
              </a:rPr>
              <a:t>is a </a:t>
            </a:r>
            <a:r>
              <a:rPr kumimoji="0" lang="en-GB" sz="3200" b="1" i="0" u="none" strike="noStrike" kern="1200" cap="none" spc="0" normalizeH="0" baseline="0" noProof="0" dirty="0" err="1">
                <a:ln>
                  <a:noFill/>
                </a:ln>
                <a:solidFill>
                  <a:schemeClr val="bg2"/>
                </a:solidFill>
                <a:effectLst/>
                <a:uLnTx/>
                <a:uFillTx/>
                <a:latin typeface="+mj-lt"/>
                <a:ea typeface="+mj-ea"/>
                <a:cs typeface="+mj-cs"/>
              </a:rPr>
              <a:t>ToC</a:t>
            </a:r>
            <a:r>
              <a:rPr kumimoji="0" lang="en-GB" sz="3200" b="1" i="0" u="none" strike="noStrike" kern="1200" cap="none" spc="0" normalizeH="0" baseline="0" noProof="0" dirty="0">
                <a:ln>
                  <a:noFill/>
                </a:ln>
                <a:solidFill>
                  <a:schemeClr val="bg2"/>
                </a:solidFill>
                <a:effectLst/>
                <a:uLnTx/>
                <a:uFillTx/>
                <a:latin typeface="+mj-lt"/>
                <a:ea typeface="+mj-ea"/>
                <a:cs typeface="+mj-cs"/>
              </a:rPr>
              <a:t>?</a:t>
            </a:r>
          </a:p>
        </p:txBody>
      </p:sp>
      <p:sp>
        <p:nvSpPr>
          <p:cNvPr id="3" name="Content Placeholder 2"/>
          <p:cNvSpPr txBox="1">
            <a:spLocks/>
          </p:cNvSpPr>
          <p:nvPr/>
        </p:nvSpPr>
        <p:spPr>
          <a:xfrm>
            <a:off x="251520" y="980728"/>
            <a:ext cx="8305800" cy="1152128"/>
          </a:xfrm>
          <a:prstGeom prst="rect">
            <a:avLst/>
          </a:prstGeom>
        </p:spPr>
        <p:txBody>
          <a:bodyPr>
            <a:normAutofit/>
          </a:bodyPr>
          <a:lstStyle/>
          <a:p>
            <a:pPr>
              <a:buFontTx/>
              <a:buNone/>
            </a:pPr>
            <a:r>
              <a:rPr lang="en-GB" sz="1600" b="1" dirty="0" smtClean="0"/>
              <a:t>A </a:t>
            </a:r>
            <a:r>
              <a:rPr lang="en-GB" sz="1600" b="1" dirty="0"/>
              <a:t>Theory of Change is simply an on-going process of reflection to explore change and how it happens – and what that means for the part we play in a particular context, advocacy campaign or programme  </a:t>
            </a:r>
            <a:endParaRPr lang="en-US" sz="1600" b="1"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chemeClr val="tx1"/>
              </a:solidFill>
              <a:effectLst/>
              <a:uLnTx/>
              <a:uFillTx/>
              <a:latin typeface="+mj-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chemeClr val="tx1"/>
              </a:solidFill>
              <a:effectLst/>
              <a:uLnTx/>
              <a:uFillTx/>
              <a:latin typeface="+mn-lt"/>
              <a:ea typeface="+mn-ea"/>
            </a:endParaRPr>
          </a:p>
        </p:txBody>
      </p:sp>
      <p:pic>
        <p:nvPicPr>
          <p:cNvPr id="5" name="Content Placeholder 3" descr="D:\cmoberly\My Documents\My Pictures\drop in the oce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46973"/>
            <a:ext cx="3306455" cy="247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5"/>
          <p:cNvGrpSpPr/>
          <p:nvPr/>
        </p:nvGrpSpPr>
        <p:grpSpPr>
          <a:xfrm>
            <a:off x="4932040" y="2357738"/>
            <a:ext cx="3295382" cy="1977467"/>
            <a:chOff x="1032461" y="1340768"/>
            <a:chExt cx="6906929" cy="4680520"/>
          </a:xfrm>
        </p:grpSpPr>
        <p:pic>
          <p:nvPicPr>
            <p:cNvPr id="7" name="Picture 2" descr="https://encrypted-tbn0.gstatic.com/images?q=tbn:ANd9GcQ_pd9PY1wI8keTR4cHblYSLrnobHTpyrRVBleBWEKxoK2Vouyf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461" y="1340768"/>
              <a:ext cx="6906929" cy="468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cmoberly\My Documents\My Pictures\dr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3933056"/>
              <a:ext cx="452438" cy="73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Flecha derecha 8"/>
          <p:cNvSpPr/>
          <p:nvPr/>
        </p:nvSpPr>
        <p:spPr>
          <a:xfrm>
            <a:off x="4211960" y="3005810"/>
            <a:ext cx="720080" cy="756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467544" y="5229200"/>
            <a:ext cx="6840760" cy="923330"/>
          </a:xfrm>
          <a:prstGeom prst="rect">
            <a:avLst/>
          </a:prstGeom>
          <a:noFill/>
        </p:spPr>
        <p:txBody>
          <a:bodyPr wrap="square" rtlCol="0">
            <a:spAutoFit/>
          </a:bodyPr>
          <a:lstStyle/>
          <a:p>
            <a:r>
              <a:rPr lang="es-ES" dirty="0" smtClean="0"/>
              <a:t>CAMSA </a:t>
            </a:r>
            <a:r>
              <a:rPr lang="es-ES" dirty="0" err="1" smtClean="0"/>
              <a:t>includes</a:t>
            </a:r>
            <a:r>
              <a:rPr lang="es-ES" dirty="0" smtClean="0"/>
              <a:t> a series of </a:t>
            </a:r>
            <a:r>
              <a:rPr lang="es-ES" dirty="0" err="1" smtClean="0"/>
              <a:t>indications</a:t>
            </a:r>
            <a:r>
              <a:rPr lang="es-ES" dirty="0" smtClean="0"/>
              <a:t> and </a:t>
            </a:r>
            <a:r>
              <a:rPr lang="es-ES" dirty="0" err="1" smtClean="0"/>
              <a:t>specific</a:t>
            </a:r>
            <a:r>
              <a:rPr lang="es-ES" dirty="0" smtClean="0"/>
              <a:t> </a:t>
            </a:r>
            <a:r>
              <a:rPr lang="es-ES" dirty="0" err="1" smtClean="0"/>
              <a:t>tools</a:t>
            </a:r>
            <a:r>
              <a:rPr lang="es-ES" dirty="0" smtClean="0"/>
              <a:t> for </a:t>
            </a:r>
            <a:r>
              <a:rPr lang="es-ES" dirty="0" err="1" smtClean="0"/>
              <a:t>desgining</a:t>
            </a:r>
            <a:r>
              <a:rPr lang="es-ES" dirty="0" smtClean="0"/>
              <a:t> </a:t>
            </a:r>
            <a:r>
              <a:rPr lang="es-ES" dirty="0" err="1" smtClean="0"/>
              <a:t>ToC</a:t>
            </a:r>
            <a:r>
              <a:rPr lang="es-ES" dirty="0" smtClean="0"/>
              <a:t> in </a:t>
            </a:r>
            <a:r>
              <a:rPr lang="es-ES" dirty="0" err="1" smtClean="0">
                <a:hlinkClick r:id="rId6"/>
              </a:rPr>
              <a:t>this</a:t>
            </a:r>
            <a:r>
              <a:rPr lang="es-ES" dirty="0" smtClean="0">
                <a:hlinkClick r:id="rId6"/>
              </a:rPr>
              <a:t> link</a:t>
            </a:r>
            <a:r>
              <a:rPr lang="es-ES" dirty="0" smtClean="0"/>
              <a:t>. A </a:t>
            </a:r>
            <a:r>
              <a:rPr lang="es-ES" dirty="0" err="1" smtClean="0"/>
              <a:t>specific</a:t>
            </a:r>
            <a:r>
              <a:rPr lang="es-ES" dirty="0" smtClean="0"/>
              <a:t> </a:t>
            </a:r>
            <a:r>
              <a:rPr lang="es-ES" dirty="0" err="1" smtClean="0"/>
              <a:t>Step-by-step</a:t>
            </a:r>
            <a:r>
              <a:rPr lang="es-ES" dirty="0" smtClean="0"/>
              <a:t> </a:t>
            </a:r>
            <a:r>
              <a:rPr lang="es-ES" dirty="0" err="1" smtClean="0"/>
              <a:t>orientation</a:t>
            </a:r>
            <a:r>
              <a:rPr lang="es-ES" dirty="0" smtClean="0"/>
              <a:t> can be </a:t>
            </a:r>
            <a:r>
              <a:rPr lang="es-ES" dirty="0" err="1" smtClean="0"/>
              <a:t>found</a:t>
            </a:r>
            <a:r>
              <a:rPr lang="es-ES" dirty="0" smtClean="0"/>
              <a:t> in </a:t>
            </a:r>
            <a:r>
              <a:rPr lang="es-ES" dirty="0" err="1" smtClean="0">
                <a:hlinkClick r:id="rId7"/>
              </a:rPr>
              <a:t>this</a:t>
            </a:r>
            <a:r>
              <a:rPr lang="es-ES" dirty="0" smtClean="0">
                <a:hlinkClick r:id="rId7"/>
              </a:rPr>
              <a:t> </a:t>
            </a:r>
            <a:r>
              <a:rPr lang="es-ES" dirty="0" err="1" smtClean="0">
                <a:hlinkClick r:id="rId7"/>
              </a:rPr>
              <a:t>presentation</a:t>
            </a:r>
            <a:r>
              <a:rPr lang="es-ES" dirty="0" smtClean="0">
                <a:hlinkClick r:id="rId7"/>
              </a:rPr>
              <a:t> </a:t>
            </a:r>
            <a:r>
              <a:rPr lang="es-ES" dirty="0" smtClean="0"/>
              <a:t>(</a:t>
            </a:r>
            <a:r>
              <a:rPr lang="es-ES" dirty="0" err="1" smtClean="0"/>
              <a:t>includes</a:t>
            </a:r>
            <a:r>
              <a:rPr lang="es-ES" dirty="0" smtClean="0"/>
              <a:t> videos </a:t>
            </a:r>
            <a:r>
              <a:rPr lang="es-ES" dirty="0" err="1" smtClean="0"/>
              <a:t>on</a:t>
            </a:r>
            <a:r>
              <a:rPr lang="es-ES" dirty="0" smtClean="0"/>
              <a:t> </a:t>
            </a:r>
            <a:r>
              <a:rPr lang="es-ES" dirty="0" err="1" smtClean="0"/>
              <a:t>slide</a:t>
            </a:r>
            <a:r>
              <a:rPr lang="es-ES" dirty="0" smtClean="0"/>
              <a:t> 21 )</a:t>
            </a:r>
            <a:endParaRPr lang="es-ES" dirty="0"/>
          </a:p>
        </p:txBody>
      </p:sp>
    </p:spTree>
    <p:extLst>
      <p:ext uri="{BB962C8B-B14F-4D97-AF65-F5344CB8AC3E}">
        <p14:creationId xmlns:p14="http://schemas.microsoft.com/office/powerpoint/2010/main" val="409487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367468" y="1074890"/>
            <a:ext cx="3744416" cy="2808312"/>
          </a:xfrm>
          <a:prstGeom prst="rect">
            <a:avLst/>
          </a:prstGeom>
          <a:noFill/>
          <a:ln w="9525">
            <a:noFill/>
            <a:miter lim="800000"/>
            <a:headEnd/>
            <a:tailEnd/>
          </a:ln>
        </p:spPr>
      </p:pic>
      <p:sp>
        <p:nvSpPr>
          <p:cNvPr id="2" name="Rectángulo 1"/>
          <p:cNvSpPr/>
          <p:nvPr/>
        </p:nvSpPr>
        <p:spPr>
          <a:xfrm>
            <a:off x="107504" y="1074890"/>
            <a:ext cx="5328592" cy="5478423"/>
          </a:xfrm>
          <a:prstGeom prst="rect">
            <a:avLst/>
          </a:prstGeom>
        </p:spPr>
        <p:txBody>
          <a:bodyPr wrap="square">
            <a:spAutoFit/>
          </a:bodyPr>
          <a:lstStyle/>
          <a:p>
            <a:pPr marL="285750" indent="-285750">
              <a:spcAft>
                <a:spcPts val="0"/>
              </a:spcAft>
              <a:buFont typeface="Courier New" panose="02070309020205020404" pitchFamily="49" charset="0"/>
              <a:buChar char="o"/>
            </a:pPr>
            <a:r>
              <a:rPr lang="en-AU" sz="1400" b="1" dirty="0" smtClean="0">
                <a:latin typeface="Calibri" panose="020F0502020204030204" pitchFamily="34" charset="0"/>
                <a:ea typeface="Calibri" panose="020F0502020204030204" pitchFamily="34" charset="0"/>
                <a:cs typeface="Times New Roman" panose="02020603050405020304" pitchFamily="18" charset="0"/>
              </a:rPr>
              <a:t>A </a:t>
            </a:r>
            <a:r>
              <a:rPr lang="en-AU" sz="1400" b="1" dirty="0" err="1" smtClean="0">
                <a:latin typeface="Calibri" panose="020F0502020204030204" pitchFamily="34" charset="0"/>
                <a:ea typeface="Calibri" panose="020F0502020204030204" pitchFamily="34" charset="0"/>
                <a:cs typeface="Times New Roman" panose="02020603050405020304" pitchFamily="18" charset="0"/>
              </a:rPr>
              <a:t>ToC</a:t>
            </a:r>
            <a:r>
              <a:rPr lang="en-AU" sz="1400" b="1" dirty="0" smtClean="0">
                <a:latin typeface="Calibri" panose="020F0502020204030204" pitchFamily="34" charset="0"/>
                <a:ea typeface="Calibri" panose="020F0502020204030204" pitchFamily="34" charset="0"/>
                <a:cs typeface="Times New Roman" panose="02020603050405020304" pitchFamily="18" charset="0"/>
              </a:rPr>
              <a:t> summarise </a:t>
            </a:r>
            <a:r>
              <a:rPr lang="en-AU" sz="1400" b="1" dirty="0">
                <a:latin typeface="Calibri" panose="020F0502020204030204" pitchFamily="34" charset="0"/>
                <a:ea typeface="Calibri" panose="020F0502020204030204" pitchFamily="34" charset="0"/>
                <a:cs typeface="Times New Roman" panose="02020603050405020304" pitchFamily="18" charset="0"/>
              </a:rPr>
              <a:t>Oxfam’s and partner’s beliefs about of how change will happen</a:t>
            </a:r>
            <a:r>
              <a:rPr lang="en-AU" sz="1400" dirty="0">
                <a:latin typeface="Calibri" panose="020F0502020204030204" pitchFamily="34" charset="0"/>
                <a:ea typeface="Calibri" panose="020F0502020204030204" pitchFamily="34" charset="0"/>
                <a:cs typeface="Times New Roman" panose="02020603050405020304" pitchFamily="18" charset="0"/>
              </a:rPr>
              <a:t> to drive desired transformations in people’s lives. It describes </a:t>
            </a:r>
            <a:r>
              <a:rPr lang="en-AU" sz="1400" b="1" dirty="0">
                <a:latin typeface="Calibri" panose="020F0502020204030204" pitchFamily="34" charset="0"/>
                <a:ea typeface="Calibri" panose="020F0502020204030204" pitchFamily="34" charset="0"/>
                <a:cs typeface="Times New Roman" panose="02020603050405020304" pitchFamily="18" charset="0"/>
              </a:rPr>
              <a:t>the pathways and interim changes</a:t>
            </a:r>
            <a:r>
              <a:rPr lang="en-AU" sz="1400" dirty="0">
                <a:latin typeface="Calibri" panose="020F0502020204030204" pitchFamily="34" charset="0"/>
                <a:ea typeface="Calibri" panose="020F0502020204030204" pitchFamily="34" charset="0"/>
                <a:cs typeface="Times New Roman" panose="02020603050405020304" pitchFamily="18" charset="0"/>
              </a:rPr>
              <a:t> that Oxfam believes </a:t>
            </a:r>
            <a:r>
              <a:rPr lang="en-AU" sz="1400" b="1" dirty="0">
                <a:latin typeface="Calibri" panose="020F0502020204030204" pitchFamily="34" charset="0"/>
                <a:ea typeface="Calibri" panose="020F0502020204030204" pitchFamily="34" charset="0"/>
                <a:cs typeface="Times New Roman" panose="02020603050405020304" pitchFamily="18" charset="0"/>
              </a:rPr>
              <a:t>will interact to contribute to desired outcomes</a:t>
            </a:r>
            <a:r>
              <a:rPr lang="en-AU" sz="1400" dirty="0">
                <a:latin typeface="Calibri" panose="020F0502020204030204" pitchFamily="34" charset="0"/>
                <a:ea typeface="Calibri" panose="020F0502020204030204" pitchFamily="34" charset="0"/>
                <a:cs typeface="Times New Roman" panose="02020603050405020304" pitchFamily="18" charset="0"/>
              </a:rPr>
              <a:t>. </a:t>
            </a:r>
            <a:r>
              <a:rPr lang="en-AU" sz="1400" b="1" dirty="0">
                <a:latin typeface="Calibri" panose="020F0502020204030204" pitchFamily="34" charset="0"/>
                <a:ea typeface="Calibri" panose="020F0502020204030204" pitchFamily="34" charset="0"/>
                <a:cs typeface="Times New Roman" panose="02020603050405020304" pitchFamily="18" charset="0"/>
              </a:rPr>
              <a:t>Involve colleagues, partners and stakeholders</a:t>
            </a:r>
            <a:r>
              <a:rPr lang="en-AU" sz="1400" dirty="0">
                <a:latin typeface="Calibri" panose="020F0502020204030204" pitchFamily="34" charset="0"/>
                <a:ea typeface="Calibri" panose="020F0502020204030204" pitchFamily="34" charset="0"/>
                <a:cs typeface="Times New Roman" panose="02020603050405020304" pitchFamily="18" charset="0"/>
              </a:rPr>
              <a:t> in the development of </a:t>
            </a:r>
            <a:r>
              <a:rPr lang="en-AU" sz="1400" dirty="0" err="1">
                <a:latin typeface="Calibri" panose="020F0502020204030204" pitchFamily="34" charset="0"/>
                <a:ea typeface="Calibri" panose="020F0502020204030204" pitchFamily="34" charset="0"/>
                <a:cs typeface="Times New Roman" panose="02020603050405020304" pitchFamily="18" charset="0"/>
              </a:rPr>
              <a:t>ToC</a:t>
            </a:r>
            <a:r>
              <a:rPr lang="en-AU" sz="1400" dirty="0">
                <a:latin typeface="Calibri" panose="020F0502020204030204" pitchFamily="34" charset="0"/>
                <a:ea typeface="Calibri" panose="020F0502020204030204" pitchFamily="34" charset="0"/>
                <a:cs typeface="Times New Roman" panose="02020603050405020304" pitchFamily="18" charset="0"/>
              </a:rPr>
              <a:t>:  </a:t>
            </a:r>
            <a:r>
              <a:rPr lang="en-AU" sz="1400" b="1" dirty="0">
                <a:latin typeface="Calibri" panose="020F0502020204030204" pitchFamily="34" charset="0"/>
                <a:ea typeface="Calibri" panose="020F0502020204030204" pitchFamily="34" charset="0"/>
                <a:cs typeface="Times New Roman" panose="02020603050405020304" pitchFamily="18" charset="0"/>
              </a:rPr>
              <a:t>multiple perspectives expand and test our analysis and thinking.</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Courier New" panose="02070309020205020404" pitchFamily="49" charset="0"/>
              <a:buChar char="o"/>
            </a:pPr>
            <a:r>
              <a:rPr lang="en-AU" sz="1400" dirty="0" err="1" smtClean="0">
                <a:latin typeface="Calibri" panose="020F0502020204030204" pitchFamily="34" charset="0"/>
                <a:ea typeface="Calibri" panose="020F0502020204030204" pitchFamily="34" charset="0"/>
                <a:cs typeface="Times New Roman" panose="02020603050405020304" pitchFamily="18" charset="0"/>
              </a:rPr>
              <a:t>ToCs</a:t>
            </a:r>
            <a:r>
              <a:rPr lang="en-AU" sz="1400" dirty="0" smtClean="0">
                <a:latin typeface="Calibri" panose="020F0502020204030204" pitchFamily="34" charset="0"/>
                <a:ea typeface="Calibri" panose="020F0502020204030204" pitchFamily="34" charset="0"/>
                <a:cs typeface="Times New Roman" panose="02020603050405020304" pitchFamily="18" charset="0"/>
              </a:rPr>
              <a:t> are </a:t>
            </a:r>
            <a:r>
              <a:rPr lang="en-AU" sz="1400" dirty="0">
                <a:latin typeface="Calibri" panose="020F0502020204030204" pitchFamily="34" charset="0"/>
                <a:ea typeface="Calibri" panose="020F0502020204030204" pitchFamily="34" charset="0"/>
                <a:cs typeface="Times New Roman" panose="02020603050405020304" pitchFamily="18" charset="0"/>
              </a:rPr>
              <a:t>based on a </a:t>
            </a:r>
            <a:r>
              <a:rPr lang="en-AU" sz="1400" b="1" dirty="0">
                <a:latin typeface="Calibri" panose="020F0502020204030204" pitchFamily="34" charset="0"/>
                <a:ea typeface="Calibri" panose="020F0502020204030204" pitchFamily="34" charset="0"/>
                <a:cs typeface="Times New Roman" panose="02020603050405020304" pitchFamily="18" charset="0"/>
              </a:rPr>
              <a:t>series of assumptions</a:t>
            </a:r>
            <a:r>
              <a:rPr lang="en-AU" sz="1400" dirty="0">
                <a:latin typeface="Calibri" panose="020F0502020204030204" pitchFamily="34" charset="0"/>
                <a:ea typeface="Calibri" panose="020F0502020204030204" pitchFamily="34" charset="0"/>
                <a:cs typeface="Times New Roman" panose="02020603050405020304" pitchFamily="18" charset="0"/>
              </a:rPr>
              <a:t> about how individuals, groups, organisations and broader systems </a:t>
            </a:r>
            <a:r>
              <a:rPr lang="en-AU" sz="1400" b="1" dirty="0">
                <a:latin typeface="Calibri" panose="020F0502020204030204" pitchFamily="34" charset="0"/>
                <a:ea typeface="Calibri" panose="020F0502020204030204" pitchFamily="34" charset="0"/>
                <a:cs typeface="Times New Roman" panose="02020603050405020304" pitchFamily="18" charset="0"/>
              </a:rPr>
              <a:t>will respond to strategies and tactics</a:t>
            </a:r>
            <a:r>
              <a:rPr lang="en-AU" sz="1400" dirty="0">
                <a:latin typeface="Calibri" panose="020F0502020204030204" pitchFamily="34" charset="0"/>
                <a:ea typeface="Calibri" panose="020F0502020204030204" pitchFamily="34" charset="0"/>
                <a:cs typeface="Times New Roman" panose="02020603050405020304" pitchFamily="18" charset="0"/>
              </a:rPr>
              <a:t> aimed at changing attitudes, beliefs, behaviours and practices. </a:t>
            </a:r>
            <a:r>
              <a:rPr lang="en-AU" sz="1400" dirty="0" smtClean="0">
                <a:latin typeface="Calibri" panose="020F0502020204030204" pitchFamily="34" charset="0"/>
                <a:ea typeface="Calibri" panose="020F0502020204030204" pitchFamily="34" charset="0"/>
                <a:cs typeface="Times New Roman" panose="02020603050405020304" pitchFamily="18" charset="0"/>
              </a:rPr>
              <a:t>They also </a:t>
            </a:r>
            <a:r>
              <a:rPr lang="en-AU" sz="1400" dirty="0">
                <a:latin typeface="Calibri" panose="020F0502020204030204" pitchFamily="34" charset="0"/>
                <a:ea typeface="Calibri" panose="020F0502020204030204" pitchFamily="34" charset="0"/>
                <a:cs typeface="Times New Roman" panose="02020603050405020304" pitchFamily="18" charset="0"/>
              </a:rPr>
              <a:t>communicates how Oxfam's initiative will </a:t>
            </a:r>
            <a:r>
              <a:rPr lang="en-AU" sz="1400" b="1" dirty="0">
                <a:latin typeface="Calibri" panose="020F0502020204030204" pitchFamily="34" charset="0"/>
                <a:ea typeface="Calibri" panose="020F0502020204030204" pitchFamily="34" charset="0"/>
                <a:cs typeface="Times New Roman" panose="02020603050405020304" pitchFamily="18" charset="0"/>
              </a:rPr>
              <a:t>contribute to the desired change</a:t>
            </a:r>
            <a:r>
              <a:rPr lang="en-AU" sz="1400" dirty="0">
                <a:latin typeface="Calibri" panose="020F0502020204030204" pitchFamily="34" charset="0"/>
                <a:ea typeface="Calibri" panose="020F0502020204030204" pitchFamily="34" charset="0"/>
                <a:cs typeface="Times New Roman" panose="02020603050405020304" pitchFamily="18" charset="0"/>
              </a:rPr>
              <a:t> for people and communities who benefit directly and indirectly (Theory of Action </a:t>
            </a:r>
            <a:r>
              <a:rPr lang="en-AU" sz="1400" dirty="0" err="1">
                <a:latin typeface="Calibri" panose="020F0502020204030204" pitchFamily="34" charset="0"/>
                <a:ea typeface="Calibri" panose="020F0502020204030204" pitchFamily="34" charset="0"/>
                <a:cs typeface="Times New Roman" panose="02020603050405020304" pitchFamily="18" charset="0"/>
              </a:rPr>
              <a:t>ToA</a:t>
            </a:r>
            <a:r>
              <a:rPr lang="en-AU" sz="1400" dirty="0">
                <a:latin typeface="Calibri" panose="020F0502020204030204" pitchFamily="34" charset="0"/>
                <a:ea typeface="Calibri" panose="020F0502020204030204" pitchFamily="34" charset="0"/>
                <a:cs typeface="Times New Roman" panose="02020603050405020304" pitchFamily="18" charset="0"/>
              </a:rPr>
              <a:t>).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914400">
              <a:spcAft>
                <a:spcPts val="0"/>
              </a:spcAft>
            </a:pPr>
            <a:r>
              <a:rPr lang="en-AU" sz="1400" dirty="0">
                <a:latin typeface="Calibri" panose="020F0502020204030204" pitchFamily="34" charset="0"/>
                <a:ea typeface="Calibri" panose="020F0502020204030204" pitchFamily="34" charset="0"/>
                <a:cs typeface="Times New Roman" panose="02020603050405020304" pitchFamily="18" charset="0"/>
              </a:rPr>
              <a:t>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AU" sz="1400" b="1" dirty="0">
                <a:latin typeface="Calibri" panose="020F0502020204030204" pitchFamily="34" charset="0"/>
                <a:ea typeface="Calibri" panose="020F0502020204030204" pitchFamily="34" charset="0"/>
                <a:cs typeface="Times New Roman" panose="02020603050405020304" pitchFamily="18" charset="0"/>
              </a:rPr>
              <a:t>Influencing</a:t>
            </a:r>
            <a:r>
              <a:rPr lang="en-AU" sz="1400" dirty="0">
                <a:latin typeface="Calibri" panose="020F0502020204030204" pitchFamily="34" charset="0"/>
                <a:ea typeface="Calibri" panose="020F0502020204030204" pitchFamily="34" charset="0"/>
                <a:cs typeface="Times New Roman" panose="02020603050405020304" pitchFamily="18" charset="0"/>
              </a:rPr>
              <a:t> is often used as a strategy in </a:t>
            </a:r>
            <a:r>
              <a:rPr lang="en-AU" sz="1400" b="1" dirty="0">
                <a:latin typeface="Calibri" panose="020F0502020204030204" pitchFamily="34" charset="0"/>
                <a:ea typeface="Calibri" panose="020F0502020204030204" pitchFamily="34" charset="0"/>
                <a:cs typeface="Times New Roman" panose="02020603050405020304" pitchFamily="18" charset="0"/>
              </a:rPr>
              <a:t>complex contexts</a:t>
            </a:r>
            <a:r>
              <a:rPr lang="en-AU" sz="1400" dirty="0">
                <a:latin typeface="Calibri" panose="020F0502020204030204" pitchFamily="34" charset="0"/>
                <a:ea typeface="Calibri" panose="020F0502020204030204" pitchFamily="34" charset="0"/>
                <a:cs typeface="Times New Roman" panose="02020603050405020304" pitchFamily="18" charset="0"/>
              </a:rPr>
              <a:t> where the pathways to change are multiple, emergent and often cannot be fully predicted. </a:t>
            </a:r>
            <a:r>
              <a:rPr lang="en-AU" sz="1400" b="1" dirty="0">
                <a:latin typeface="Calibri" panose="020F0502020204030204" pitchFamily="34" charset="0"/>
                <a:ea typeface="Calibri" panose="020F0502020204030204" pitchFamily="34" charset="0"/>
                <a:cs typeface="Times New Roman" panose="02020603050405020304" pitchFamily="18" charset="0"/>
              </a:rPr>
              <a:t>Informed </a:t>
            </a:r>
            <a:r>
              <a:rPr lang="en-AU" sz="1400" b="1" dirty="0" smtClean="0">
                <a:latin typeface="Calibri" panose="020F0502020204030204" pitchFamily="34" charset="0"/>
                <a:ea typeface="Calibri" panose="020F0502020204030204" pitchFamily="34" charset="0"/>
                <a:cs typeface="Times New Roman" panose="02020603050405020304" pitchFamily="18" charset="0"/>
              </a:rPr>
              <a:t>by gender, political economy and </a:t>
            </a:r>
            <a:r>
              <a:rPr lang="en-AU" sz="1400" b="1" dirty="0">
                <a:latin typeface="Calibri" panose="020F0502020204030204" pitchFamily="34" charset="0"/>
                <a:ea typeface="Calibri" panose="020F0502020204030204" pitchFamily="34" charset="0"/>
                <a:cs typeface="Times New Roman" panose="02020603050405020304" pitchFamily="18" charset="0"/>
              </a:rPr>
              <a:t>power</a:t>
            </a:r>
            <a:r>
              <a:rPr lang="en-AU" sz="1400" b="1" dirty="0" smtClean="0">
                <a:latin typeface="Calibri" panose="020F0502020204030204" pitchFamily="34" charset="0"/>
                <a:ea typeface="Calibri" panose="020F0502020204030204" pitchFamily="34" charset="0"/>
                <a:cs typeface="Times New Roman" panose="02020603050405020304" pitchFamily="18" charset="0"/>
              </a:rPr>
              <a:t> </a:t>
            </a:r>
            <a:r>
              <a:rPr lang="en-AU" sz="1400" b="1" dirty="0">
                <a:latin typeface="Calibri" panose="020F0502020204030204" pitchFamily="34" charset="0"/>
                <a:ea typeface="Calibri" panose="020F0502020204030204" pitchFamily="34" charset="0"/>
                <a:cs typeface="Times New Roman" panose="02020603050405020304" pitchFamily="18" charset="0"/>
              </a:rPr>
              <a:t>analysis,</a:t>
            </a:r>
            <a:r>
              <a:rPr lang="en-AU" sz="1400" dirty="0">
                <a:latin typeface="Calibri" panose="020F0502020204030204" pitchFamily="34" charset="0"/>
                <a:ea typeface="Calibri" panose="020F0502020204030204" pitchFamily="34" charset="0"/>
                <a:cs typeface="Times New Roman" panose="02020603050405020304" pitchFamily="18" charset="0"/>
              </a:rPr>
              <a:t> </a:t>
            </a:r>
            <a:r>
              <a:rPr lang="en-AU" sz="1400" b="1" dirty="0" err="1">
                <a:latin typeface="Calibri" panose="020F0502020204030204" pitchFamily="34" charset="0"/>
                <a:ea typeface="Calibri" panose="020F0502020204030204" pitchFamily="34" charset="0"/>
                <a:cs typeface="Times New Roman" panose="02020603050405020304" pitchFamily="18" charset="0"/>
              </a:rPr>
              <a:t>ToC</a:t>
            </a:r>
            <a:r>
              <a:rPr lang="en-AU" sz="1400" dirty="0">
                <a:latin typeface="Calibri" panose="020F0502020204030204" pitchFamily="34" charset="0"/>
                <a:ea typeface="Calibri" panose="020F0502020204030204" pitchFamily="34" charset="0"/>
                <a:cs typeface="Times New Roman" panose="02020603050405020304" pitchFamily="18" charset="0"/>
              </a:rPr>
              <a:t> can help to </a:t>
            </a:r>
            <a:r>
              <a:rPr lang="en-AU" sz="1400" b="1" dirty="0">
                <a:latin typeface="Calibri" panose="020F0502020204030204" pitchFamily="34" charset="0"/>
                <a:ea typeface="Calibri" panose="020F0502020204030204" pitchFamily="34" charset="0"/>
                <a:cs typeface="Times New Roman" panose="02020603050405020304" pitchFamily="18" charset="0"/>
              </a:rPr>
              <a:t>facilitate thinking</a:t>
            </a:r>
            <a:r>
              <a:rPr lang="en-AU" sz="1400" dirty="0">
                <a:latin typeface="Calibri" panose="020F0502020204030204" pitchFamily="34" charset="0"/>
                <a:ea typeface="Calibri" panose="020F0502020204030204" pitchFamily="34" charset="0"/>
                <a:cs typeface="Times New Roman" panose="02020603050405020304" pitchFamily="18" charset="0"/>
              </a:rPr>
              <a:t> and our ideas about how the efforts of multiple actors and pathways will interact to trigger a sequence of outcomes towards change. </a:t>
            </a:r>
            <a:endParaRPr lang="en-AU" sz="1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AU" sz="1400" b="1" dirty="0" smtClean="0">
                <a:latin typeface="Calibri" panose="020F0502020204030204" pitchFamily="34" charset="0"/>
                <a:ea typeface="Calibri" panose="020F0502020204030204" pitchFamily="34" charset="0"/>
                <a:cs typeface="Times New Roman" panose="02020603050405020304" pitchFamily="18" charset="0"/>
              </a:rPr>
              <a:t>Ideally </a:t>
            </a:r>
            <a:r>
              <a:rPr lang="en-AU" sz="1400" b="1" dirty="0" err="1">
                <a:latin typeface="Calibri" panose="020F0502020204030204" pitchFamily="34" charset="0"/>
                <a:ea typeface="Calibri" panose="020F0502020204030204" pitchFamily="34" charset="0"/>
                <a:cs typeface="Times New Roman" panose="02020603050405020304" pitchFamily="18" charset="0"/>
              </a:rPr>
              <a:t>ToC</a:t>
            </a:r>
            <a:r>
              <a:rPr lang="en-AU" sz="1400" b="1" dirty="0">
                <a:latin typeface="Calibri" panose="020F0502020204030204" pitchFamily="34" charset="0"/>
                <a:ea typeface="Calibri" panose="020F0502020204030204" pitchFamily="34" charset="0"/>
                <a:cs typeface="Times New Roman" panose="02020603050405020304" pitchFamily="18" charset="0"/>
              </a:rPr>
              <a:t> is not static</a:t>
            </a:r>
            <a:r>
              <a:rPr lang="en-AU" sz="1400" dirty="0">
                <a:latin typeface="Calibri" panose="020F0502020204030204" pitchFamily="34" charset="0"/>
                <a:ea typeface="Calibri" panose="020F0502020204030204" pitchFamily="34" charset="0"/>
                <a:cs typeface="Times New Roman" panose="02020603050405020304" pitchFamily="18" charset="0"/>
              </a:rPr>
              <a:t> but is </a:t>
            </a:r>
            <a:r>
              <a:rPr lang="en-AU" sz="1400" b="1" dirty="0">
                <a:latin typeface="Calibri" panose="020F0502020204030204" pitchFamily="34" charset="0"/>
                <a:ea typeface="Calibri" panose="020F0502020204030204" pitchFamily="34" charset="0"/>
                <a:cs typeface="Times New Roman" panose="02020603050405020304" pitchFamily="18" charset="0"/>
              </a:rPr>
              <a:t>updated throughout an initiative</a:t>
            </a:r>
            <a:r>
              <a:rPr lang="en-AU" sz="1400" dirty="0">
                <a:latin typeface="Calibri" panose="020F0502020204030204" pitchFamily="34" charset="0"/>
                <a:ea typeface="Calibri" panose="020F0502020204030204" pitchFamily="34" charset="0"/>
                <a:cs typeface="Times New Roman" panose="02020603050405020304" pitchFamily="18" charset="0"/>
              </a:rPr>
              <a:t> to reflect </a:t>
            </a:r>
            <a:r>
              <a:rPr lang="en-AU" sz="1400" b="1" dirty="0">
                <a:latin typeface="Calibri" panose="020F0502020204030204" pitchFamily="34" charset="0"/>
                <a:ea typeface="Calibri" panose="020F0502020204030204" pitchFamily="34" charset="0"/>
                <a:cs typeface="Times New Roman" panose="02020603050405020304" pitchFamily="18" charset="0"/>
              </a:rPr>
              <a:t>changes in learning and analysis</a:t>
            </a:r>
            <a:r>
              <a:rPr lang="en-AU" sz="1400" dirty="0">
                <a:latin typeface="Calibri" panose="020F0502020204030204" pitchFamily="34" charset="0"/>
                <a:ea typeface="Calibri" panose="020F0502020204030204" pitchFamily="34" charset="0"/>
                <a:cs typeface="Times New Roman" panose="02020603050405020304" pitchFamily="18" charset="0"/>
              </a:rPr>
              <a:t> about what works to trigger change.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sz="1400" dirty="0">
                <a:latin typeface="Calibri" panose="020F0502020204030204" pitchFamily="34" charset="0"/>
                <a:ea typeface="Calibri" panose="020F0502020204030204" pitchFamily="34" charset="0"/>
                <a:cs typeface="Times New Roman" panose="02020603050405020304" pitchFamily="18" charset="0"/>
              </a:rPr>
              <a:t> </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a:xfrm>
            <a:off x="251520" y="331676"/>
            <a:ext cx="9144000" cy="72106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bg2"/>
                </a:solidFill>
                <a:effectLst/>
                <a:uLnTx/>
                <a:uFillTx/>
                <a:latin typeface="+mj-lt"/>
                <a:ea typeface="+mj-ea"/>
                <a:cs typeface="+mj-cs"/>
              </a:rPr>
              <a:t>2.1 What </a:t>
            </a:r>
            <a:r>
              <a:rPr kumimoji="0" lang="en-GB" sz="3200" b="1" i="0" u="none" strike="noStrike" kern="1200" cap="none" spc="0" normalizeH="0" baseline="0" noProof="0" dirty="0">
                <a:ln>
                  <a:noFill/>
                </a:ln>
                <a:solidFill>
                  <a:schemeClr val="bg2"/>
                </a:solidFill>
                <a:effectLst/>
                <a:uLnTx/>
                <a:uFillTx/>
                <a:latin typeface="+mj-lt"/>
                <a:ea typeface="+mj-ea"/>
                <a:cs typeface="+mj-cs"/>
              </a:rPr>
              <a:t>is a </a:t>
            </a:r>
            <a:r>
              <a:rPr kumimoji="0" lang="en-GB" sz="3200" b="1" i="0" u="none" strike="noStrike" kern="1200" cap="none" spc="0" normalizeH="0" baseline="0" noProof="0" dirty="0" err="1">
                <a:ln>
                  <a:noFill/>
                </a:ln>
                <a:solidFill>
                  <a:schemeClr val="bg2"/>
                </a:solidFill>
                <a:effectLst/>
                <a:uLnTx/>
                <a:uFillTx/>
                <a:latin typeface="+mj-lt"/>
                <a:ea typeface="+mj-ea"/>
                <a:cs typeface="+mj-cs"/>
              </a:rPr>
              <a:t>ToC</a:t>
            </a:r>
            <a:r>
              <a:rPr kumimoji="0" lang="en-GB" sz="3200" b="1" i="0" u="none" strike="noStrike" kern="1200" cap="none" spc="0" normalizeH="0" baseline="0" noProof="0" dirty="0">
                <a:ln>
                  <a:noFill/>
                </a:ln>
                <a:solidFill>
                  <a:schemeClr val="bg2"/>
                </a:solidFill>
                <a:effectLst/>
                <a:uLnTx/>
                <a:uFillTx/>
                <a:latin typeface="+mj-lt"/>
                <a:ea typeface="+mj-ea"/>
                <a:cs typeface="+mj-cs"/>
              </a:rPr>
              <a:t>?</a:t>
            </a:r>
          </a:p>
        </p:txBody>
      </p:sp>
    </p:spTree>
    <p:extLst>
      <p:ext uri="{BB962C8B-B14F-4D97-AF65-F5344CB8AC3E}">
        <p14:creationId xmlns:p14="http://schemas.microsoft.com/office/powerpoint/2010/main" val="374571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55576" y="1023899"/>
            <a:ext cx="7560840" cy="52854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en-GB" sz="2400" dirty="0">
              <a:solidFill>
                <a:prstClr val="black"/>
              </a:solidFill>
              <a:latin typeface="Arial" pitchFamily="34" charset="0"/>
              <a:cs typeface="Arial" pitchFamily="34" charset="0"/>
            </a:endParaRPr>
          </a:p>
        </p:txBody>
      </p:sp>
      <p:sp>
        <p:nvSpPr>
          <p:cNvPr id="3" name="Title 11"/>
          <p:cNvSpPr txBox="1">
            <a:spLocks/>
          </p:cNvSpPr>
          <p:nvPr/>
        </p:nvSpPr>
        <p:spPr>
          <a:xfrm>
            <a:off x="539552" y="476672"/>
            <a:ext cx="432048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2"/>
                </a:solidFill>
                <a:effectLst/>
                <a:uLnTx/>
                <a:uFillTx/>
                <a:latin typeface="+mj-lt"/>
                <a:ea typeface="+mj-ea"/>
                <a:cs typeface="+mj-cs"/>
              </a:rPr>
              <a:t>2.1. WHY </a:t>
            </a:r>
            <a:r>
              <a:rPr kumimoji="0" lang="en-GB" sz="2400" b="1" i="0" u="none" strike="noStrike" kern="1200" cap="none" spc="0" normalizeH="0" baseline="0" noProof="0" dirty="0">
                <a:ln>
                  <a:noFill/>
                </a:ln>
                <a:solidFill>
                  <a:schemeClr val="tx2"/>
                </a:solidFill>
                <a:effectLst/>
                <a:uLnTx/>
                <a:uFillTx/>
                <a:latin typeface="+mj-lt"/>
                <a:ea typeface="+mj-ea"/>
                <a:cs typeface="+mj-cs"/>
              </a:rPr>
              <a:t>DEVELOP A THEORY OF CHANGE?</a:t>
            </a:r>
          </a:p>
        </p:txBody>
      </p:sp>
      <p:sp>
        <p:nvSpPr>
          <p:cNvPr id="4" name="Content Placeholder 2"/>
          <p:cNvSpPr txBox="1">
            <a:spLocks/>
          </p:cNvSpPr>
          <p:nvPr/>
        </p:nvSpPr>
        <p:spPr>
          <a:xfrm>
            <a:off x="461962" y="1794747"/>
            <a:ext cx="4053412" cy="4525963"/>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Arial"/>
              </a:rPr>
              <a:t>Theories of change can: </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Arial"/>
              </a:rPr>
              <a:t>Improve programme design by helping us to make more appropriate choices in approach based on the context</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Arial"/>
              </a:rPr>
              <a:t>Make us think about power and how it works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Arial"/>
              </a:rPr>
              <a:t>provoke </a:t>
            </a:r>
            <a:r>
              <a:rPr kumimoji="0" lang="en-GB" sz="2400" b="0" i="0" u="none" strike="noStrike" kern="1200" cap="none" spc="0" normalizeH="0" baseline="0" noProof="0" dirty="0">
                <a:ln>
                  <a:noFill/>
                </a:ln>
                <a:solidFill>
                  <a:schemeClr val="tx1"/>
                </a:solidFill>
                <a:effectLst/>
                <a:uLnTx/>
                <a:uFillTx/>
                <a:latin typeface="+mn-lt"/>
                <a:ea typeface="+mn-ea"/>
                <a:cs typeface="Arial"/>
              </a:rPr>
              <a:t>us to think about new ways of supporting change</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Arial"/>
              </a:rPr>
              <a:t>Support us to</a:t>
            </a:r>
            <a:r>
              <a:rPr kumimoji="0" lang="en-GB" sz="2400" b="0" i="0" u="none" strike="noStrike" kern="1200" cap="none" spc="0" normalizeH="0" baseline="0" noProof="0" dirty="0">
                <a:ln>
                  <a:noFill/>
                </a:ln>
                <a:solidFill>
                  <a:schemeClr val="tx1"/>
                </a:solidFill>
                <a:effectLst/>
                <a:uLnTx/>
                <a:uFillTx/>
                <a:latin typeface="+mn-lt"/>
                <a:ea typeface="+mn-ea"/>
                <a:cs typeface="Arial"/>
              </a:rPr>
              <a:t> surface and discuss our assumptions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Arial"/>
              </a:rPr>
              <a:t>Provide a framework for learning and adapting our interventions and for assessing our impact</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Arial"/>
              </a:rPr>
              <a:t>Help to build common understanding amongst those who participate</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Arial"/>
              </a:rPr>
              <a:t>Be used as a communication tool</a:t>
            </a:r>
          </a:p>
          <a:p>
            <a:pPr marL="342900" marR="0" lvl="0" indent="-342900" algn="l" defTabSz="914400" rtl="0" eaLnBrk="1" fontAlgn="auto" latinLnBrk="0" hangingPunct="1">
              <a:lnSpc>
                <a:spcPct val="100000"/>
              </a:lnSpc>
              <a:spcBef>
                <a:spcPct val="20000"/>
              </a:spcBef>
              <a:spcAft>
                <a:spcPts val="0"/>
              </a:spcAft>
              <a:buClrTx/>
              <a:buSzTx/>
              <a:buFont typeface="Myriad Pro" pitchFamily="34" charset="0"/>
              <a:buAutoNum type="arabicPeriod"/>
              <a:tabLst/>
              <a:defRPr/>
            </a:pPr>
            <a:endParaRPr kumimoji="0" lang="en-GB"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GB"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Title 1"/>
          <p:cNvSpPr txBox="1">
            <a:spLocks/>
          </p:cNvSpPr>
          <p:nvPr/>
        </p:nvSpPr>
        <p:spPr>
          <a:xfrm>
            <a:off x="483260" y="386397"/>
            <a:ext cx="403211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b="1" dirty="0">
              <a:solidFill>
                <a:srgbClr val="00B0F0"/>
              </a:solidFill>
              <a:latin typeface="Arial" pitchFamily="34" charset="0"/>
              <a:cs typeface="Arial" pitchFamily="34" charset="0"/>
            </a:endParaRPr>
          </a:p>
        </p:txBody>
      </p:sp>
      <p:sp>
        <p:nvSpPr>
          <p:cNvPr id="6" name="Rectángulo 5"/>
          <p:cNvSpPr/>
          <p:nvPr/>
        </p:nvSpPr>
        <p:spPr>
          <a:xfrm>
            <a:off x="4906518" y="1794747"/>
            <a:ext cx="3816424" cy="4247317"/>
          </a:xfrm>
          <a:prstGeom prst="rect">
            <a:avLst/>
          </a:prstGeom>
        </p:spPr>
        <p:txBody>
          <a:bodyPr wrap="square">
            <a:spAutoFit/>
          </a:bodyPr>
          <a:lstStyle/>
          <a:p>
            <a:pPr marL="285750" lvl="0" indent="-285750">
              <a:spcAft>
                <a:spcPts val="0"/>
              </a:spcAft>
              <a:buFont typeface="Arial" panose="020B0604020202020204" pitchFamily="34" charset="0"/>
              <a:buChar char="•"/>
            </a:pPr>
            <a:r>
              <a:rPr lang="en-AU" sz="1500" dirty="0">
                <a:latin typeface="+mj-lt"/>
                <a:ea typeface="Calibri" panose="020F0502020204030204" pitchFamily="34" charset="0"/>
                <a:cs typeface="Times New Roman" panose="02020603050405020304" pitchFamily="18" charset="0"/>
              </a:rPr>
              <a:t>Effective MEL facilitates </a:t>
            </a:r>
            <a:r>
              <a:rPr lang="en-AU" sz="1500" b="1" dirty="0">
                <a:latin typeface="+mj-lt"/>
                <a:ea typeface="Calibri" panose="020F0502020204030204" pitchFamily="34" charset="0"/>
                <a:cs typeface="Times New Roman" panose="02020603050405020304" pitchFamily="18" charset="0"/>
              </a:rPr>
              <a:t>learning and generation of evidence</a:t>
            </a:r>
            <a:r>
              <a:rPr lang="en-AU" sz="1500" dirty="0">
                <a:latin typeface="+mj-lt"/>
                <a:ea typeface="Calibri" panose="020F0502020204030204" pitchFamily="34" charset="0"/>
                <a:cs typeface="Times New Roman" panose="02020603050405020304" pitchFamily="18" charset="0"/>
              </a:rPr>
              <a:t> that, strengthens and challenges </a:t>
            </a:r>
            <a:r>
              <a:rPr lang="en-AU" sz="1500" dirty="0" err="1">
                <a:latin typeface="+mj-lt"/>
                <a:ea typeface="Calibri" panose="020F0502020204030204" pitchFamily="34" charset="0"/>
                <a:cs typeface="Times New Roman" panose="02020603050405020304" pitchFamily="18" charset="0"/>
              </a:rPr>
              <a:t>ToC</a:t>
            </a:r>
            <a:r>
              <a:rPr lang="en-AU" sz="1500" dirty="0">
                <a:latin typeface="+mj-lt"/>
                <a:ea typeface="Calibri" panose="020F0502020204030204" pitchFamily="34" charset="0"/>
                <a:cs typeface="Times New Roman" panose="02020603050405020304" pitchFamily="18" charset="0"/>
              </a:rPr>
              <a:t> particularly regarding assumptions about the change pathways and processes. </a:t>
            </a:r>
            <a:endParaRPr lang="en-AU" sz="1500" dirty="0" smtClean="0">
              <a:latin typeface="+mj-lt"/>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AU" sz="1500" b="1" dirty="0" smtClean="0">
                <a:latin typeface="+mj-lt"/>
                <a:ea typeface="Calibri" panose="020F0502020204030204" pitchFamily="34" charset="0"/>
                <a:cs typeface="Times New Roman" panose="02020603050405020304" pitchFamily="18" charset="0"/>
              </a:rPr>
              <a:t>MEL</a:t>
            </a:r>
            <a:r>
              <a:rPr lang="en-AU" sz="1500" dirty="0" smtClean="0">
                <a:latin typeface="+mj-lt"/>
                <a:ea typeface="Calibri" panose="020F0502020204030204" pitchFamily="34" charset="0"/>
                <a:cs typeface="Times New Roman" panose="02020603050405020304" pitchFamily="18" charset="0"/>
              </a:rPr>
              <a:t> </a:t>
            </a:r>
            <a:r>
              <a:rPr lang="en-AU" sz="1500" dirty="0">
                <a:latin typeface="+mj-lt"/>
                <a:ea typeface="Calibri" panose="020F0502020204030204" pitchFamily="34" charset="0"/>
                <a:cs typeface="Times New Roman" panose="02020603050405020304" pitchFamily="18" charset="0"/>
              </a:rPr>
              <a:t>helps Oxfam and partners to </a:t>
            </a:r>
            <a:r>
              <a:rPr lang="en-AU" sz="1500" b="1" dirty="0">
                <a:latin typeface="+mj-lt"/>
                <a:ea typeface="Calibri" panose="020F0502020204030204" pitchFamily="34" charset="0"/>
                <a:cs typeface="Times New Roman" panose="02020603050405020304" pitchFamily="18" charset="0"/>
              </a:rPr>
              <a:t>understand how</a:t>
            </a:r>
            <a:r>
              <a:rPr lang="en-AU" sz="1500" dirty="0">
                <a:latin typeface="+mj-lt"/>
                <a:ea typeface="Calibri" panose="020F0502020204030204" pitchFamily="34" charset="0"/>
                <a:cs typeface="Times New Roman" panose="02020603050405020304" pitchFamily="18" charset="0"/>
              </a:rPr>
              <a:t> </a:t>
            </a:r>
            <a:r>
              <a:rPr lang="en-AU" sz="1500" b="1" dirty="0">
                <a:latin typeface="+mj-lt"/>
                <a:ea typeface="Calibri" panose="020F0502020204030204" pitchFamily="34" charset="0"/>
                <a:cs typeface="Times New Roman" panose="02020603050405020304" pitchFamily="18" charset="0"/>
              </a:rPr>
              <a:t>power is shifting</a:t>
            </a:r>
            <a:r>
              <a:rPr lang="en-AU" sz="1500" dirty="0">
                <a:latin typeface="+mj-lt"/>
                <a:ea typeface="Calibri" panose="020F0502020204030204" pitchFamily="34" charset="0"/>
                <a:cs typeface="Times New Roman" panose="02020603050405020304" pitchFamily="18" charset="0"/>
              </a:rPr>
              <a:t> to enable change throughout implementation and </a:t>
            </a:r>
            <a:r>
              <a:rPr lang="en-AU" sz="1500" b="1" dirty="0">
                <a:latin typeface="+mj-lt"/>
                <a:ea typeface="Calibri" panose="020F0502020204030204" pitchFamily="34" charset="0"/>
                <a:cs typeface="Times New Roman" panose="02020603050405020304" pitchFamily="18" charset="0"/>
              </a:rPr>
              <a:t>whether and how outcomes are materialising as anticipated (or what unintended changes are happening). </a:t>
            </a:r>
            <a:endParaRPr lang="en-AU" sz="1500" b="1" dirty="0" smtClean="0">
              <a:latin typeface="+mj-lt"/>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AU" sz="1500" dirty="0" smtClean="0">
                <a:latin typeface="+mj-lt"/>
                <a:ea typeface="Calibri" panose="020F0502020204030204" pitchFamily="34" charset="0"/>
                <a:cs typeface="Times New Roman" panose="02020603050405020304" pitchFamily="18" charset="0"/>
              </a:rPr>
              <a:t>Through </a:t>
            </a:r>
            <a:r>
              <a:rPr lang="en-AU" sz="1500" dirty="0">
                <a:latin typeface="+mj-lt"/>
                <a:ea typeface="Calibri" panose="020F0502020204030204" pitchFamily="34" charset="0"/>
                <a:cs typeface="Times New Roman" panose="02020603050405020304" pitchFamily="18" charset="0"/>
              </a:rPr>
              <a:t>MEL we can also analyse</a:t>
            </a:r>
            <a:r>
              <a:rPr lang="en-AU" sz="1500" b="1" dirty="0">
                <a:latin typeface="+mj-lt"/>
                <a:ea typeface="Calibri" panose="020F0502020204030204" pitchFamily="34" charset="0"/>
                <a:cs typeface="Times New Roman" panose="02020603050405020304" pitchFamily="18" charset="0"/>
              </a:rPr>
              <a:t> whether and how Oxfam are initiatives are contributing to the desired outcomes and change more broadly</a:t>
            </a:r>
            <a:r>
              <a:rPr lang="en-AU" sz="1500" dirty="0">
                <a:latin typeface="+mj-lt"/>
                <a:ea typeface="Calibri" panose="020F0502020204030204" pitchFamily="34" charset="0"/>
                <a:cs typeface="Times New Roman" panose="02020603050405020304" pitchFamily="18" charset="0"/>
              </a:rPr>
              <a:t>. </a:t>
            </a:r>
            <a:endParaRPr lang="es-ES" sz="1500" dirty="0">
              <a:latin typeface="+mj-lt"/>
              <a:ea typeface="Calibri" panose="020F0502020204030204" pitchFamily="34" charset="0"/>
              <a:cs typeface="Times New Roman" panose="02020603050405020304" pitchFamily="18" charset="0"/>
            </a:endParaRPr>
          </a:p>
        </p:txBody>
      </p:sp>
      <p:sp>
        <p:nvSpPr>
          <p:cNvPr id="8" name="Title 11"/>
          <p:cNvSpPr txBox="1">
            <a:spLocks/>
          </p:cNvSpPr>
          <p:nvPr/>
        </p:nvSpPr>
        <p:spPr>
          <a:xfrm>
            <a:off x="4808988" y="511370"/>
            <a:ext cx="432048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2"/>
                </a:solidFill>
                <a:effectLst/>
                <a:uLnTx/>
                <a:uFillTx/>
                <a:latin typeface="+mj-lt"/>
                <a:ea typeface="+mj-ea"/>
                <a:cs typeface="+mj-cs"/>
              </a:rPr>
              <a:t>What is the relationship</a:t>
            </a:r>
            <a:r>
              <a:rPr kumimoji="0" lang="en-GB" sz="2400" b="1" i="0" u="none" strike="noStrike" kern="1200" cap="none" spc="0" normalizeH="0" noProof="0" dirty="0" smtClean="0">
                <a:ln>
                  <a:noFill/>
                </a:ln>
                <a:solidFill>
                  <a:schemeClr val="tx2"/>
                </a:solidFill>
                <a:effectLst/>
                <a:uLnTx/>
                <a:uFillTx/>
                <a:latin typeface="+mj-lt"/>
                <a:ea typeface="+mj-ea"/>
                <a:cs typeface="+mj-cs"/>
              </a:rPr>
              <a:t> between </a:t>
            </a:r>
            <a:r>
              <a:rPr kumimoji="0" lang="en-GB" sz="2400" b="1" i="0" u="none" strike="noStrike" kern="1200" cap="none" spc="0" normalizeH="0" noProof="0" dirty="0" err="1" smtClean="0">
                <a:ln>
                  <a:noFill/>
                </a:ln>
                <a:solidFill>
                  <a:schemeClr val="tx2"/>
                </a:solidFill>
                <a:effectLst/>
                <a:uLnTx/>
                <a:uFillTx/>
                <a:latin typeface="+mj-lt"/>
                <a:ea typeface="+mj-ea"/>
                <a:cs typeface="+mj-cs"/>
              </a:rPr>
              <a:t>ToC</a:t>
            </a:r>
            <a:r>
              <a:rPr kumimoji="0" lang="en-GB" sz="2400" b="1" i="0" u="none" strike="noStrike" kern="1200" cap="none" spc="0" normalizeH="0" noProof="0" dirty="0" smtClean="0">
                <a:ln>
                  <a:noFill/>
                </a:ln>
                <a:solidFill>
                  <a:schemeClr val="tx2"/>
                </a:solidFill>
                <a:effectLst/>
                <a:uLnTx/>
                <a:uFillTx/>
                <a:latin typeface="+mj-lt"/>
                <a:ea typeface="+mj-ea"/>
                <a:cs typeface="+mj-cs"/>
              </a:rPr>
              <a:t> and MEL</a:t>
            </a:r>
            <a:endParaRPr kumimoji="0" lang="en-GB" sz="24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42006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819472"/>
            <a:ext cx="9144000" cy="8208912"/>
          </a:xfrm>
          <a:prstGeom prst="rect">
            <a:avLst/>
          </a:prstGeom>
          <a:noFill/>
          <a:ln w="9525">
            <a:noFill/>
            <a:miter lim="800000"/>
            <a:headEnd/>
            <a:tailEnd/>
          </a:ln>
        </p:spPr>
      </p:pic>
    </p:spTree>
    <p:extLst>
      <p:ext uri="{BB962C8B-B14F-4D97-AF65-F5344CB8AC3E}">
        <p14:creationId xmlns:p14="http://schemas.microsoft.com/office/powerpoint/2010/main" val="1314996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55576" y="1023899"/>
            <a:ext cx="7560840" cy="52854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en-GB" sz="2400" dirty="0">
              <a:solidFill>
                <a:prstClr val="black"/>
              </a:solidFill>
              <a:latin typeface="Arial" pitchFamily="34" charset="0"/>
              <a:cs typeface="Arial" pitchFamily="34" charset="0"/>
            </a:endParaRPr>
          </a:p>
        </p:txBody>
      </p:sp>
      <p:sp>
        <p:nvSpPr>
          <p:cNvPr id="4" name="Title 1"/>
          <p:cNvSpPr txBox="1">
            <a:spLocks/>
          </p:cNvSpPr>
          <p:nvPr/>
        </p:nvSpPr>
        <p:spPr>
          <a:xfrm>
            <a:off x="483260" y="4246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b="1" dirty="0">
              <a:solidFill>
                <a:srgbClr val="00B0F0"/>
              </a:solidFill>
              <a:latin typeface="Arial" pitchFamily="34" charset="0"/>
              <a:cs typeface="Arial" pitchFamily="34" charset="0"/>
            </a:endParaRPr>
          </a:p>
        </p:txBody>
      </p:sp>
      <p:sp>
        <p:nvSpPr>
          <p:cNvPr id="6" name="Content Placeholder 9"/>
          <p:cNvSpPr txBox="1">
            <a:spLocks/>
          </p:cNvSpPr>
          <p:nvPr/>
        </p:nvSpPr>
        <p:spPr>
          <a:xfrm>
            <a:off x="539552" y="1556792"/>
            <a:ext cx="4680520" cy="4961766"/>
          </a:xfrm>
          <a:prstGeom prst="rect">
            <a:avLst/>
          </a:prstGeom>
        </p:spPr>
        <p:txBody>
          <a:bodyPr>
            <a:noAutofit/>
          </a:bodyPr>
          <a:lstStyle/>
          <a:p>
            <a:pPr marL="1143000" marR="0" lvl="0" indent="-11430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Arial" pitchFamily="34" charset="0"/>
              </a:rPr>
              <a:t>1</a:t>
            </a: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 Clarify your goa</a:t>
            </a:r>
            <a:r>
              <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rPr>
              <a:t>l – ultimate impact that you want to influence/ achieve  </a:t>
            </a:r>
            <a:r>
              <a:rPr kumimoji="0" lang="en-US" sz="1600" b="0" i="0" u="none" strike="noStrike" kern="1200" cap="none" spc="0" normalizeH="0" baseline="0" noProof="0" dirty="0">
                <a:ln>
                  <a:noFill/>
                </a:ln>
                <a:solidFill>
                  <a:srgbClr val="FF0000"/>
                </a:solidFill>
                <a:effectLst/>
                <a:uLnTx/>
                <a:uFillTx/>
                <a:latin typeface="+mn-lt"/>
                <a:ea typeface="+mn-ea"/>
                <a:cs typeface="Arial" pitchFamily="34" charset="0"/>
              </a:rPr>
              <a:t>(write as results statement)</a:t>
            </a: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Arial" pitchFamily="34" charset="0"/>
              </a:rPr>
              <a:t>2</a:t>
            </a:r>
            <a:r>
              <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Identify long term changes </a:t>
            </a:r>
            <a:r>
              <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rPr>
              <a:t>that will support this goal  and that you can influence (indirectly)  </a:t>
            </a:r>
            <a:endParaRPr kumimoji="0" lang="en-US" sz="1600" b="0" i="0" u="none" strike="noStrike" kern="1200" cap="none" spc="0" normalizeH="0" baseline="0" noProof="0" dirty="0">
              <a:ln>
                <a:noFill/>
              </a:ln>
              <a:solidFill>
                <a:srgbClr val="C00000"/>
              </a:solidFill>
              <a:effectLst/>
              <a:uLnTx/>
              <a:uFillTx/>
              <a:latin typeface="+mn-lt"/>
              <a:ea typeface="+mn-ea"/>
              <a:cs typeface="Arial" pitchFamily="34" charset="0"/>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Arial" pitchFamily="34" charset="0"/>
              </a:rPr>
              <a:t>3</a:t>
            </a: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 Work backwards:  </a:t>
            </a:r>
            <a:r>
              <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rPr>
              <a:t>ask yourselves, in order for this to happen what  needs to change (who would be doing what differently)?</a:t>
            </a: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Arial" pitchFamily="34" charset="0"/>
              </a:rPr>
              <a:t>4</a:t>
            </a: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  Again</a:t>
            </a:r>
            <a:r>
              <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rPr>
              <a:t>: ask “in order for these changes to take place, what would have to be different ( who would be doing what differently – what would have to be in place? )</a:t>
            </a:r>
            <a:r>
              <a:rPr kumimoji="0" lang="en-US" sz="1600" b="0" i="0" u="none" strike="noStrike" kern="1200" cap="none" spc="0" normalizeH="0" baseline="0" noProof="0" dirty="0">
                <a:ln>
                  <a:noFill/>
                </a:ln>
                <a:solidFill>
                  <a:srgbClr val="C00000"/>
                </a:solidFill>
                <a:effectLst/>
                <a:uLnTx/>
                <a:uFillTx/>
                <a:latin typeface="+mn-lt"/>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Arial" pitchFamily="34" charset="0"/>
              </a:rPr>
              <a:t>5</a:t>
            </a:r>
            <a:r>
              <a:rPr kumimoji="0" lang="en-US" sz="1600" b="0" i="0" u="none" strike="noStrike" kern="1200" cap="none" spc="0" normalizeH="0" baseline="0" noProof="0" dirty="0">
                <a:ln>
                  <a:noFill/>
                </a:ln>
                <a:solidFill>
                  <a:schemeClr val="tx1"/>
                </a:solidFill>
                <a:effectLst/>
                <a:uLnTx/>
                <a:uFillTx/>
                <a:latin typeface="+mn-lt"/>
                <a:ea typeface="+mn-ea"/>
                <a:cs typeface="Arial" pitchFamily="34" charset="0"/>
              </a:rPr>
              <a:t>. Once you have agreed and written up long, medium and short term changes, </a:t>
            </a: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discuss and agree:</a:t>
            </a:r>
          </a:p>
          <a:p>
            <a:pPr marL="715963" marR="0" lvl="1" indent="-358775" algn="l" defTabSz="914400" rtl="0" eaLnBrk="1" fontAlgn="auto" latinLnBrk="0" hangingPunct="1">
              <a:lnSpc>
                <a:spcPct val="100000"/>
              </a:lnSpc>
              <a:spcBef>
                <a:spcPct val="20000"/>
              </a:spcBef>
              <a:spcAft>
                <a:spcPts val="0"/>
              </a:spcAft>
              <a:buClrTx/>
              <a:buSzTx/>
              <a:buFont typeface="Courier New" pitchFamily="49" charset="0"/>
              <a:buChar char="o"/>
              <a:tabLst>
                <a:tab pos="715963" algn="l"/>
              </a:tabLst>
              <a:defRPr/>
            </a:pP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Who you should be working with?</a:t>
            </a:r>
          </a:p>
          <a:p>
            <a:pPr marL="715963" marR="0" lvl="1" indent="-358775" algn="l" defTabSz="914400" rtl="0" eaLnBrk="1" fontAlgn="auto" latinLnBrk="0" hangingPunct="1">
              <a:lnSpc>
                <a:spcPct val="100000"/>
              </a:lnSpc>
              <a:spcBef>
                <a:spcPct val="20000"/>
              </a:spcBef>
              <a:spcAft>
                <a:spcPts val="0"/>
              </a:spcAft>
              <a:buClrTx/>
              <a:buSzTx/>
              <a:buFont typeface="Courier New" pitchFamily="49" charset="0"/>
              <a:buChar char="o"/>
              <a:tabLst>
                <a:tab pos="715963" algn="l"/>
              </a:tabLst>
              <a:defRPr/>
            </a:pPr>
            <a:r>
              <a:rPr kumimoji="0" lang="en-US" sz="1600" b="1" i="0" u="none" strike="noStrike" kern="1200" cap="none" spc="0" normalizeH="0" baseline="0" noProof="0" dirty="0">
                <a:ln>
                  <a:noFill/>
                </a:ln>
                <a:solidFill>
                  <a:schemeClr val="tx1"/>
                </a:solidFill>
                <a:effectLst/>
                <a:uLnTx/>
                <a:uFillTx/>
                <a:latin typeface="+mn-lt"/>
                <a:ea typeface="+mn-ea"/>
                <a:cs typeface="Arial" pitchFamily="34" charset="0"/>
              </a:rPr>
              <a:t>What you should be doing with them?</a:t>
            </a: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1143000" marR="0" lvl="0" indent="-11430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itle 11"/>
          <p:cNvSpPr txBox="1">
            <a:spLocks/>
          </p:cNvSpPr>
          <p:nvPr/>
        </p:nvSpPr>
        <p:spPr>
          <a:xfrm>
            <a:off x="539552" y="476672"/>
            <a:ext cx="8173308" cy="1143000"/>
          </a:xfrm>
          <a:prstGeom prst="rect">
            <a:avLst/>
          </a:prstGeom>
        </p:spPr>
        <p:txBody>
          <a:bodyPr/>
          <a:lstStyle/>
          <a:p>
            <a:pPr lvl="0" fontAlgn="auto">
              <a:spcAft>
                <a:spcPts val="0"/>
              </a:spcAft>
              <a:defRPr/>
            </a:pPr>
            <a:r>
              <a:rPr lang="en-GB" sz="2000" b="1" dirty="0" smtClean="0">
                <a:solidFill>
                  <a:schemeClr val="tx2"/>
                </a:solidFill>
              </a:rPr>
              <a:t>2.1. How to make a </a:t>
            </a:r>
            <a:r>
              <a:rPr lang="en-GB" sz="2000" b="1" dirty="0" err="1" smtClean="0">
                <a:solidFill>
                  <a:schemeClr val="tx2"/>
                </a:solidFill>
              </a:rPr>
              <a:t>ToC</a:t>
            </a:r>
            <a:r>
              <a:rPr lang="en-GB" sz="2000" b="1" dirty="0" smtClean="0">
                <a:solidFill>
                  <a:schemeClr val="tx2"/>
                </a:solidFill>
              </a:rPr>
              <a:t>: CHANGE </a:t>
            </a:r>
            <a:r>
              <a:rPr lang="en-GB" sz="2000" b="1" dirty="0">
                <a:solidFill>
                  <a:schemeClr val="tx2"/>
                </a:solidFill>
              </a:rPr>
              <a:t>PATHWAY </a:t>
            </a:r>
            <a:br>
              <a:rPr lang="en-GB" sz="2000" b="1" dirty="0">
                <a:solidFill>
                  <a:schemeClr val="tx2"/>
                </a:solidFill>
              </a:rPr>
            </a:br>
            <a:r>
              <a:rPr lang="en-GB" sz="2000" b="1" dirty="0" smtClean="0">
                <a:solidFill>
                  <a:schemeClr val="tx2"/>
                </a:solidFill>
              </a:rPr>
              <a:t>(Backward mapping) </a:t>
            </a:r>
            <a:r>
              <a:rPr lang="en-GB" sz="2000" b="1" dirty="0">
                <a:solidFill>
                  <a:schemeClr val="tx2"/>
                </a:solidFill>
              </a:rPr>
              <a:t/>
            </a:r>
            <a:br>
              <a:rPr lang="en-GB" sz="2000" b="1" dirty="0">
                <a:solidFill>
                  <a:schemeClr val="tx2"/>
                </a:solidFill>
              </a:rPr>
            </a:br>
            <a:endParaRPr lang="en-GB" sz="2000" b="1" dirty="0">
              <a:solidFill>
                <a:schemeClr val="tx2"/>
              </a:solidFill>
            </a:endParaRPr>
          </a:p>
        </p:txBody>
      </p:sp>
      <p:sp>
        <p:nvSpPr>
          <p:cNvPr id="8" name="Rectángulo 7"/>
          <p:cNvSpPr/>
          <p:nvPr/>
        </p:nvSpPr>
        <p:spPr>
          <a:xfrm>
            <a:off x="5652120" y="1265952"/>
            <a:ext cx="3276764" cy="4524315"/>
          </a:xfrm>
          <a:prstGeom prst="rect">
            <a:avLst/>
          </a:prstGeom>
          <a:solidFill>
            <a:schemeClr val="accent5"/>
          </a:solidFill>
        </p:spPr>
        <p:txBody>
          <a:bodyPr wrap="square">
            <a:spAutoFit/>
          </a:bodyPr>
          <a:lstStyle/>
          <a:p>
            <a:r>
              <a:rPr lang="en-US" sz="1600" b="1" dirty="0" smtClean="0"/>
              <a:t>Recommendations: </a:t>
            </a:r>
          </a:p>
          <a:p>
            <a:r>
              <a:rPr lang="en-US" sz="1600" dirty="0" smtClean="0"/>
              <a:t>These ideas may help you get deep understanding of the system:</a:t>
            </a:r>
          </a:p>
          <a:p>
            <a:endParaRPr lang="en-US" sz="1600" dirty="0"/>
          </a:p>
          <a:p>
            <a:r>
              <a:rPr lang="en-US" sz="1600" dirty="0" smtClean="0"/>
              <a:t>- Get </a:t>
            </a:r>
            <a:r>
              <a:rPr lang="en-US" sz="1600" dirty="0"/>
              <a:t>perspectives from different people – people maybe you don’t normally listen </a:t>
            </a:r>
            <a:r>
              <a:rPr lang="en-US" sz="1600" dirty="0" smtClean="0"/>
              <a:t>to: decisions makers, experts, other </a:t>
            </a:r>
            <a:r>
              <a:rPr lang="en-US" sz="1600" dirty="0"/>
              <a:t>people who work in your </a:t>
            </a:r>
            <a:r>
              <a:rPr lang="en-US" sz="1600" dirty="0" smtClean="0"/>
              <a:t>area, partners, staff, people </a:t>
            </a:r>
            <a:r>
              <a:rPr lang="en-US" sz="1600" dirty="0"/>
              <a:t>who are affected by the issue</a:t>
            </a:r>
          </a:p>
          <a:p>
            <a:endParaRPr lang="en-US" sz="1600" dirty="0"/>
          </a:p>
          <a:p>
            <a:r>
              <a:rPr lang="en-US" sz="1600" dirty="0" smtClean="0"/>
              <a:t>- Challenge </a:t>
            </a:r>
            <a:r>
              <a:rPr lang="en-US" sz="1600" dirty="0"/>
              <a:t>yourself : “what am I not seeing”, “what do we still not understand?” Am I working with how change really happens or just with how I wish it happened?</a:t>
            </a:r>
          </a:p>
        </p:txBody>
      </p:sp>
    </p:spTree>
    <p:extLst>
      <p:ext uri="{BB962C8B-B14F-4D97-AF65-F5344CB8AC3E}">
        <p14:creationId xmlns:p14="http://schemas.microsoft.com/office/powerpoint/2010/main" val="188511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5616" y="1196752"/>
            <a:ext cx="6552728" cy="2031325"/>
          </a:xfrm>
          <a:prstGeom prst="rect">
            <a:avLst/>
          </a:prstGeom>
          <a:noFill/>
        </p:spPr>
        <p:txBody>
          <a:bodyPr wrap="square" rtlCol="0">
            <a:spAutoFit/>
          </a:bodyPr>
          <a:lstStyle/>
          <a:p>
            <a:pPr lvl="0"/>
            <a:r>
              <a:rPr lang="en-AU" dirty="0"/>
              <a:t>Informed by gender, power and political economy analysis, </a:t>
            </a:r>
            <a:r>
              <a:rPr lang="en-AU" b="1" dirty="0" err="1"/>
              <a:t>ToC</a:t>
            </a:r>
            <a:r>
              <a:rPr lang="en-AU" b="1" dirty="0"/>
              <a:t> illustrates ideas about how change will work to address a development problem and summarises the causal pathways that an Oxfam initiative will employ to contribute to change</a:t>
            </a:r>
            <a:r>
              <a:rPr lang="en-AU" dirty="0"/>
              <a:t>. A MEL logical framework provides an explanation of the strategies within each causal pathway and that will contribute to </a:t>
            </a:r>
            <a:r>
              <a:rPr lang="en-AU" dirty="0" err="1"/>
              <a:t>ToC</a:t>
            </a:r>
            <a:r>
              <a:rPr lang="en-AU" dirty="0"/>
              <a:t> interim and higher level outcomes.  </a:t>
            </a:r>
            <a:endParaRPr lang="es-ES" dirty="0"/>
          </a:p>
        </p:txBody>
      </p:sp>
    </p:spTree>
    <p:extLst>
      <p:ext uri="{BB962C8B-B14F-4D97-AF65-F5344CB8AC3E}">
        <p14:creationId xmlns:p14="http://schemas.microsoft.com/office/powerpoint/2010/main" val="66554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71913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bg2"/>
                </a:solidFill>
                <a:effectLst/>
                <a:uLnTx/>
                <a:uFillTx/>
                <a:latin typeface="+mj-lt"/>
                <a:ea typeface="+mj-ea"/>
                <a:cs typeface="Arial" pitchFamily="34" charset="0"/>
              </a:rPr>
              <a:t>Example 1: GROW </a:t>
            </a:r>
            <a:r>
              <a:rPr kumimoji="0" lang="en-GB" sz="2400" b="1" i="0" u="none" strike="noStrike" kern="1200" cap="none" spc="0" normalizeH="0" baseline="0" noProof="0" dirty="0" err="1" smtClean="0">
                <a:ln>
                  <a:noFill/>
                </a:ln>
                <a:solidFill>
                  <a:schemeClr val="bg2"/>
                </a:solidFill>
                <a:effectLst/>
                <a:uLnTx/>
                <a:uFillTx/>
                <a:latin typeface="+mj-lt"/>
                <a:ea typeface="+mj-ea"/>
                <a:cs typeface="Arial" pitchFamily="34" charset="0"/>
              </a:rPr>
              <a:t>ToC</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Tabla 6"/>
          <p:cNvGraphicFramePr>
            <a:graphicFrameLocks noGrp="1"/>
          </p:cNvGraphicFramePr>
          <p:nvPr>
            <p:extLst>
              <p:ext uri="{D42A27DB-BD31-4B8C-83A1-F6EECF244321}">
                <p14:modId xmlns:p14="http://schemas.microsoft.com/office/powerpoint/2010/main" val="559655254"/>
              </p:ext>
            </p:extLst>
          </p:nvPr>
        </p:nvGraphicFramePr>
        <p:xfrm>
          <a:off x="457200" y="1412776"/>
          <a:ext cx="8435283" cy="5350534"/>
        </p:xfrm>
        <a:graphic>
          <a:graphicData uri="http://schemas.openxmlformats.org/drawingml/2006/table">
            <a:tbl>
              <a:tblPr firstRow="1" firstCol="1" bandRow="1" bandCol="1"/>
              <a:tblGrid>
                <a:gridCol w="2168196">
                  <a:extLst>
                    <a:ext uri="{9D8B030D-6E8A-4147-A177-3AD203B41FA5}">
                      <a16:colId xmlns:a16="http://schemas.microsoft.com/office/drawing/2014/main" val="1548809855"/>
                    </a:ext>
                  </a:extLst>
                </a:gridCol>
                <a:gridCol w="1931601">
                  <a:extLst>
                    <a:ext uri="{9D8B030D-6E8A-4147-A177-3AD203B41FA5}">
                      <a16:colId xmlns:a16="http://schemas.microsoft.com/office/drawing/2014/main" val="1894510296"/>
                    </a:ext>
                  </a:extLst>
                </a:gridCol>
                <a:gridCol w="379902">
                  <a:extLst>
                    <a:ext uri="{9D8B030D-6E8A-4147-A177-3AD203B41FA5}">
                      <a16:colId xmlns:a16="http://schemas.microsoft.com/office/drawing/2014/main" val="661287671"/>
                    </a:ext>
                  </a:extLst>
                </a:gridCol>
                <a:gridCol w="379902">
                  <a:extLst>
                    <a:ext uri="{9D8B030D-6E8A-4147-A177-3AD203B41FA5}">
                      <a16:colId xmlns:a16="http://schemas.microsoft.com/office/drawing/2014/main" val="3160656065"/>
                    </a:ext>
                  </a:extLst>
                </a:gridCol>
                <a:gridCol w="379902">
                  <a:extLst>
                    <a:ext uri="{9D8B030D-6E8A-4147-A177-3AD203B41FA5}">
                      <a16:colId xmlns:a16="http://schemas.microsoft.com/office/drawing/2014/main" val="159299105"/>
                    </a:ext>
                  </a:extLst>
                </a:gridCol>
                <a:gridCol w="379902">
                  <a:extLst>
                    <a:ext uri="{9D8B030D-6E8A-4147-A177-3AD203B41FA5}">
                      <a16:colId xmlns:a16="http://schemas.microsoft.com/office/drawing/2014/main" val="292144352"/>
                    </a:ext>
                  </a:extLst>
                </a:gridCol>
                <a:gridCol w="379902">
                  <a:extLst>
                    <a:ext uri="{9D8B030D-6E8A-4147-A177-3AD203B41FA5}">
                      <a16:colId xmlns:a16="http://schemas.microsoft.com/office/drawing/2014/main" val="3420850264"/>
                    </a:ext>
                  </a:extLst>
                </a:gridCol>
                <a:gridCol w="379902">
                  <a:extLst>
                    <a:ext uri="{9D8B030D-6E8A-4147-A177-3AD203B41FA5}">
                      <a16:colId xmlns:a16="http://schemas.microsoft.com/office/drawing/2014/main" val="1668517647"/>
                    </a:ext>
                  </a:extLst>
                </a:gridCol>
                <a:gridCol w="379902">
                  <a:extLst>
                    <a:ext uri="{9D8B030D-6E8A-4147-A177-3AD203B41FA5}">
                      <a16:colId xmlns:a16="http://schemas.microsoft.com/office/drawing/2014/main" val="112558616"/>
                    </a:ext>
                  </a:extLst>
                </a:gridCol>
                <a:gridCol w="1676172">
                  <a:extLst>
                    <a:ext uri="{9D8B030D-6E8A-4147-A177-3AD203B41FA5}">
                      <a16:colId xmlns:a16="http://schemas.microsoft.com/office/drawing/2014/main" val="3750490546"/>
                    </a:ext>
                  </a:extLst>
                </a:gridCol>
              </a:tblGrid>
              <a:tr h="203232">
                <a:tc>
                  <a:txBody>
                    <a:bodyPr/>
                    <a:lstStyle/>
                    <a:p>
                      <a:pPr algn="ctr">
                        <a:spcAft>
                          <a:spcPts val="0"/>
                        </a:spcAft>
                      </a:pPr>
                      <a:r>
                        <a:rPr lang="en-GB" sz="1100" b="1">
                          <a:effectLst/>
                          <a:latin typeface="Arial Narrow" panose="020B0606020202030204" pitchFamily="34" charset="0"/>
                          <a:ea typeface="MS Mincho" panose="02020609040205080304" pitchFamily="49" charset="-128"/>
                          <a:cs typeface="Arial" panose="020B0604020202020204" pitchFamily="34" charset="0"/>
                        </a:rPr>
                        <a:t>Impact </a:t>
                      </a:r>
                      <a:br>
                        <a:rPr lang="en-GB" sz="1100" b="1">
                          <a:effectLst/>
                          <a:latin typeface="Arial Narrow" panose="020B0606020202030204" pitchFamily="34" charset="0"/>
                          <a:ea typeface="MS Mincho" panose="02020609040205080304" pitchFamily="49" charset="-128"/>
                          <a:cs typeface="Arial" panose="020B0604020202020204" pitchFamily="34" charset="0"/>
                        </a:rPr>
                      </a:br>
                      <a:r>
                        <a:rPr lang="en-GB" sz="1100">
                          <a:effectLst/>
                          <a:latin typeface="Arial Narrow" panose="020B0606020202030204" pitchFamily="34" charset="0"/>
                          <a:ea typeface="MS Mincho" panose="02020609040205080304" pitchFamily="49" charset="-128"/>
                          <a:cs typeface="Arial" panose="020B0604020202020204" pitchFamily="34" charset="0"/>
                        </a:rPr>
                        <a:t>(Long term goal)</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Women and men living in poverty grow and buy enough food to eat</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51139103"/>
                  </a:ext>
                </a:extLst>
              </a:tr>
              <a:tr h="221066">
                <a:tc>
                  <a:txBody>
                    <a:bodyPr/>
                    <a:lstStyle/>
                    <a:p>
                      <a:pPr algn="ctr">
                        <a:spcAft>
                          <a:spcPts val="0"/>
                        </a:spcAft>
                      </a:pPr>
                      <a:r>
                        <a:rPr lang="en-GB" sz="600" b="1" dirty="0">
                          <a:effectLst/>
                          <a:latin typeface="Arial Narrow" panose="020B0606020202030204" pitchFamily="34" charset="0"/>
                          <a:ea typeface="MS Mincho" panose="02020609040205080304" pitchFamily="49" charset="-128"/>
                          <a:cs typeface="Arial" panose="020B0604020202020204" pitchFamily="34" charset="0"/>
                        </a:rPr>
                        <a:t> </a:t>
                      </a:r>
                      <a:endParaRPr lang="es-ES" sz="600" dirty="0">
                        <a:effectLst/>
                        <a:latin typeface="Times New Roman" panose="02020603050405020304" pitchFamily="18" charset="0"/>
                        <a:ea typeface="MS Mincho" panose="02020609040205080304" pitchFamily="49" charset="-128"/>
                      </a:endParaRPr>
                    </a:p>
                    <a:p>
                      <a:pPr algn="ctr">
                        <a:spcAft>
                          <a:spcPts val="0"/>
                        </a:spcAft>
                      </a:pPr>
                      <a:r>
                        <a:rPr lang="en-GB" sz="600" b="1" dirty="0">
                          <a:effectLst/>
                          <a:latin typeface="Arial Narrow" panose="020B0606020202030204" pitchFamily="34" charset="0"/>
                          <a:ea typeface="MS Mincho" panose="02020609040205080304" pitchFamily="49" charset="-128"/>
                          <a:cs typeface="Arial" panose="020B0604020202020204" pitchFamily="34" charset="0"/>
                        </a:rPr>
                        <a:t> </a:t>
                      </a:r>
                      <a:endParaRPr lang="es-ES" sz="600" dirty="0">
                        <a:effectLst/>
                        <a:latin typeface="Times New Roman" panose="02020603050405020304" pitchFamily="18" charset="0"/>
                        <a:ea typeface="MS Mincho" panose="02020609040205080304" pitchFamily="49" charset="-128"/>
                      </a:endParaRPr>
                    </a:p>
                    <a:p>
                      <a:pPr algn="ctr">
                        <a:spcAft>
                          <a:spcPts val="0"/>
                        </a:spcAft>
                      </a:pPr>
                      <a:r>
                        <a:rPr lang="en-GB" sz="600" b="1" dirty="0">
                          <a:effectLst/>
                          <a:latin typeface="Arial Narrow" panose="020B0606020202030204" pitchFamily="34" charset="0"/>
                          <a:ea typeface="MS Mincho" panose="02020609040205080304" pitchFamily="49" charset="-128"/>
                          <a:cs typeface="Arial" panose="020B0604020202020204" pitchFamily="34" charset="0"/>
                        </a:rPr>
                        <a:t> </a:t>
                      </a:r>
                      <a:endParaRPr lang="es-ES" sz="6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endParaRPr lang="es-ES" sz="6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3">
                  <a:txBody>
                    <a:bodyPr/>
                    <a:lstStyle/>
                    <a:p>
                      <a:pPr>
                        <a:spcAft>
                          <a:spcPts val="0"/>
                        </a:spcAft>
                      </a:pPr>
                      <a:r>
                        <a:rPr lang="es-ES" sz="600" dirty="0">
                          <a:effectLst/>
                          <a:latin typeface="Times New Roman" panose="02020603050405020304" pitchFamily="18" charset="0"/>
                          <a:ea typeface="MS Mincho" panose="02020609040205080304" pitchFamily="49"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08181795"/>
                  </a:ext>
                </a:extLst>
              </a:tr>
              <a:tr h="218037">
                <a:tc rowSpan="3">
                  <a:txBody>
                    <a:bodyPr/>
                    <a:lstStyle/>
                    <a:p>
                      <a:pPr algn="ctr">
                        <a:spcAft>
                          <a:spcPts val="0"/>
                        </a:spcAft>
                      </a:pPr>
                      <a:r>
                        <a:rPr lang="en-GB" sz="1100" b="1">
                          <a:effectLst/>
                          <a:latin typeface="Arial Narrow" panose="020B0606020202030204" pitchFamily="34" charset="0"/>
                          <a:ea typeface="MS Mincho" panose="02020609040205080304" pitchFamily="49" charset="-128"/>
                        </a:rPr>
                        <a:t>Outcomes</a:t>
                      </a:r>
                      <a:br>
                        <a:rPr lang="en-GB" sz="1100" b="1">
                          <a:effectLst/>
                          <a:latin typeface="Arial Narrow" panose="020B0606020202030204" pitchFamily="34" charset="0"/>
                          <a:ea typeface="MS Mincho" panose="02020609040205080304" pitchFamily="49" charset="-128"/>
                        </a:rPr>
                      </a:br>
                      <a:r>
                        <a:rPr lang="en-GB" sz="1100" b="1">
                          <a:effectLst/>
                          <a:latin typeface="Arial Narrow" panose="020B0606020202030204" pitchFamily="34" charset="0"/>
                          <a:ea typeface="MS Mincho" panose="02020609040205080304" pitchFamily="49" charset="-128"/>
                        </a:rPr>
                        <a:t>(</a:t>
                      </a:r>
                      <a:r>
                        <a:rPr lang="en-GB" sz="1100">
                          <a:effectLst/>
                          <a:latin typeface="Arial Narrow" panose="020B0606020202030204" pitchFamily="34" charset="0"/>
                          <a:ea typeface="MS Mincho" panose="02020609040205080304" pitchFamily="49" charset="-128"/>
                        </a:rPr>
                        <a:t>Objectives to be achieved)</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Pillar 1:</a:t>
                      </a:r>
                      <a:r>
                        <a:rPr lang="en-GB" sz="1100">
                          <a:effectLst/>
                          <a:latin typeface="Times New Roman" panose="02020603050405020304" pitchFamily="18" charset="0"/>
                          <a:ea typeface="MS Mincho" panose="02020609040205080304" pitchFamily="49" charset="-128"/>
                        </a:rPr>
                        <a:t> </a:t>
                      </a:r>
                      <a:r>
                        <a:rPr lang="en-GB" sz="1100">
                          <a:effectLst/>
                          <a:latin typeface="Arial Narrow" panose="020B0606020202030204" pitchFamily="34" charset="0"/>
                          <a:ea typeface="MS Mincho" panose="02020609040205080304" pitchFamily="49" charset="-128"/>
                          <a:cs typeface="Arial" panose="020B0604020202020204" pitchFamily="34" charset="0"/>
                        </a:rPr>
                        <a:t>Agriculture and food production/consumption</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Pillar 2: climate change</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Pillar 3: Women and communities rights to land</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191445282"/>
                  </a:ext>
                </a:extLst>
              </a:tr>
              <a:tr h="1017508">
                <a:tc vMerge="1">
                  <a:txBody>
                    <a:bodyPr/>
                    <a:lstStyle/>
                    <a:p>
                      <a:endParaRPr lang="es-ES"/>
                    </a:p>
                  </a:txBody>
                  <a:tcPr/>
                </a:tc>
                <a:tc gridSpan="3">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By 2019, more government funding for small scale food production and a greater proportion of private investment in agriculture focused on helping, not harming, small scale food producers.</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By 2019, communities that are vulnerable to climate change have greater access to adaption finance and other forms of support, and emissions from key sources are cut</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Narrow" panose="020B0606020202030204" pitchFamily="34" charset="0"/>
                        </a:rPr>
                        <a:t>By 2019, women and communities in at least 10 countries protect and realise their rights to land.</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extLst>
                  <a:ext uri="{0D108BD9-81ED-4DB2-BD59-A6C34878D82A}">
                    <a16:rowId xmlns:a16="http://schemas.microsoft.com/office/drawing/2014/main" val="2005160151"/>
                  </a:ext>
                </a:extLst>
              </a:tr>
              <a:tr h="218037">
                <a:tc vMerge="1">
                  <a:txBody>
                    <a:bodyPr/>
                    <a:lstStyle/>
                    <a:p>
                      <a:endParaRPr lang="es-ES"/>
                    </a:p>
                  </a:txBody>
                  <a:tcPr/>
                </a:tc>
                <a:tc gridSpan="9">
                  <a:txBody>
                    <a:bodyPr/>
                    <a:lstStyle/>
                    <a:p>
                      <a:pPr algn="ctr">
                        <a:spcAft>
                          <a:spcPts val="0"/>
                        </a:spcAft>
                      </a:pPr>
                      <a:r>
                        <a:rPr lang="en-GB" sz="1100" b="1">
                          <a:effectLst/>
                          <a:latin typeface="Arial Narrow" panose="020B0606020202030204" pitchFamily="34" charset="0"/>
                          <a:ea typeface="MS Mincho" panose="02020609040205080304" pitchFamily="49" charset="-128"/>
                        </a:rPr>
                        <a:t> </a:t>
                      </a:r>
                      <a:endParaRPr lang="es-ES" sz="1100">
                        <a:effectLst/>
                        <a:latin typeface="Times New Roman" panose="02020603050405020304" pitchFamily="18" charset="0"/>
                        <a:ea typeface="MS Mincho" panose="02020609040205080304" pitchFamily="49" charset="-128"/>
                      </a:endParaRPr>
                    </a:p>
                    <a:p>
                      <a:pPr algn="ctr">
                        <a:spcAft>
                          <a:spcPts val="0"/>
                        </a:spcAft>
                      </a:pPr>
                      <a:r>
                        <a:rPr lang="en-GB" sz="1100" b="1">
                          <a:effectLst/>
                          <a:latin typeface="Arial Narrow" panose="020B0606020202030204" pitchFamily="34" charset="0"/>
                          <a:ea typeface="MS Mincho" panose="02020609040205080304" pitchFamily="49" charset="-128"/>
                        </a:rPr>
                        <a:t>10  GROW advocacy priority objectives 2016-19</a:t>
                      </a:r>
                      <a:endParaRPr lang="es-ES" sz="1100">
                        <a:effectLst/>
                        <a:latin typeface="Times New Roman" panose="02020603050405020304" pitchFamily="18" charset="0"/>
                        <a:ea typeface="MS Mincho" panose="02020609040205080304" pitchFamily="49" charset="-128"/>
                      </a:endParaRPr>
                    </a:p>
                    <a:p>
                      <a:pPr algn="ctr">
                        <a:spcAft>
                          <a:spcPts val="0"/>
                        </a:spcAft>
                      </a:pPr>
                      <a:r>
                        <a:rPr lang="en-GB" sz="1100">
                          <a:effectLst/>
                          <a:latin typeface="Arial Narrow" panose="020B0606020202030204" pitchFamily="34" charset="0"/>
                          <a:ea typeface="MS Mincho" panose="02020609040205080304" pitchFamily="49" charset="-128"/>
                          <a:cs typeface="Arial Narrow" panose="020B0606020202030204" pitchFamily="34" charset="0"/>
                        </a:rPr>
                        <a:t> </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91245522"/>
                  </a:ext>
                </a:extLst>
              </a:tr>
              <a:tr h="218710">
                <a:tc>
                  <a:txBody>
                    <a:bodyPr/>
                    <a:lstStyle/>
                    <a:p>
                      <a:pPr algn="ctr">
                        <a:spcAft>
                          <a:spcPts val="0"/>
                        </a:spcAft>
                      </a:pPr>
                      <a:r>
                        <a:rPr lang="en-GB" sz="600" b="1">
                          <a:effectLst/>
                          <a:latin typeface="Arial Narrow" panose="020B0606020202030204" pitchFamily="34" charset="0"/>
                          <a:ea typeface="MS Mincho" panose="02020609040205080304" pitchFamily="49" charset="-128"/>
                          <a:cs typeface="Arial" panose="020B0604020202020204" pitchFamily="34" charset="0"/>
                        </a:rPr>
                        <a:t> </a:t>
                      </a:r>
                      <a:endParaRPr lang="es-ES" sz="600">
                        <a:effectLst/>
                        <a:latin typeface="Times New Roman" panose="02020603050405020304" pitchFamily="18" charset="0"/>
                        <a:ea typeface="MS Mincho" panose="02020609040205080304" pitchFamily="49" charset="-128"/>
                      </a:endParaRPr>
                    </a:p>
                    <a:p>
                      <a:pPr algn="ctr">
                        <a:spcAft>
                          <a:spcPts val="0"/>
                        </a:spcAft>
                      </a:pPr>
                      <a:r>
                        <a:rPr lang="en-GB" sz="600" b="1">
                          <a:effectLst/>
                          <a:latin typeface="Arial Narrow" panose="020B0606020202030204" pitchFamily="34" charset="0"/>
                          <a:ea typeface="MS Mincho" panose="02020609040205080304" pitchFamily="49" charset="-128"/>
                          <a:cs typeface="Arial" panose="020B0604020202020204" pitchFamily="34" charset="0"/>
                        </a:rPr>
                        <a:t> </a:t>
                      </a:r>
                      <a:endParaRPr lang="es-ES" sz="600">
                        <a:effectLst/>
                        <a:latin typeface="Times New Roman" panose="02020603050405020304" pitchFamily="18" charset="0"/>
                        <a:ea typeface="MS Mincho" panose="02020609040205080304" pitchFamily="49" charset="-128"/>
                      </a:endParaRPr>
                    </a:p>
                    <a:p>
                      <a:pPr algn="ctr">
                        <a:spcAft>
                          <a:spcPts val="0"/>
                        </a:spcAft>
                      </a:pPr>
                      <a:r>
                        <a:rPr lang="en-GB" sz="600" b="1">
                          <a:effectLst/>
                          <a:latin typeface="Arial Narrow" panose="020B0606020202030204" pitchFamily="34" charset="0"/>
                          <a:ea typeface="MS Mincho" panose="02020609040205080304" pitchFamily="49" charset="-128"/>
                          <a:cs typeface="Arial" panose="020B0604020202020204" pitchFamily="34" charset="0"/>
                        </a:rPr>
                        <a:t> </a:t>
                      </a:r>
                      <a:endParaRPr lang="es-ES" sz="60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spcAft>
                          <a:spcPts val="0"/>
                        </a:spcAft>
                      </a:pPr>
                      <a:endParaRPr lang="es-ES" sz="6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69605327"/>
                  </a:ext>
                </a:extLst>
              </a:tr>
              <a:tr h="508754">
                <a:tc>
                  <a:txBody>
                    <a:bodyPr/>
                    <a:lstStyle/>
                    <a:p>
                      <a:pPr algn="ctr">
                        <a:spcAft>
                          <a:spcPts val="0"/>
                        </a:spcAft>
                      </a:pPr>
                      <a:r>
                        <a:rPr lang="en-GB" sz="1100" b="1">
                          <a:effectLst/>
                          <a:latin typeface="Arial Narrow" panose="020B0606020202030204" pitchFamily="34" charset="0"/>
                          <a:ea typeface="MS Mincho" panose="02020609040205080304" pitchFamily="49" charset="-128"/>
                        </a:rPr>
                        <a:t>Interim outcomes </a:t>
                      </a:r>
                      <a:br>
                        <a:rPr lang="en-GB" sz="1100" b="1">
                          <a:effectLst/>
                          <a:latin typeface="Arial Narrow" panose="020B0606020202030204" pitchFamily="34" charset="0"/>
                          <a:ea typeface="MS Mincho" panose="02020609040205080304" pitchFamily="49" charset="-128"/>
                        </a:rPr>
                      </a:br>
                      <a:r>
                        <a:rPr lang="en-GB" sz="1100">
                          <a:effectLst/>
                          <a:latin typeface="Arial Narrow" panose="020B0606020202030204" pitchFamily="34" charset="0"/>
                          <a:ea typeface="MS Mincho" panose="02020609040205080304" pitchFamily="49" charset="-128"/>
                        </a:rPr>
                        <a:t>(results needed to contribute to objectives)</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Alliances and networks with increased access to decision makers</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gridSpan="3">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Worldwide pressure on companies and governments builds</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Shift in international debate in key forums</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18139062"/>
                  </a:ext>
                </a:extLst>
              </a:tr>
              <a:tr h="218710">
                <a:tc>
                  <a:txBody>
                    <a:bodyPr/>
                    <a:lstStyle/>
                    <a:p>
                      <a:pPr algn="ctr">
                        <a:spcAft>
                          <a:spcPts val="0"/>
                        </a:spcAft>
                      </a:pPr>
                      <a:endParaRPr lang="es-ES" sz="11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spcAft>
                          <a:spcPts val="0"/>
                        </a:spcAft>
                      </a:pPr>
                      <a:endParaRPr lang="es-ES" sz="11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14131508"/>
                  </a:ext>
                </a:extLst>
              </a:tr>
              <a:tr h="581433">
                <a:tc>
                  <a:txBody>
                    <a:bodyPr/>
                    <a:lstStyle/>
                    <a:p>
                      <a:pPr algn="ctr">
                        <a:spcAft>
                          <a:spcPts val="0"/>
                        </a:spcAft>
                      </a:pPr>
                      <a:r>
                        <a:rPr lang="en-GB" sz="1100" b="1">
                          <a:effectLst/>
                          <a:latin typeface="Arial Narrow" panose="020B0606020202030204" pitchFamily="34" charset="0"/>
                          <a:ea typeface="MS Mincho" panose="02020609040205080304" pitchFamily="49" charset="-128"/>
                        </a:rPr>
                        <a:t>Outcome indicators</a:t>
                      </a:r>
                      <a:br>
                        <a:rPr lang="en-GB" sz="1100" b="1">
                          <a:effectLst/>
                          <a:latin typeface="Arial Narrow" panose="020B0606020202030204" pitchFamily="34" charset="0"/>
                          <a:ea typeface="MS Mincho" panose="02020609040205080304" pitchFamily="49" charset="-128"/>
                        </a:rPr>
                      </a:br>
                      <a:r>
                        <a:rPr lang="en-GB" sz="1100">
                          <a:effectLst/>
                          <a:latin typeface="Arial Narrow" panose="020B0606020202030204" pitchFamily="34" charset="0"/>
                          <a:ea typeface="MS Mincho" panose="02020609040205080304" pitchFamily="49" charset="-128"/>
                        </a:rPr>
                        <a:t>--Examples--</a:t>
                      </a:r>
                      <a:endParaRPr lang="es-ES" sz="1100">
                        <a:effectLst/>
                        <a:latin typeface="Times New Roman" panose="02020603050405020304" pitchFamily="18" charset="0"/>
                        <a:ea typeface="MS Mincho" panose="02020609040205080304" pitchFamily="49" charset="-128"/>
                      </a:endParaRPr>
                    </a:p>
                    <a:p>
                      <a:pPr algn="ctr">
                        <a:spcAft>
                          <a:spcPts val="0"/>
                        </a:spcAft>
                      </a:pPr>
                      <a:r>
                        <a:rPr lang="en-GB" sz="1100">
                          <a:effectLst/>
                          <a:latin typeface="Arial Narrow" panose="020B0606020202030204" pitchFamily="34" charset="0"/>
                          <a:ea typeface="MS Mincho" panose="02020609040205080304" pitchFamily="49" charset="-128"/>
                        </a:rPr>
                        <a:t>(measures changes achieved)</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Civil society partners are strengthened  </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3">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Shifts in target policy and decision makers’ positions in favour of the poor </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Number of cases of  private sector actors  adopting / implementing policies   </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
                      </a:r>
                      <a:br>
                        <a:rPr lang="en-GB" sz="1100">
                          <a:effectLst/>
                          <a:latin typeface="Arial Narrow" panose="020B0606020202030204" pitchFamily="34" charset="0"/>
                          <a:ea typeface="MS Mincho" panose="02020609040205080304" pitchFamily="49" charset="-128"/>
                          <a:cs typeface="Arial" panose="020B0604020202020204" pitchFamily="34" charset="0"/>
                        </a:rPr>
                      </a:br>
                      <a:r>
                        <a:rPr lang="en-GB" sz="1100">
                          <a:effectLst/>
                          <a:latin typeface="Arial Narrow" panose="020B0606020202030204" pitchFamily="34" charset="0"/>
                          <a:ea typeface="MS Mincho" panose="02020609040205080304" pitchFamily="49" charset="-128"/>
                          <a:cs typeface="Arial" panose="020B0604020202020204" pitchFamily="34" charset="0"/>
                        </a:rPr>
                        <a:t>Number of actions taken by GROW supporters</a:t>
                      </a:r>
                      <a:endParaRPr lang="es-ES" sz="1100">
                        <a:effectLst/>
                        <a:latin typeface="Times New Roman" panose="02020603050405020304" pitchFamily="18" charset="0"/>
                        <a:ea typeface="MS Mincho" panose="02020609040205080304" pitchFamily="49" charset="-128"/>
                      </a:endParaRPr>
                    </a:p>
                  </a:txBody>
                  <a:tcPr marL="36340" marR="36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94621582"/>
                  </a:ext>
                </a:extLst>
              </a:tr>
              <a:tr h="218710">
                <a:tc>
                  <a:txBody>
                    <a:bodyPr/>
                    <a:lstStyle/>
                    <a:p>
                      <a:pPr algn="ctr">
                        <a:spcAft>
                          <a:spcPts val="0"/>
                        </a:spcAft>
                      </a:pPr>
                      <a:endParaRPr lang="es-ES" sz="11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spcAft>
                          <a:spcPts val="0"/>
                        </a:spcAft>
                      </a:pPr>
                      <a:endParaRPr lang="es-ES" sz="1100" dirty="0">
                        <a:effectLst/>
                        <a:latin typeface="Times New Roman" panose="02020603050405020304" pitchFamily="18" charset="0"/>
                        <a:ea typeface="MS Mincho" panose="02020609040205080304" pitchFamily="49" charset="-128"/>
                      </a:endParaRPr>
                    </a:p>
                  </a:txBody>
                  <a:tcPr marL="36340" marR="36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44182347"/>
                  </a:ext>
                </a:extLst>
              </a:tr>
              <a:tr h="654112">
                <a:tc>
                  <a:txBody>
                    <a:bodyPr/>
                    <a:lstStyle/>
                    <a:p>
                      <a:pPr algn="ctr">
                        <a:spcAft>
                          <a:spcPts val="0"/>
                        </a:spcAft>
                      </a:pPr>
                      <a:r>
                        <a:rPr lang="en-GB" sz="1100" b="1">
                          <a:effectLst/>
                          <a:latin typeface="Arial Narrow" panose="020B0606020202030204" pitchFamily="34" charset="0"/>
                          <a:ea typeface="MS Mincho" panose="02020609040205080304" pitchFamily="49" charset="-128"/>
                        </a:rPr>
                        <a:t>Output / process indicators</a:t>
                      </a:r>
                      <a:endParaRPr lang="es-ES" sz="1100">
                        <a:effectLst/>
                        <a:latin typeface="Times New Roman" panose="02020603050405020304" pitchFamily="18" charset="0"/>
                        <a:ea typeface="MS Mincho" panose="02020609040205080304" pitchFamily="49" charset="-128"/>
                      </a:endParaRPr>
                    </a:p>
                    <a:p>
                      <a:pPr algn="ctr">
                        <a:spcAft>
                          <a:spcPts val="0"/>
                        </a:spcAft>
                      </a:pPr>
                      <a:r>
                        <a:rPr lang="en-GB" sz="1100">
                          <a:effectLst/>
                          <a:latin typeface="Arial Narrow" panose="020B0606020202030204" pitchFamily="34" charset="0"/>
                          <a:ea typeface="MS Mincho" panose="02020609040205080304" pitchFamily="49" charset="-128"/>
                        </a:rPr>
                        <a:t>--Examples--</a:t>
                      </a:r>
                      <a:endParaRPr lang="es-ES" sz="1100">
                        <a:effectLst/>
                        <a:latin typeface="Times New Roman" panose="02020603050405020304" pitchFamily="18" charset="0"/>
                        <a:ea typeface="MS Mincho" panose="02020609040205080304" pitchFamily="49" charset="-128"/>
                      </a:endParaRPr>
                    </a:p>
                    <a:p>
                      <a:pPr algn="ctr">
                        <a:spcAft>
                          <a:spcPts val="0"/>
                        </a:spcAft>
                      </a:pPr>
                      <a:r>
                        <a:rPr lang="en-GB" sz="1100">
                          <a:effectLst/>
                          <a:latin typeface="Arial Narrow" panose="020B0606020202030204" pitchFamily="34" charset="0"/>
                          <a:ea typeface="MS Mincho" panose="02020609040205080304" pitchFamily="49" charset="-128"/>
                        </a:rPr>
                        <a:t>(measures progress against  inputs and activities</a:t>
                      </a:r>
                      <a:r>
                        <a:rPr lang="en-GB" sz="1100">
                          <a:effectLst/>
                          <a:latin typeface="Arial Narrow" panose="020B0606020202030204" pitchFamily="34" charset="0"/>
                          <a:ea typeface="MS Mincho" panose="02020609040205080304" pitchFamily="49" charset="-128"/>
                          <a:cs typeface="Cambria"/>
                        </a:rPr>
                        <a:t>)</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Number of joint GROW activities with partners </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3">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Number of capacity building activities with various stakeholders / partners    </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S"/>
                    </a:p>
                  </a:txBody>
                  <a:tcPr/>
                </a:tc>
                <a:tc hMerge="1">
                  <a:txBody>
                    <a:bodyPr/>
                    <a:lstStyle/>
                    <a:p>
                      <a:endParaRPr lang="es-ES"/>
                    </a:p>
                  </a:txBody>
                  <a:tcPr/>
                </a:tc>
                <a:tc gridSpan="4">
                  <a:txBody>
                    <a:bodyPr/>
                    <a:lstStyle/>
                    <a:p>
                      <a:pPr algn="ctr">
                        <a:spcAft>
                          <a:spcPts val="0"/>
                        </a:spcAft>
                      </a:pPr>
                      <a:r>
                        <a:rPr lang="en-GB" sz="1100">
                          <a:effectLst/>
                          <a:latin typeface="Arial Narrow" panose="020B0606020202030204" pitchFamily="34" charset="0"/>
                          <a:ea typeface="MS Mincho" panose="02020609040205080304" pitchFamily="49" charset="-128"/>
                          <a:cs typeface="Arial" panose="020B0604020202020204" pitchFamily="34" charset="0"/>
                        </a:rPr>
                        <a:t>Number of publications and products distributed</a:t>
                      </a:r>
                      <a:endParaRPr lang="es-ES" sz="1100">
                        <a:effectLst/>
                        <a:latin typeface="Times New Roman" panose="02020603050405020304" pitchFamily="18" charset="0"/>
                        <a:ea typeface="MS Mincho" panose="02020609040205080304" pitchFamily="49" charset="-128"/>
                      </a:endParaRPr>
                    </a:p>
                  </a:txBody>
                  <a:tcPr marL="36340" marR="36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n-GB" sz="1100" dirty="0">
                          <a:effectLst/>
                          <a:latin typeface="Arial Narrow" panose="020B0606020202030204" pitchFamily="34" charset="0"/>
                          <a:ea typeface="MS Mincho" panose="02020609040205080304" pitchFamily="49" charset="-128"/>
                          <a:cs typeface="Arial" panose="020B0604020202020204" pitchFamily="34" charset="0"/>
                        </a:rPr>
                        <a:t/>
                      </a:r>
                      <a:br>
                        <a:rPr lang="en-GB" sz="1100" dirty="0">
                          <a:effectLst/>
                          <a:latin typeface="Arial Narrow" panose="020B0606020202030204" pitchFamily="34" charset="0"/>
                          <a:ea typeface="MS Mincho" panose="02020609040205080304" pitchFamily="49" charset="-128"/>
                          <a:cs typeface="Arial" panose="020B0604020202020204" pitchFamily="34" charset="0"/>
                        </a:rPr>
                      </a:br>
                      <a:r>
                        <a:rPr lang="en-GB" sz="1100" dirty="0">
                          <a:effectLst/>
                          <a:latin typeface="Arial Narrow" panose="020B0606020202030204" pitchFamily="34" charset="0"/>
                          <a:ea typeface="MS Mincho" panose="02020609040205080304" pitchFamily="49" charset="-128"/>
                          <a:cs typeface="Arial" panose="020B0604020202020204" pitchFamily="34" charset="0"/>
                        </a:rPr>
                        <a:t>Number of people reached through media and social media</a:t>
                      </a:r>
                      <a:endParaRPr lang="es-ES" sz="1100" dirty="0">
                        <a:effectLst/>
                        <a:latin typeface="Times New Roman" panose="02020603050405020304" pitchFamily="18" charset="0"/>
                        <a:ea typeface="MS Mincho" panose="02020609040205080304" pitchFamily="49" charset="-128"/>
                      </a:endParaRPr>
                    </a:p>
                  </a:txBody>
                  <a:tcPr marL="36340" marR="36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566895149"/>
                  </a:ext>
                </a:extLst>
              </a:tr>
            </a:tbl>
          </a:graphicData>
        </a:graphic>
      </p:graphicFrame>
    </p:spTree>
    <p:extLst>
      <p:ext uri="{BB962C8B-B14F-4D97-AF65-F5344CB8AC3E}">
        <p14:creationId xmlns:p14="http://schemas.microsoft.com/office/powerpoint/2010/main" val="3797070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191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bg2"/>
                </a:solidFill>
                <a:effectLst/>
                <a:uLnTx/>
                <a:uFillTx/>
                <a:latin typeface="+mj-lt"/>
                <a:ea typeface="+mj-ea"/>
                <a:cs typeface="Arial" pitchFamily="34" charset="0"/>
              </a:rPr>
              <a:t>Example 2: EVAWG Global </a:t>
            </a:r>
            <a:r>
              <a:rPr kumimoji="0" lang="en-GB" sz="2800" b="1" i="0" u="none" strike="noStrike" kern="1200" cap="none" spc="0" normalizeH="0" baseline="0" noProof="0" dirty="0" err="1" smtClean="0">
                <a:ln>
                  <a:noFill/>
                </a:ln>
                <a:solidFill>
                  <a:schemeClr val="bg2"/>
                </a:solidFill>
                <a:effectLst/>
                <a:uLnTx/>
                <a:uFillTx/>
                <a:latin typeface="+mj-lt"/>
                <a:ea typeface="+mj-ea"/>
                <a:cs typeface="Arial" pitchFamily="34" charset="0"/>
              </a:rPr>
              <a:t>ToC</a:t>
            </a:r>
            <a:r>
              <a:rPr kumimoji="0" lang="en-GB" sz="2800" b="1" i="0" u="none" strike="noStrike" kern="1200" cap="none" spc="0" normalizeH="0" baseline="0" noProof="0" dirty="0" smtClean="0">
                <a:ln>
                  <a:noFill/>
                </a:ln>
                <a:solidFill>
                  <a:schemeClr val="bg2"/>
                </a:solidFill>
                <a:effectLst/>
                <a:uLnTx/>
                <a:uFillTx/>
                <a:latin typeface="+mj-lt"/>
                <a:ea typeface="+mj-ea"/>
                <a:cs typeface="Arial" pitchFamily="34" charset="0"/>
              </a:rPr>
              <a:t> </a:t>
            </a:r>
            <a:endParaRPr kumimoji="0" lang="en-GB" sz="2800" b="1" i="0" u="none" strike="noStrike" kern="1200" cap="none" spc="0" normalizeH="0" baseline="0" noProof="0" dirty="0">
              <a:ln>
                <a:noFill/>
              </a:ln>
              <a:solidFill>
                <a:schemeClr val="bg2"/>
              </a:solidFill>
              <a:effectLst/>
              <a:uLnTx/>
              <a:uFillTx/>
              <a:latin typeface="+mj-lt"/>
              <a:ea typeface="+mj-ea"/>
              <a:cs typeface="+mj-cs"/>
            </a:endParaRPr>
          </a:p>
        </p:txBody>
      </p:sp>
      <p:pic>
        <p:nvPicPr>
          <p:cNvPr id="7" name="Imagen 6"/>
          <p:cNvPicPr>
            <a:picLocks noChangeAspect="1"/>
          </p:cNvPicPr>
          <p:nvPr/>
        </p:nvPicPr>
        <p:blipFill>
          <a:blip r:embed="rId3"/>
          <a:stretch>
            <a:fillRect/>
          </a:stretch>
        </p:blipFill>
        <p:spPr>
          <a:xfrm>
            <a:off x="251520" y="1916832"/>
            <a:ext cx="8771626" cy="2316182"/>
          </a:xfrm>
          <a:prstGeom prst="rect">
            <a:avLst/>
          </a:prstGeom>
        </p:spPr>
      </p:pic>
    </p:spTree>
    <p:extLst>
      <p:ext uri="{BB962C8B-B14F-4D97-AF65-F5344CB8AC3E}">
        <p14:creationId xmlns:p14="http://schemas.microsoft.com/office/powerpoint/2010/main" val="190672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0</a:t>
            </a:r>
            <a:r>
              <a:rPr lang="es-ES" dirty="0" smtClean="0"/>
              <a:t>.1. </a:t>
            </a:r>
            <a:r>
              <a:rPr lang="es-ES" dirty="0" err="1" smtClean="0"/>
              <a:t>Who</a:t>
            </a:r>
            <a:r>
              <a:rPr lang="es-ES" dirty="0" smtClean="0"/>
              <a:t> </a:t>
            </a:r>
            <a:r>
              <a:rPr lang="es-ES" dirty="0" err="1" smtClean="0"/>
              <a:t>is</a:t>
            </a:r>
            <a:r>
              <a:rPr lang="es-ES" dirty="0" smtClean="0"/>
              <a:t> </a:t>
            </a:r>
            <a:r>
              <a:rPr lang="es-ES" dirty="0" err="1" smtClean="0"/>
              <a:t>it</a:t>
            </a:r>
            <a:r>
              <a:rPr lang="es-ES" dirty="0" smtClean="0"/>
              <a:t> </a:t>
            </a:r>
            <a:r>
              <a:rPr lang="es-ES" dirty="0" err="1" smtClean="0"/>
              <a:t>useful</a:t>
            </a:r>
            <a:r>
              <a:rPr lang="es-ES" dirty="0" smtClean="0"/>
              <a:t> for? </a:t>
            </a:r>
            <a:endParaRPr lang="es-ES" dirty="0"/>
          </a:p>
        </p:txBody>
      </p:sp>
      <p:sp>
        <p:nvSpPr>
          <p:cNvPr id="3" name="Marcador de contenido 2"/>
          <p:cNvSpPr>
            <a:spLocks noGrp="1"/>
          </p:cNvSpPr>
          <p:nvPr>
            <p:ph idx="1"/>
          </p:nvPr>
        </p:nvSpPr>
        <p:spPr/>
        <p:txBody>
          <a:bodyPr/>
          <a:lstStyle/>
          <a:p>
            <a:r>
              <a:rPr lang="en-US" dirty="0"/>
              <a:t>MEL practitioners </a:t>
            </a:r>
            <a:r>
              <a:rPr lang="en-US" dirty="0" smtClean="0"/>
              <a:t> and/or</a:t>
            </a:r>
          </a:p>
          <a:p>
            <a:r>
              <a:rPr lang="en-US" dirty="0" smtClean="0"/>
              <a:t>Influence/Campaign </a:t>
            </a:r>
            <a:r>
              <a:rPr lang="en-US" dirty="0"/>
              <a:t>coordinators-advisors from all around the confederation (at country/regional/global level</a:t>
            </a:r>
            <a:r>
              <a:rPr lang="en-US" dirty="0" smtClean="0"/>
              <a:t>)…</a:t>
            </a:r>
          </a:p>
          <a:p>
            <a:pPr marL="0" indent="0">
              <a:buNone/>
            </a:pPr>
            <a:r>
              <a:rPr lang="en-US" dirty="0" smtClean="0"/>
              <a:t>…with </a:t>
            </a:r>
            <a:r>
              <a:rPr lang="en-US" dirty="0"/>
              <a:t>a medium-high knowledge and expertise on (MEL of) Influencing.</a:t>
            </a:r>
            <a:r>
              <a:rPr lang="es-ES" dirty="0"/>
              <a:t> </a:t>
            </a:r>
          </a:p>
          <a:p>
            <a:pPr marL="0" indent="0">
              <a:buNone/>
            </a:pPr>
            <a:endParaRPr lang="en-US" dirty="0" smtClean="0"/>
          </a:p>
          <a:p>
            <a:pPr marL="0" indent="0">
              <a:buNone/>
            </a:pPr>
            <a:r>
              <a:rPr lang="en-US" dirty="0" smtClean="0"/>
              <a:t>There are other available resources and options for support if you need more basic guidance, such as MEL of Influencing training courses and workshops (ask your regional/affiliate MEL Advisors), </a:t>
            </a:r>
            <a:r>
              <a:rPr lang="en-US" dirty="0" smtClean="0">
                <a:hlinkClick r:id="rId3"/>
              </a:rPr>
              <a:t>CAMSA</a:t>
            </a:r>
            <a:r>
              <a:rPr lang="en-US" dirty="0" smtClean="0"/>
              <a:t>, </a:t>
            </a:r>
            <a:r>
              <a:rPr lang="en-US" dirty="0" smtClean="0">
                <a:hlinkClick r:id="rId4"/>
              </a:rPr>
              <a:t>IMEL </a:t>
            </a:r>
            <a:r>
              <a:rPr lang="en-US" dirty="0">
                <a:hlinkClick r:id="rId4"/>
              </a:rPr>
              <a:t>Community of Practice</a:t>
            </a:r>
            <a:r>
              <a:rPr lang="en-US" dirty="0"/>
              <a:t>.</a:t>
            </a:r>
            <a:endParaRPr lang="es-ES" dirty="0"/>
          </a:p>
          <a:p>
            <a:endParaRPr lang="es-ES" dirty="0"/>
          </a:p>
        </p:txBody>
      </p:sp>
    </p:spTree>
    <p:extLst>
      <p:ext uri="{BB962C8B-B14F-4D97-AF65-F5344CB8AC3E}">
        <p14:creationId xmlns:p14="http://schemas.microsoft.com/office/powerpoint/2010/main" val="2822632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191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bg2"/>
                </a:solidFill>
                <a:effectLst/>
                <a:uLnTx/>
                <a:uFillTx/>
                <a:latin typeface="+mj-lt"/>
                <a:ea typeface="+mj-ea"/>
                <a:cs typeface="Arial" pitchFamily="34" charset="0"/>
              </a:rPr>
              <a:t>Other examples: </a:t>
            </a:r>
            <a:endParaRPr kumimoji="0" lang="en-GB" sz="2800" b="1" i="0" u="none" strike="noStrike" kern="1200" cap="none" spc="0" normalizeH="0" baseline="0" noProof="0" dirty="0">
              <a:ln>
                <a:noFill/>
              </a:ln>
              <a:solidFill>
                <a:schemeClr val="bg2"/>
              </a:solidFill>
              <a:effectLst/>
              <a:uLnTx/>
              <a:uFillTx/>
              <a:latin typeface="+mj-lt"/>
              <a:ea typeface="+mj-ea"/>
              <a:cs typeface="+mj-cs"/>
            </a:endParaRPr>
          </a:p>
        </p:txBody>
      </p:sp>
      <p:pic>
        <p:nvPicPr>
          <p:cNvPr id="3" name="Imagen 2"/>
          <p:cNvPicPr>
            <a:picLocks noChangeAspect="1"/>
          </p:cNvPicPr>
          <p:nvPr/>
        </p:nvPicPr>
        <p:blipFill>
          <a:blip r:embed="rId3"/>
          <a:stretch>
            <a:fillRect/>
          </a:stretch>
        </p:blipFill>
        <p:spPr>
          <a:xfrm>
            <a:off x="650503" y="1124744"/>
            <a:ext cx="7377881" cy="4525875"/>
          </a:xfrm>
          <a:prstGeom prst="rect">
            <a:avLst/>
          </a:prstGeom>
        </p:spPr>
      </p:pic>
    </p:spTree>
    <p:extLst>
      <p:ext uri="{BB962C8B-B14F-4D97-AF65-F5344CB8AC3E}">
        <p14:creationId xmlns:p14="http://schemas.microsoft.com/office/powerpoint/2010/main" val="689105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1354137"/>
          </a:xfrm>
        </p:spPr>
        <p:txBody>
          <a:bodyPr/>
          <a:lstStyle/>
          <a:p>
            <a:pPr eaLnBrk="1" hangingPunct="1"/>
            <a:r>
              <a:rPr lang="en-US" sz="3200" dirty="0" smtClean="0"/>
              <a:t>2.1. A </a:t>
            </a:r>
            <a:r>
              <a:rPr lang="en-US" sz="3200" dirty="0" err="1" smtClean="0"/>
              <a:t>ToC</a:t>
            </a:r>
            <a:r>
              <a:rPr lang="en-US" sz="3200" dirty="0" smtClean="0"/>
              <a:t> should be reviewed and updated regularly (</a:t>
            </a:r>
            <a:r>
              <a:rPr lang="en-US" sz="2400" dirty="0" smtClean="0"/>
              <a:t>So keep your Eyes and Ears open!)</a:t>
            </a:r>
            <a:r>
              <a:rPr lang="en-US" sz="3200" dirty="0"/>
              <a:t/>
            </a:r>
            <a:br>
              <a:rPr lang="en-US" sz="3200" dirty="0"/>
            </a:br>
            <a:endParaRPr lang="en-GB" sz="3200" dirty="0"/>
          </a:p>
        </p:txBody>
      </p:sp>
      <p:sp>
        <p:nvSpPr>
          <p:cNvPr id="33795" name="Content Placeholder 2"/>
          <p:cNvSpPr>
            <a:spLocks noGrp="1"/>
          </p:cNvSpPr>
          <p:nvPr>
            <p:ph idx="1"/>
          </p:nvPr>
        </p:nvSpPr>
        <p:spPr>
          <a:xfrm>
            <a:off x="285750" y="1604367"/>
            <a:ext cx="8572500" cy="3815754"/>
          </a:xfrm>
        </p:spPr>
        <p:txBody>
          <a:bodyPr/>
          <a:lstStyle/>
          <a:p>
            <a:pPr eaLnBrk="1" hangingPunct="1"/>
            <a:r>
              <a:rPr lang="en-US" dirty="0" smtClean="0"/>
              <a:t>It </a:t>
            </a:r>
            <a:r>
              <a:rPr lang="en-US" dirty="0"/>
              <a:t>is important to have a dynamic view of your context (+ and – forces) .  </a:t>
            </a:r>
            <a:endParaRPr lang="en-US" dirty="0" smtClean="0"/>
          </a:p>
          <a:p>
            <a:pPr marL="0" indent="0" eaLnBrk="1" hangingPunct="1">
              <a:buNone/>
            </a:pPr>
            <a:endParaRPr lang="en-US" dirty="0"/>
          </a:p>
        </p:txBody>
      </p:sp>
      <p:graphicFrame>
        <p:nvGraphicFramePr>
          <p:cNvPr id="2" name="Tabla 1"/>
          <p:cNvGraphicFramePr>
            <a:graphicFrameLocks noGrp="1"/>
          </p:cNvGraphicFramePr>
          <p:nvPr>
            <p:extLst>
              <p:ext uri="{D42A27DB-BD31-4B8C-83A1-F6EECF244321}">
                <p14:modId xmlns:p14="http://schemas.microsoft.com/office/powerpoint/2010/main" val="3676256999"/>
              </p:ext>
            </p:extLst>
          </p:nvPr>
        </p:nvGraphicFramePr>
        <p:xfrm>
          <a:off x="683568" y="2492896"/>
          <a:ext cx="6936432" cy="3901440"/>
        </p:xfrm>
        <a:graphic>
          <a:graphicData uri="http://schemas.openxmlformats.org/drawingml/2006/table">
            <a:tbl>
              <a:tblPr firstRow="1" bandRow="1">
                <a:tableStyleId>{5C22544A-7EE6-4342-B048-85BDC9FD1C3A}</a:tableStyleId>
              </a:tblPr>
              <a:tblGrid>
                <a:gridCol w="1895872">
                  <a:extLst>
                    <a:ext uri="{9D8B030D-6E8A-4147-A177-3AD203B41FA5}">
                      <a16:colId xmlns:a16="http://schemas.microsoft.com/office/drawing/2014/main" val="3725560370"/>
                    </a:ext>
                  </a:extLst>
                </a:gridCol>
                <a:gridCol w="2520280">
                  <a:extLst>
                    <a:ext uri="{9D8B030D-6E8A-4147-A177-3AD203B41FA5}">
                      <a16:colId xmlns:a16="http://schemas.microsoft.com/office/drawing/2014/main" val="603124249"/>
                    </a:ext>
                  </a:extLst>
                </a:gridCol>
                <a:gridCol w="2520280">
                  <a:extLst>
                    <a:ext uri="{9D8B030D-6E8A-4147-A177-3AD203B41FA5}">
                      <a16:colId xmlns:a16="http://schemas.microsoft.com/office/drawing/2014/main" val="2392984011"/>
                    </a:ext>
                  </a:extLst>
                </a:gridCol>
              </a:tblGrid>
              <a:tr h="370840">
                <a:tc>
                  <a:txBody>
                    <a:bodyPr/>
                    <a:lstStyle/>
                    <a:p>
                      <a:endParaRPr lang="es-ES" dirty="0"/>
                    </a:p>
                  </a:txBody>
                  <a:tcPr/>
                </a:tc>
                <a:tc>
                  <a:txBody>
                    <a:bodyPr/>
                    <a:lstStyle/>
                    <a:p>
                      <a:r>
                        <a:rPr lang="es-ES" dirty="0" err="1" smtClean="0"/>
                        <a:t>If</a:t>
                      </a:r>
                      <a:r>
                        <a:rPr lang="es-ES" baseline="0" dirty="0" smtClean="0"/>
                        <a:t> </a:t>
                      </a:r>
                      <a:r>
                        <a:rPr lang="es-ES" baseline="0" dirty="0" err="1" smtClean="0"/>
                        <a:t>you</a:t>
                      </a:r>
                      <a:r>
                        <a:rPr lang="es-ES" baseline="0" dirty="0" smtClean="0"/>
                        <a:t> are </a:t>
                      </a:r>
                      <a:r>
                        <a:rPr lang="es-ES" baseline="0" dirty="0" err="1" smtClean="0"/>
                        <a:t>designing</a:t>
                      </a:r>
                      <a:r>
                        <a:rPr lang="es-ES" baseline="0" dirty="0" smtClean="0"/>
                        <a:t> </a:t>
                      </a:r>
                      <a:r>
                        <a:rPr lang="es-ES" baseline="0" dirty="0" err="1" smtClean="0"/>
                        <a:t>your</a:t>
                      </a:r>
                      <a:r>
                        <a:rPr lang="es-ES" baseline="0" dirty="0" smtClean="0"/>
                        <a:t> </a:t>
                      </a:r>
                      <a:r>
                        <a:rPr lang="es-ES" baseline="0" dirty="0" err="1" smtClean="0"/>
                        <a:t>ToC</a:t>
                      </a:r>
                      <a:endParaRPr lang="es-ES" dirty="0"/>
                    </a:p>
                  </a:txBody>
                  <a:tcPr/>
                </a:tc>
                <a:tc>
                  <a:txBody>
                    <a:bodyPr/>
                    <a:lstStyle/>
                    <a:p>
                      <a:r>
                        <a:rPr lang="es-ES" dirty="0" err="1" smtClean="0"/>
                        <a:t>If</a:t>
                      </a:r>
                      <a:r>
                        <a:rPr lang="es-ES" dirty="0" smtClean="0"/>
                        <a:t> </a:t>
                      </a:r>
                      <a:r>
                        <a:rPr lang="es-ES" dirty="0" err="1" smtClean="0"/>
                        <a:t>you</a:t>
                      </a:r>
                      <a:r>
                        <a:rPr lang="es-ES" dirty="0" smtClean="0"/>
                        <a:t> are </a:t>
                      </a:r>
                      <a:r>
                        <a:rPr lang="es-ES" dirty="0" err="1" smtClean="0"/>
                        <a:t>reviewing</a:t>
                      </a:r>
                      <a:r>
                        <a:rPr lang="es-ES" baseline="0" dirty="0" smtClean="0"/>
                        <a:t> </a:t>
                      </a:r>
                      <a:r>
                        <a:rPr lang="es-ES" baseline="0" dirty="0" err="1" smtClean="0"/>
                        <a:t>or</a:t>
                      </a:r>
                      <a:r>
                        <a:rPr lang="es-ES" baseline="0" dirty="0" smtClean="0"/>
                        <a:t> </a:t>
                      </a:r>
                      <a:r>
                        <a:rPr lang="es-ES" baseline="0" dirty="0" err="1" smtClean="0"/>
                        <a:t>updating</a:t>
                      </a:r>
                      <a:r>
                        <a:rPr lang="es-ES" baseline="0" dirty="0" smtClean="0"/>
                        <a:t> </a:t>
                      </a:r>
                      <a:r>
                        <a:rPr lang="es-ES" baseline="0" dirty="0" err="1" smtClean="0"/>
                        <a:t>your</a:t>
                      </a:r>
                      <a:r>
                        <a:rPr lang="es-ES" baseline="0" dirty="0" smtClean="0"/>
                        <a:t> </a:t>
                      </a:r>
                      <a:r>
                        <a:rPr lang="es-ES" baseline="0" dirty="0" err="1" smtClean="0"/>
                        <a:t>ToC</a:t>
                      </a:r>
                      <a:endParaRPr lang="es-ES" dirty="0"/>
                    </a:p>
                  </a:txBody>
                  <a:tcPr/>
                </a:tc>
                <a:extLst>
                  <a:ext uri="{0D108BD9-81ED-4DB2-BD59-A6C34878D82A}">
                    <a16:rowId xmlns:a16="http://schemas.microsoft.com/office/drawing/2014/main" val="3250512352"/>
                  </a:ext>
                </a:extLst>
              </a:tr>
              <a:tr h="370840">
                <a:tc>
                  <a:txBody>
                    <a:bodyPr/>
                    <a:lstStyle/>
                    <a:p>
                      <a:r>
                        <a:rPr lang="en-GB" dirty="0" smtClean="0">
                          <a:solidFill>
                            <a:srgbClr val="FF0000"/>
                          </a:solidFill>
                        </a:rPr>
                        <a:t>Critical junctures </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Identify future</a:t>
                      </a:r>
                      <a:r>
                        <a:rPr lang="en-GB" sz="1400" baseline="0" dirty="0" smtClean="0"/>
                        <a:t> </a:t>
                      </a:r>
                      <a:r>
                        <a:rPr lang="en-GB" sz="1400" dirty="0" smtClean="0"/>
                        <a:t>windows of opportunity whether predictable (elections) or unpredictable (crises)</a:t>
                      </a:r>
                    </a:p>
                    <a:p>
                      <a:endParaRPr lang="es-ES" sz="1400" dirty="0"/>
                    </a:p>
                  </a:txBody>
                  <a:tcPr/>
                </a:tc>
                <a:tc>
                  <a:txBody>
                    <a:bodyPr/>
                    <a:lstStyle/>
                    <a:p>
                      <a:r>
                        <a:rPr lang="es-ES" sz="1400" dirty="0" err="1" smtClean="0"/>
                        <a:t>What</a:t>
                      </a:r>
                      <a:r>
                        <a:rPr lang="es-ES" sz="1400" dirty="0" smtClean="0"/>
                        <a:t> </a:t>
                      </a:r>
                      <a:r>
                        <a:rPr lang="es-ES" sz="1400" dirty="0" err="1" smtClean="0"/>
                        <a:t>critical</a:t>
                      </a:r>
                      <a:r>
                        <a:rPr lang="es-ES" sz="1400" dirty="0" smtClean="0"/>
                        <a:t> </a:t>
                      </a:r>
                      <a:r>
                        <a:rPr lang="es-ES" sz="1400" dirty="0" err="1" smtClean="0"/>
                        <a:t>junctures</a:t>
                      </a:r>
                      <a:r>
                        <a:rPr lang="es-ES" sz="1400" baseline="0" dirty="0" smtClean="0"/>
                        <a:t> has </a:t>
                      </a:r>
                      <a:r>
                        <a:rPr lang="es-ES" sz="1400" baseline="0" dirty="0" err="1" smtClean="0"/>
                        <a:t>the</a:t>
                      </a:r>
                      <a:r>
                        <a:rPr lang="es-ES" sz="1400" baseline="0" dirty="0" smtClean="0"/>
                        <a:t> Project </a:t>
                      </a:r>
                      <a:r>
                        <a:rPr lang="es-ES" sz="1400" baseline="0" dirty="0" err="1" smtClean="0"/>
                        <a:t>passed</a:t>
                      </a:r>
                      <a:r>
                        <a:rPr lang="es-ES" sz="1400" baseline="0" dirty="0" smtClean="0"/>
                        <a:t> </a:t>
                      </a:r>
                      <a:r>
                        <a:rPr lang="es-ES" sz="1400" baseline="0" dirty="0" err="1" smtClean="0"/>
                        <a:t>trhough</a:t>
                      </a:r>
                      <a:r>
                        <a:rPr lang="es-ES" sz="1400" baseline="0" dirty="0" smtClean="0"/>
                        <a:t>? </a:t>
                      </a:r>
                      <a:r>
                        <a:rPr lang="es-ES" sz="1400" baseline="0" dirty="0" err="1" smtClean="0"/>
                        <a:t>How</a:t>
                      </a:r>
                      <a:r>
                        <a:rPr lang="es-ES" sz="1400" baseline="0" dirty="0" smtClean="0"/>
                        <a:t> </a:t>
                      </a:r>
                      <a:r>
                        <a:rPr lang="es-ES" sz="1400" baseline="0" dirty="0" err="1" smtClean="0"/>
                        <a:t>they</a:t>
                      </a:r>
                      <a:r>
                        <a:rPr lang="es-ES" sz="1400" baseline="0" dirty="0" smtClean="0"/>
                        <a:t> </a:t>
                      </a:r>
                      <a:r>
                        <a:rPr lang="es-ES" sz="1400" baseline="0" dirty="0" err="1" smtClean="0"/>
                        <a:t>changed</a:t>
                      </a:r>
                      <a:r>
                        <a:rPr lang="es-ES" sz="1400" baseline="0" dirty="0" smtClean="0"/>
                        <a:t> </a:t>
                      </a:r>
                      <a:r>
                        <a:rPr lang="es-ES" sz="1400" baseline="0" dirty="0" err="1" smtClean="0"/>
                        <a:t>the</a:t>
                      </a:r>
                      <a:r>
                        <a:rPr lang="es-ES" sz="1400" baseline="0" dirty="0" smtClean="0"/>
                        <a:t>  </a:t>
                      </a:r>
                      <a:r>
                        <a:rPr lang="es-ES" sz="1400" baseline="0" dirty="0" err="1" smtClean="0"/>
                        <a:t>scenario</a:t>
                      </a:r>
                      <a:r>
                        <a:rPr lang="es-ES" sz="1400" baseline="0" dirty="0" smtClean="0"/>
                        <a:t> and </a:t>
                      </a:r>
                      <a:r>
                        <a:rPr lang="es-ES" sz="1400" baseline="0" dirty="0" err="1" smtClean="0"/>
                        <a:t>the</a:t>
                      </a:r>
                      <a:r>
                        <a:rPr lang="es-ES" sz="1400" baseline="0" dirty="0" smtClean="0"/>
                        <a:t> balance of </a:t>
                      </a:r>
                      <a:r>
                        <a:rPr lang="es-ES" sz="1400" baseline="0" dirty="0" err="1" smtClean="0"/>
                        <a:t>power</a:t>
                      </a:r>
                      <a:r>
                        <a:rPr lang="es-ES" sz="1400" baseline="0" dirty="0" smtClean="0"/>
                        <a:t>?. </a:t>
                      </a:r>
                      <a:endParaRPr lang="es-ES" sz="1400" dirty="0"/>
                    </a:p>
                  </a:txBody>
                  <a:tcPr/>
                </a:tc>
                <a:extLst>
                  <a:ext uri="{0D108BD9-81ED-4DB2-BD59-A6C34878D82A}">
                    <a16:rowId xmlns:a16="http://schemas.microsoft.com/office/drawing/2014/main" val="2437895578"/>
                  </a:ext>
                </a:extLst>
              </a:tr>
              <a:tr h="370840">
                <a:tc>
                  <a:txBody>
                    <a:bodyPr/>
                    <a:lstStyle/>
                    <a:p>
                      <a:r>
                        <a:rPr lang="en-GB" dirty="0" smtClean="0">
                          <a:solidFill>
                            <a:srgbClr val="FF0000"/>
                          </a:solidFill>
                        </a:rPr>
                        <a:t>Partners</a:t>
                      </a:r>
                      <a:endParaRPr lang="es-ES" dirty="0"/>
                    </a:p>
                  </a:txBody>
                  <a:tcPr/>
                </a:tc>
                <a:tc>
                  <a:txBody>
                    <a:bodyPr/>
                    <a:lstStyle/>
                    <a:p>
                      <a:r>
                        <a:rPr lang="en-GB" sz="1400" dirty="0" smtClean="0"/>
                        <a:t>what kind of partners can/will help us navigate complex, dynamic systems? </a:t>
                      </a:r>
                      <a:endParaRPr lang="es-ES" sz="1400" dirty="0"/>
                    </a:p>
                  </a:txBody>
                  <a:tcPr/>
                </a:tc>
                <a:tc>
                  <a:txBody>
                    <a:bodyPr/>
                    <a:lstStyle/>
                    <a:p>
                      <a:r>
                        <a:rPr lang="es-ES" sz="1400" dirty="0" err="1" smtClean="0"/>
                        <a:t>What</a:t>
                      </a:r>
                      <a:r>
                        <a:rPr lang="es-ES" sz="1400" dirty="0" smtClean="0"/>
                        <a:t> new</a:t>
                      </a:r>
                      <a:r>
                        <a:rPr lang="es-ES" sz="1400" baseline="0" dirty="0" smtClean="0"/>
                        <a:t> </a:t>
                      </a:r>
                      <a:r>
                        <a:rPr lang="es-ES" sz="1400" baseline="0" dirty="0" err="1" smtClean="0"/>
                        <a:t>contacts</a:t>
                      </a:r>
                      <a:r>
                        <a:rPr lang="es-ES" sz="1400" baseline="0" dirty="0" smtClean="0"/>
                        <a:t>, </a:t>
                      </a:r>
                      <a:r>
                        <a:rPr lang="es-ES" sz="1400" baseline="0" dirty="0" err="1" smtClean="0"/>
                        <a:t>alliances</a:t>
                      </a:r>
                      <a:r>
                        <a:rPr lang="es-ES" sz="1400" baseline="0" dirty="0" smtClean="0"/>
                        <a:t> </a:t>
                      </a:r>
                      <a:r>
                        <a:rPr lang="es-ES" sz="1400" baseline="0" dirty="0" err="1" smtClean="0"/>
                        <a:t>have</a:t>
                      </a:r>
                      <a:r>
                        <a:rPr lang="es-ES" sz="1400" baseline="0" dirty="0" smtClean="0"/>
                        <a:t> </a:t>
                      </a:r>
                      <a:r>
                        <a:rPr lang="es-ES" sz="1400" baseline="0" dirty="0" err="1" smtClean="0"/>
                        <a:t>you</a:t>
                      </a:r>
                      <a:r>
                        <a:rPr lang="es-ES" sz="1400" baseline="0" dirty="0" smtClean="0"/>
                        <a:t> </a:t>
                      </a:r>
                      <a:r>
                        <a:rPr lang="es-ES" sz="1400" baseline="0" dirty="0" err="1" smtClean="0"/>
                        <a:t>generated</a:t>
                      </a:r>
                      <a:r>
                        <a:rPr lang="es-ES" sz="1400" baseline="0" dirty="0" smtClean="0"/>
                        <a:t>? </a:t>
                      </a:r>
                      <a:r>
                        <a:rPr lang="es-ES" sz="1400" baseline="0" dirty="0" err="1" smtClean="0"/>
                        <a:t>How</a:t>
                      </a:r>
                      <a:r>
                        <a:rPr lang="es-ES" sz="1400" baseline="0" dirty="0" smtClean="0"/>
                        <a:t> are </a:t>
                      </a:r>
                      <a:r>
                        <a:rPr lang="es-ES" sz="1400" baseline="0" dirty="0" err="1" smtClean="0"/>
                        <a:t>they</a:t>
                      </a:r>
                      <a:r>
                        <a:rPr lang="es-ES" sz="1400" baseline="0" dirty="0" smtClean="0"/>
                        <a:t> </a:t>
                      </a:r>
                      <a:r>
                        <a:rPr lang="es-ES" sz="1400" baseline="0" dirty="0" err="1" smtClean="0"/>
                        <a:t>affecting</a:t>
                      </a:r>
                      <a:r>
                        <a:rPr lang="es-ES" sz="1400" baseline="0" dirty="0" smtClean="0"/>
                        <a:t> </a:t>
                      </a:r>
                      <a:r>
                        <a:rPr lang="es-ES" sz="1400" baseline="0" dirty="0" err="1" smtClean="0"/>
                        <a:t>your</a:t>
                      </a:r>
                      <a:r>
                        <a:rPr lang="es-ES" sz="1400" baseline="0" dirty="0" smtClean="0"/>
                        <a:t> </a:t>
                      </a:r>
                      <a:r>
                        <a:rPr lang="es-ES" sz="1400" baseline="0" dirty="0" err="1" smtClean="0"/>
                        <a:t>possibilies</a:t>
                      </a:r>
                      <a:r>
                        <a:rPr lang="es-ES" sz="1400" baseline="0" dirty="0" smtClean="0"/>
                        <a:t> to </a:t>
                      </a:r>
                      <a:r>
                        <a:rPr lang="es-ES" sz="1400" baseline="0" dirty="0" err="1" smtClean="0"/>
                        <a:t>foster</a:t>
                      </a:r>
                      <a:r>
                        <a:rPr lang="es-ES" sz="1400" baseline="0" dirty="0" smtClean="0"/>
                        <a:t> </a:t>
                      </a:r>
                      <a:r>
                        <a:rPr lang="es-ES" sz="1400" baseline="0" dirty="0" err="1" smtClean="0"/>
                        <a:t>change</a:t>
                      </a:r>
                      <a:r>
                        <a:rPr lang="es-ES" sz="1400" baseline="0" dirty="0" smtClean="0"/>
                        <a:t>?  </a:t>
                      </a:r>
                      <a:endParaRPr lang="es-ES" sz="1400" dirty="0"/>
                    </a:p>
                  </a:txBody>
                  <a:tcPr/>
                </a:tc>
                <a:extLst>
                  <a:ext uri="{0D108BD9-81ED-4DB2-BD59-A6C34878D82A}">
                    <a16:rowId xmlns:a16="http://schemas.microsoft.com/office/drawing/2014/main" val="466306163"/>
                  </a:ext>
                </a:extLst>
              </a:tr>
              <a:tr h="370840">
                <a:tc>
                  <a:txBody>
                    <a:bodyPr/>
                    <a:lstStyle/>
                    <a:p>
                      <a:r>
                        <a:rPr lang="en-GB" dirty="0" smtClean="0">
                          <a:solidFill>
                            <a:srgbClr val="FF0000"/>
                          </a:solidFill>
                        </a:rPr>
                        <a:t>Antennae</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how do we detect when something is shifting in the external context, and react promptly to it?</a:t>
                      </a:r>
                    </a:p>
                    <a:p>
                      <a:endParaRPr lang="es-ES" sz="1400" dirty="0"/>
                    </a:p>
                  </a:txBody>
                  <a:tcPr/>
                </a:tc>
                <a:tc>
                  <a:txBody>
                    <a:bodyPr/>
                    <a:lstStyle/>
                    <a:p>
                      <a:r>
                        <a:rPr lang="es-ES" sz="1400" dirty="0" smtClean="0"/>
                        <a:t>Has </a:t>
                      </a:r>
                      <a:r>
                        <a:rPr lang="es-ES" sz="1400" dirty="0" err="1" smtClean="0"/>
                        <a:t>there</a:t>
                      </a:r>
                      <a:r>
                        <a:rPr lang="es-ES" sz="1400" dirty="0" smtClean="0"/>
                        <a:t> </a:t>
                      </a:r>
                      <a:r>
                        <a:rPr lang="es-ES" sz="1400" dirty="0" err="1" smtClean="0"/>
                        <a:t>been</a:t>
                      </a:r>
                      <a:r>
                        <a:rPr lang="es-ES" sz="1400" dirty="0" smtClean="0"/>
                        <a:t> </a:t>
                      </a:r>
                      <a:r>
                        <a:rPr lang="es-ES" sz="1400" dirty="0" err="1" smtClean="0"/>
                        <a:t>any</a:t>
                      </a:r>
                      <a:r>
                        <a:rPr lang="es-ES" sz="1400" dirty="0" smtClean="0"/>
                        <a:t> </a:t>
                      </a:r>
                      <a:r>
                        <a:rPr lang="es-ES" sz="1400" dirty="0" err="1" smtClean="0"/>
                        <a:t>sudden</a:t>
                      </a:r>
                      <a:r>
                        <a:rPr lang="es-ES" sz="1400" baseline="0" dirty="0" smtClean="0"/>
                        <a:t> </a:t>
                      </a:r>
                      <a:r>
                        <a:rPr lang="es-ES" sz="1400" baseline="0" dirty="0" err="1" smtClean="0"/>
                        <a:t>change</a:t>
                      </a:r>
                      <a:r>
                        <a:rPr lang="es-ES" sz="1400" baseline="0" dirty="0" smtClean="0"/>
                        <a:t> in </a:t>
                      </a:r>
                      <a:r>
                        <a:rPr lang="es-ES" sz="1400" baseline="0" dirty="0" err="1" smtClean="0"/>
                        <a:t>context</a:t>
                      </a:r>
                      <a:r>
                        <a:rPr lang="es-ES" sz="1400" baseline="0" dirty="0" smtClean="0"/>
                        <a:t>? </a:t>
                      </a:r>
                      <a:r>
                        <a:rPr lang="es-ES" sz="1400" baseline="0" dirty="0" err="1" smtClean="0"/>
                        <a:t>Were</a:t>
                      </a:r>
                      <a:r>
                        <a:rPr lang="es-ES" sz="1400" baseline="0" dirty="0" smtClean="0"/>
                        <a:t> </a:t>
                      </a:r>
                      <a:r>
                        <a:rPr lang="es-ES" sz="1400" baseline="0" dirty="0" err="1" smtClean="0"/>
                        <a:t>you</a:t>
                      </a:r>
                      <a:r>
                        <a:rPr lang="es-ES" sz="1400" baseline="0" dirty="0" smtClean="0"/>
                        <a:t> </a:t>
                      </a:r>
                      <a:r>
                        <a:rPr lang="es-ES" sz="1400" baseline="0" dirty="0" err="1" smtClean="0"/>
                        <a:t>abele</a:t>
                      </a:r>
                      <a:r>
                        <a:rPr lang="es-ES" sz="1400" baseline="0" dirty="0" smtClean="0"/>
                        <a:t> to </a:t>
                      </a:r>
                      <a:r>
                        <a:rPr lang="es-ES" sz="1400" baseline="0" dirty="0" err="1" smtClean="0"/>
                        <a:t>predict</a:t>
                      </a:r>
                      <a:r>
                        <a:rPr lang="es-ES" sz="1400" baseline="0" dirty="0" smtClean="0"/>
                        <a:t> and </a:t>
                      </a:r>
                      <a:r>
                        <a:rPr lang="es-ES" sz="1400" baseline="0" dirty="0" err="1" smtClean="0"/>
                        <a:t>react</a:t>
                      </a:r>
                      <a:r>
                        <a:rPr lang="es-ES" sz="1400" baseline="0" dirty="0" smtClean="0"/>
                        <a:t>? has </a:t>
                      </a:r>
                      <a:r>
                        <a:rPr lang="es-ES" sz="1400" baseline="0" dirty="0" err="1" smtClean="0"/>
                        <a:t>it</a:t>
                      </a:r>
                      <a:r>
                        <a:rPr lang="es-ES" sz="1400" baseline="0" dirty="0" smtClean="0"/>
                        <a:t> </a:t>
                      </a:r>
                      <a:r>
                        <a:rPr lang="es-ES" sz="1400" baseline="0" dirty="0" err="1" smtClean="0"/>
                        <a:t>shown</a:t>
                      </a:r>
                      <a:r>
                        <a:rPr lang="es-ES" sz="1400" baseline="0" dirty="0" smtClean="0"/>
                        <a:t> </a:t>
                      </a:r>
                      <a:r>
                        <a:rPr lang="es-ES" sz="1400" baseline="0" dirty="0" err="1" smtClean="0"/>
                        <a:t>something</a:t>
                      </a:r>
                      <a:r>
                        <a:rPr lang="es-ES" sz="1400" baseline="0" dirty="0" smtClean="0"/>
                        <a:t> </a:t>
                      </a:r>
                      <a:r>
                        <a:rPr lang="es-ES" sz="1400" baseline="0" dirty="0" err="1" smtClean="0"/>
                        <a:t>that</a:t>
                      </a:r>
                      <a:r>
                        <a:rPr lang="es-ES" sz="1400" baseline="0" dirty="0" smtClean="0"/>
                        <a:t> </a:t>
                      </a:r>
                      <a:r>
                        <a:rPr lang="es-ES" sz="1400" baseline="0" dirty="0" err="1" smtClean="0"/>
                        <a:t>needs</a:t>
                      </a:r>
                      <a:r>
                        <a:rPr lang="es-ES" sz="1400" baseline="0" dirty="0" smtClean="0"/>
                        <a:t> to be </a:t>
                      </a:r>
                      <a:r>
                        <a:rPr lang="es-ES" sz="1400" baseline="0" dirty="0" err="1" smtClean="0"/>
                        <a:t>updated</a:t>
                      </a:r>
                      <a:r>
                        <a:rPr lang="es-ES" sz="1400" baseline="0" dirty="0" smtClean="0"/>
                        <a:t> in </a:t>
                      </a:r>
                      <a:r>
                        <a:rPr lang="es-ES" sz="1400" baseline="0" dirty="0" err="1" smtClean="0"/>
                        <a:t>ToC</a:t>
                      </a:r>
                      <a:r>
                        <a:rPr lang="es-ES" sz="1400" baseline="0" dirty="0" smtClean="0"/>
                        <a:t>?</a:t>
                      </a:r>
                      <a:endParaRPr lang="es-ES" sz="1400" dirty="0"/>
                    </a:p>
                  </a:txBody>
                  <a:tcPr/>
                </a:tc>
                <a:extLst>
                  <a:ext uri="{0D108BD9-81ED-4DB2-BD59-A6C34878D82A}">
                    <a16:rowId xmlns:a16="http://schemas.microsoft.com/office/drawing/2014/main" val="15755202"/>
                  </a:ext>
                </a:extLst>
              </a:tr>
            </a:tbl>
          </a:graphicData>
        </a:graphic>
      </p:graphicFrame>
    </p:spTree>
    <p:extLst>
      <p:ext uri="{BB962C8B-B14F-4D97-AF65-F5344CB8AC3E}">
        <p14:creationId xmlns:p14="http://schemas.microsoft.com/office/powerpoint/2010/main" val="601567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smtClean="0"/>
              <a:t>2.1. Key questions for reviewing or updating/refreshing your </a:t>
            </a:r>
            <a:r>
              <a:rPr lang="en-GB" dirty="0" err="1" smtClean="0"/>
              <a:t>ToC</a:t>
            </a:r>
            <a:endParaRPr lang="en-GB" dirty="0"/>
          </a:p>
        </p:txBody>
      </p:sp>
      <p:sp>
        <p:nvSpPr>
          <p:cNvPr id="2" name="Rectangle 10"/>
          <p:cNvSpPr>
            <a:spLocks noChangeArrowheads="1"/>
          </p:cNvSpPr>
          <p:nvPr/>
        </p:nvSpPr>
        <p:spPr bwMode="auto">
          <a:xfrm>
            <a:off x="1107625" y="1203541"/>
            <a:ext cx="6656858" cy="8983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252413" algn="l"/>
              </a:tabLst>
              <a:defRPr>
                <a:solidFill>
                  <a:schemeClr val="tx1"/>
                </a:solidFill>
                <a:latin typeface="Arial" panose="020B0604020202020204" pitchFamily="34" charset="0"/>
              </a:defRPr>
            </a:lvl1pPr>
            <a:lvl2pPr eaLnBrk="0" hangingPunct="0">
              <a:tabLst>
                <a:tab pos="252413" algn="l"/>
              </a:tabLst>
              <a:defRPr>
                <a:solidFill>
                  <a:schemeClr val="tx1"/>
                </a:solidFill>
                <a:latin typeface="Arial" panose="020B0604020202020204" pitchFamily="34" charset="0"/>
              </a:defRPr>
            </a:lvl2pPr>
            <a:lvl3pPr eaLnBrk="0" hangingPunct="0">
              <a:tabLst>
                <a:tab pos="252413" algn="l"/>
              </a:tabLst>
              <a:defRPr>
                <a:solidFill>
                  <a:schemeClr val="tx1"/>
                </a:solidFill>
                <a:latin typeface="Arial" panose="020B0604020202020204" pitchFamily="34" charset="0"/>
              </a:defRPr>
            </a:lvl3pPr>
            <a:lvl4pPr eaLnBrk="0" hangingPunct="0">
              <a:tabLst>
                <a:tab pos="252413" algn="l"/>
              </a:tabLst>
              <a:defRPr>
                <a:solidFill>
                  <a:schemeClr val="tx1"/>
                </a:solidFill>
                <a:latin typeface="Arial" panose="020B0604020202020204" pitchFamily="34" charset="0"/>
              </a:defRPr>
            </a:lvl4pPr>
            <a:lvl5pPr eaLnBrk="0" hangingPunct="0">
              <a:tabLst>
                <a:tab pos="252413" algn="l"/>
              </a:tabLst>
              <a:defRPr>
                <a:solidFill>
                  <a:schemeClr val="tx1"/>
                </a:solidFill>
                <a:latin typeface="Arial" panose="020B0604020202020204" pitchFamily="34" charset="0"/>
              </a:defRPr>
            </a:lvl5pPr>
            <a:lvl6pPr eaLnBrk="0" fontAlgn="base" hangingPunct="0">
              <a:spcBef>
                <a:spcPct val="0"/>
              </a:spcBef>
              <a:spcAft>
                <a:spcPct val="0"/>
              </a:spcAft>
              <a:tabLst>
                <a:tab pos="252413" algn="l"/>
              </a:tabLst>
              <a:defRPr>
                <a:solidFill>
                  <a:schemeClr val="tx1"/>
                </a:solidFill>
                <a:latin typeface="Arial" panose="020B0604020202020204" pitchFamily="34" charset="0"/>
              </a:defRPr>
            </a:lvl6pPr>
            <a:lvl7pPr eaLnBrk="0" fontAlgn="base" hangingPunct="0">
              <a:spcBef>
                <a:spcPct val="0"/>
              </a:spcBef>
              <a:spcAft>
                <a:spcPct val="0"/>
              </a:spcAft>
              <a:tabLst>
                <a:tab pos="252413" algn="l"/>
              </a:tabLst>
              <a:defRPr>
                <a:solidFill>
                  <a:schemeClr val="tx1"/>
                </a:solidFill>
                <a:latin typeface="Arial" panose="020B0604020202020204" pitchFamily="34" charset="0"/>
              </a:defRPr>
            </a:lvl7pPr>
            <a:lvl8pPr eaLnBrk="0" fontAlgn="base" hangingPunct="0">
              <a:spcBef>
                <a:spcPct val="0"/>
              </a:spcBef>
              <a:spcAft>
                <a:spcPct val="0"/>
              </a:spcAft>
              <a:tabLst>
                <a:tab pos="252413" algn="l"/>
              </a:tabLst>
              <a:defRPr>
                <a:solidFill>
                  <a:schemeClr val="tx1"/>
                </a:solidFill>
                <a:latin typeface="Arial" panose="020B0604020202020204" pitchFamily="34" charset="0"/>
              </a:defRPr>
            </a:lvl8pPr>
            <a:lvl9pPr eaLnBrk="0" fontAlgn="base" hangingPunct="0">
              <a:spcBef>
                <a:spcPct val="0"/>
              </a:spcBef>
              <a:spcAft>
                <a:spcPct val="0"/>
              </a:spcAft>
              <a:tabLst>
                <a:tab pos="2524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and focused objectives?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the objectives: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Derived from a solid, gender-sensitive background analysis?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Are they</a:t>
            </a:r>
            <a:r>
              <a:rPr kumimoji="0" lang="en-GB" altLang="es-ES" sz="12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SMART (specific, measurable, Achievable,</a:t>
            </a:r>
            <a:r>
              <a:rPr kumimoji="0" lang="en-GB" altLang="es-ES" sz="12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Realistic, </a:t>
            </a:r>
            <a:r>
              <a:rPr kumimoji="0" lang="en-GB" altLang="es-ES" sz="1200" b="1" i="0" u="none" strike="noStrike" cap="none" normalizeH="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timebound</a:t>
            </a:r>
            <a:r>
              <a:rPr kumimoji="0" lang="en-GB" altLang="es-ES" sz="12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1"/>
          <p:cNvSpPr>
            <a:spLocks noChangeArrowheads="1"/>
          </p:cNvSpPr>
          <p:nvPr/>
        </p:nvSpPr>
        <p:spPr bwMode="auto">
          <a:xfrm>
            <a:off x="5292080" y="4548464"/>
            <a:ext cx="3744416" cy="21929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252413" algn="l"/>
              </a:tabLst>
              <a:defRPr>
                <a:solidFill>
                  <a:schemeClr val="tx1"/>
                </a:solidFill>
                <a:latin typeface="Arial" panose="020B0604020202020204" pitchFamily="34" charset="0"/>
              </a:defRPr>
            </a:lvl1pPr>
            <a:lvl2pPr eaLnBrk="0" hangingPunct="0">
              <a:tabLst>
                <a:tab pos="252413" algn="l"/>
              </a:tabLst>
              <a:defRPr>
                <a:solidFill>
                  <a:schemeClr val="tx1"/>
                </a:solidFill>
                <a:latin typeface="Arial" panose="020B0604020202020204" pitchFamily="34" charset="0"/>
              </a:defRPr>
            </a:lvl2pPr>
            <a:lvl3pPr eaLnBrk="0" hangingPunct="0">
              <a:tabLst>
                <a:tab pos="252413" algn="l"/>
              </a:tabLst>
              <a:defRPr>
                <a:solidFill>
                  <a:schemeClr val="tx1"/>
                </a:solidFill>
                <a:latin typeface="Arial" panose="020B0604020202020204" pitchFamily="34" charset="0"/>
              </a:defRPr>
            </a:lvl3pPr>
            <a:lvl4pPr eaLnBrk="0" hangingPunct="0">
              <a:tabLst>
                <a:tab pos="252413" algn="l"/>
              </a:tabLst>
              <a:defRPr>
                <a:solidFill>
                  <a:schemeClr val="tx1"/>
                </a:solidFill>
                <a:latin typeface="Arial" panose="020B0604020202020204" pitchFamily="34" charset="0"/>
              </a:defRPr>
            </a:lvl4pPr>
            <a:lvl5pPr eaLnBrk="0" hangingPunct="0">
              <a:tabLst>
                <a:tab pos="252413" algn="l"/>
              </a:tabLst>
              <a:defRPr>
                <a:solidFill>
                  <a:schemeClr val="tx1"/>
                </a:solidFill>
                <a:latin typeface="Arial" panose="020B0604020202020204" pitchFamily="34" charset="0"/>
              </a:defRPr>
            </a:lvl5pPr>
            <a:lvl6pPr eaLnBrk="0" fontAlgn="base" hangingPunct="0">
              <a:spcBef>
                <a:spcPct val="0"/>
              </a:spcBef>
              <a:spcAft>
                <a:spcPct val="0"/>
              </a:spcAft>
              <a:tabLst>
                <a:tab pos="252413" algn="l"/>
              </a:tabLst>
              <a:defRPr>
                <a:solidFill>
                  <a:schemeClr val="tx1"/>
                </a:solidFill>
                <a:latin typeface="Arial" panose="020B0604020202020204" pitchFamily="34" charset="0"/>
              </a:defRPr>
            </a:lvl6pPr>
            <a:lvl7pPr eaLnBrk="0" fontAlgn="base" hangingPunct="0">
              <a:spcBef>
                <a:spcPct val="0"/>
              </a:spcBef>
              <a:spcAft>
                <a:spcPct val="0"/>
              </a:spcAft>
              <a:tabLst>
                <a:tab pos="252413" algn="l"/>
              </a:tabLst>
              <a:defRPr>
                <a:solidFill>
                  <a:schemeClr val="tx1"/>
                </a:solidFill>
                <a:latin typeface="Arial" panose="020B0604020202020204" pitchFamily="34" charset="0"/>
              </a:defRPr>
            </a:lvl7pPr>
            <a:lvl8pPr eaLnBrk="0" fontAlgn="base" hangingPunct="0">
              <a:spcBef>
                <a:spcPct val="0"/>
              </a:spcBef>
              <a:spcAft>
                <a:spcPct val="0"/>
              </a:spcAft>
              <a:tabLst>
                <a:tab pos="252413" algn="l"/>
              </a:tabLst>
              <a:defRPr>
                <a:solidFill>
                  <a:schemeClr val="tx1"/>
                </a:solidFill>
                <a:latin typeface="Arial" panose="020B0604020202020204" pitchFamily="34" charset="0"/>
              </a:defRPr>
            </a:lvl8pPr>
            <a:lvl9pPr eaLnBrk="0" fontAlgn="base" hangingPunct="0">
              <a:spcBef>
                <a:spcPct val="0"/>
              </a:spcBef>
              <a:spcAft>
                <a:spcPct val="0"/>
              </a:spcAft>
              <a:tabLst>
                <a:tab pos="2524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alliance building?</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What is the </a:t>
            </a: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aim</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the alliance? </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Does it have the right people and skills to deliver this?</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focused enough to share specific objectives? </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clear how decisions will be made in the alliance? </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clear how information will be communicated across the alliance?</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we have the money and capacity to make it succeed?</a:t>
            </a:r>
            <a:endParaRPr kumimoji="0" lang="en-GB"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9"/>
          <p:cNvSpPr>
            <a:spLocks noChangeArrowheads="1"/>
          </p:cNvSpPr>
          <p:nvPr/>
        </p:nvSpPr>
        <p:spPr bwMode="auto">
          <a:xfrm>
            <a:off x="6012160" y="2449513"/>
            <a:ext cx="2764085" cy="1857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252413" algn="l"/>
              </a:tabLst>
              <a:defRPr>
                <a:solidFill>
                  <a:schemeClr val="tx1"/>
                </a:solidFill>
                <a:latin typeface="Arial" panose="020B0604020202020204" pitchFamily="34" charset="0"/>
              </a:defRPr>
            </a:lvl1pPr>
            <a:lvl2pPr eaLnBrk="0" hangingPunct="0">
              <a:tabLst>
                <a:tab pos="252413" algn="l"/>
              </a:tabLst>
              <a:defRPr>
                <a:solidFill>
                  <a:schemeClr val="tx1"/>
                </a:solidFill>
                <a:latin typeface="Arial" panose="020B0604020202020204" pitchFamily="34" charset="0"/>
              </a:defRPr>
            </a:lvl2pPr>
            <a:lvl3pPr eaLnBrk="0" hangingPunct="0">
              <a:tabLst>
                <a:tab pos="252413" algn="l"/>
              </a:tabLst>
              <a:defRPr>
                <a:solidFill>
                  <a:schemeClr val="tx1"/>
                </a:solidFill>
                <a:latin typeface="Arial" panose="020B0604020202020204" pitchFamily="34" charset="0"/>
              </a:defRPr>
            </a:lvl3pPr>
            <a:lvl4pPr eaLnBrk="0" hangingPunct="0">
              <a:tabLst>
                <a:tab pos="252413" algn="l"/>
              </a:tabLst>
              <a:defRPr>
                <a:solidFill>
                  <a:schemeClr val="tx1"/>
                </a:solidFill>
                <a:latin typeface="Arial" panose="020B0604020202020204" pitchFamily="34" charset="0"/>
              </a:defRPr>
            </a:lvl4pPr>
            <a:lvl5pPr eaLnBrk="0" hangingPunct="0">
              <a:tabLst>
                <a:tab pos="252413" algn="l"/>
              </a:tabLst>
              <a:defRPr>
                <a:solidFill>
                  <a:schemeClr val="tx1"/>
                </a:solidFill>
                <a:latin typeface="Arial" panose="020B0604020202020204" pitchFamily="34" charset="0"/>
              </a:defRPr>
            </a:lvl5pPr>
            <a:lvl6pPr eaLnBrk="0" fontAlgn="base" hangingPunct="0">
              <a:spcBef>
                <a:spcPct val="0"/>
              </a:spcBef>
              <a:spcAft>
                <a:spcPct val="0"/>
              </a:spcAft>
              <a:tabLst>
                <a:tab pos="252413" algn="l"/>
              </a:tabLst>
              <a:defRPr>
                <a:solidFill>
                  <a:schemeClr val="tx1"/>
                </a:solidFill>
                <a:latin typeface="Arial" panose="020B0604020202020204" pitchFamily="34" charset="0"/>
              </a:defRPr>
            </a:lvl6pPr>
            <a:lvl7pPr eaLnBrk="0" fontAlgn="base" hangingPunct="0">
              <a:spcBef>
                <a:spcPct val="0"/>
              </a:spcBef>
              <a:spcAft>
                <a:spcPct val="0"/>
              </a:spcAft>
              <a:tabLst>
                <a:tab pos="252413" algn="l"/>
              </a:tabLst>
              <a:defRPr>
                <a:solidFill>
                  <a:schemeClr val="tx1"/>
                </a:solidFill>
                <a:latin typeface="Arial" panose="020B0604020202020204" pitchFamily="34" charset="0"/>
              </a:defRPr>
            </a:lvl7pPr>
            <a:lvl8pPr eaLnBrk="0" fontAlgn="base" hangingPunct="0">
              <a:spcBef>
                <a:spcPct val="0"/>
              </a:spcBef>
              <a:spcAft>
                <a:spcPct val="0"/>
              </a:spcAft>
              <a:tabLst>
                <a:tab pos="252413" algn="l"/>
              </a:tabLst>
              <a:defRPr>
                <a:solidFill>
                  <a:schemeClr val="tx1"/>
                </a:solidFill>
                <a:latin typeface="Arial" panose="020B0604020202020204" pitchFamily="34" charset="0"/>
              </a:defRPr>
            </a:lvl8pPr>
            <a:lvl9pPr eaLnBrk="0" fontAlgn="base" hangingPunct="0">
              <a:spcBef>
                <a:spcPct val="0"/>
              </a:spcBef>
              <a:spcAft>
                <a:spcPct val="0"/>
              </a:spcAft>
              <a:tabLst>
                <a:tab pos="2524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Strong power analysis?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Does the power analysis clearly identify the blockers, champions and swingers?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the chosen objectives winnable, or do they need revising?</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Why is </a:t>
            </a: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alliance the right group of people for making </a:t>
            </a: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change happen?</a:t>
            </a:r>
            <a:endParaRPr kumimoji="0" lang="en-GB"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179512" y="4887154"/>
            <a:ext cx="4720294" cy="17194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252413" algn="l"/>
              </a:tabLst>
              <a:defRPr>
                <a:solidFill>
                  <a:schemeClr val="tx1"/>
                </a:solidFill>
                <a:latin typeface="Arial" panose="020B0604020202020204" pitchFamily="34" charset="0"/>
              </a:defRPr>
            </a:lvl1pPr>
            <a:lvl2pPr eaLnBrk="0" hangingPunct="0">
              <a:tabLst>
                <a:tab pos="252413" algn="l"/>
              </a:tabLst>
              <a:defRPr>
                <a:solidFill>
                  <a:schemeClr val="tx1"/>
                </a:solidFill>
                <a:latin typeface="Arial" panose="020B0604020202020204" pitchFamily="34" charset="0"/>
              </a:defRPr>
            </a:lvl2pPr>
            <a:lvl3pPr eaLnBrk="0" hangingPunct="0">
              <a:tabLst>
                <a:tab pos="252413" algn="l"/>
              </a:tabLst>
              <a:defRPr>
                <a:solidFill>
                  <a:schemeClr val="tx1"/>
                </a:solidFill>
                <a:latin typeface="Arial" panose="020B0604020202020204" pitchFamily="34" charset="0"/>
              </a:defRPr>
            </a:lvl3pPr>
            <a:lvl4pPr eaLnBrk="0" hangingPunct="0">
              <a:tabLst>
                <a:tab pos="252413" algn="l"/>
              </a:tabLst>
              <a:defRPr>
                <a:solidFill>
                  <a:schemeClr val="tx1"/>
                </a:solidFill>
                <a:latin typeface="Arial" panose="020B0604020202020204" pitchFamily="34" charset="0"/>
              </a:defRPr>
            </a:lvl4pPr>
            <a:lvl5pPr eaLnBrk="0" hangingPunct="0">
              <a:tabLst>
                <a:tab pos="252413" algn="l"/>
              </a:tabLst>
              <a:defRPr>
                <a:solidFill>
                  <a:schemeClr val="tx1"/>
                </a:solidFill>
                <a:latin typeface="Arial" panose="020B0604020202020204" pitchFamily="34" charset="0"/>
              </a:defRPr>
            </a:lvl5pPr>
            <a:lvl6pPr eaLnBrk="0" fontAlgn="base" hangingPunct="0">
              <a:spcBef>
                <a:spcPct val="0"/>
              </a:spcBef>
              <a:spcAft>
                <a:spcPct val="0"/>
              </a:spcAft>
              <a:tabLst>
                <a:tab pos="252413" algn="l"/>
              </a:tabLst>
              <a:defRPr>
                <a:solidFill>
                  <a:schemeClr val="tx1"/>
                </a:solidFill>
                <a:latin typeface="Arial" panose="020B0604020202020204" pitchFamily="34" charset="0"/>
              </a:defRPr>
            </a:lvl6pPr>
            <a:lvl7pPr eaLnBrk="0" fontAlgn="base" hangingPunct="0">
              <a:spcBef>
                <a:spcPct val="0"/>
              </a:spcBef>
              <a:spcAft>
                <a:spcPct val="0"/>
              </a:spcAft>
              <a:tabLst>
                <a:tab pos="252413" algn="l"/>
              </a:tabLst>
              <a:defRPr>
                <a:solidFill>
                  <a:schemeClr val="tx1"/>
                </a:solidFill>
                <a:latin typeface="Arial" panose="020B0604020202020204" pitchFamily="34" charset="0"/>
              </a:defRPr>
            </a:lvl7pPr>
            <a:lvl8pPr eaLnBrk="0" fontAlgn="base" hangingPunct="0">
              <a:spcBef>
                <a:spcPct val="0"/>
              </a:spcBef>
              <a:spcAft>
                <a:spcPct val="0"/>
              </a:spcAft>
              <a:tabLst>
                <a:tab pos="252413" algn="l"/>
              </a:tabLst>
              <a:defRPr>
                <a:solidFill>
                  <a:schemeClr val="tx1"/>
                </a:solidFill>
                <a:latin typeface="Arial" panose="020B0604020202020204" pitchFamily="34" charset="0"/>
              </a:defRPr>
            </a:lvl8pPr>
            <a:lvl9pPr eaLnBrk="0" fontAlgn="base" hangingPunct="0">
              <a:spcBef>
                <a:spcPct val="0"/>
              </a:spcBef>
              <a:spcAft>
                <a:spcPct val="0"/>
              </a:spcAft>
              <a:tabLst>
                <a:tab pos="2524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Focused Research?</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for getting a strategic focus</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Will the answers to these research questions help to create focused campaign objectives? </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Could the information be gathered in a quicker, lighter way?</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for creating advocacy impact</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strategic in what it aims to do, </a:t>
            </a: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who</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it aims to influence and </a:t>
            </a:r>
            <a:r>
              <a:rPr kumimoji="0" lang="en-GB" altLang="es-E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how</a:t>
            </a: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How can allies be involved so they help produce the findings?</a:t>
            </a:r>
            <a:endParaRPr kumimoji="0" lang="en-GB"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399290" y="2422309"/>
            <a:ext cx="2770948" cy="21560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hangingPunct="0">
              <a:tabLst>
                <a:tab pos="252413" algn="l"/>
              </a:tabLst>
              <a:defRPr>
                <a:solidFill>
                  <a:schemeClr val="tx1"/>
                </a:solidFill>
                <a:latin typeface="Arial" panose="020B0604020202020204" pitchFamily="34" charset="0"/>
              </a:defRPr>
            </a:lvl1pPr>
            <a:lvl2pPr eaLnBrk="0" hangingPunct="0">
              <a:tabLst>
                <a:tab pos="252413" algn="l"/>
              </a:tabLst>
              <a:defRPr>
                <a:solidFill>
                  <a:schemeClr val="tx1"/>
                </a:solidFill>
                <a:latin typeface="Arial" panose="020B0604020202020204" pitchFamily="34" charset="0"/>
              </a:defRPr>
            </a:lvl2pPr>
            <a:lvl3pPr eaLnBrk="0" hangingPunct="0">
              <a:tabLst>
                <a:tab pos="252413" algn="l"/>
              </a:tabLst>
              <a:defRPr>
                <a:solidFill>
                  <a:schemeClr val="tx1"/>
                </a:solidFill>
                <a:latin typeface="Arial" panose="020B0604020202020204" pitchFamily="34" charset="0"/>
              </a:defRPr>
            </a:lvl3pPr>
            <a:lvl4pPr eaLnBrk="0" hangingPunct="0">
              <a:tabLst>
                <a:tab pos="252413" algn="l"/>
              </a:tabLst>
              <a:defRPr>
                <a:solidFill>
                  <a:schemeClr val="tx1"/>
                </a:solidFill>
                <a:latin typeface="Arial" panose="020B0604020202020204" pitchFamily="34" charset="0"/>
              </a:defRPr>
            </a:lvl4pPr>
            <a:lvl5pPr eaLnBrk="0" hangingPunct="0">
              <a:tabLst>
                <a:tab pos="252413" algn="l"/>
              </a:tabLst>
              <a:defRPr>
                <a:solidFill>
                  <a:schemeClr val="tx1"/>
                </a:solidFill>
                <a:latin typeface="Arial" panose="020B0604020202020204" pitchFamily="34" charset="0"/>
              </a:defRPr>
            </a:lvl5pPr>
            <a:lvl6pPr eaLnBrk="0" fontAlgn="base" hangingPunct="0">
              <a:spcBef>
                <a:spcPct val="0"/>
              </a:spcBef>
              <a:spcAft>
                <a:spcPct val="0"/>
              </a:spcAft>
              <a:tabLst>
                <a:tab pos="252413" algn="l"/>
              </a:tabLst>
              <a:defRPr>
                <a:solidFill>
                  <a:schemeClr val="tx1"/>
                </a:solidFill>
                <a:latin typeface="Arial" panose="020B0604020202020204" pitchFamily="34" charset="0"/>
              </a:defRPr>
            </a:lvl6pPr>
            <a:lvl7pPr eaLnBrk="0" fontAlgn="base" hangingPunct="0">
              <a:spcBef>
                <a:spcPct val="0"/>
              </a:spcBef>
              <a:spcAft>
                <a:spcPct val="0"/>
              </a:spcAft>
              <a:tabLst>
                <a:tab pos="252413" algn="l"/>
              </a:tabLst>
              <a:defRPr>
                <a:solidFill>
                  <a:schemeClr val="tx1"/>
                </a:solidFill>
                <a:latin typeface="Arial" panose="020B0604020202020204" pitchFamily="34" charset="0"/>
              </a:defRPr>
            </a:lvl7pPr>
            <a:lvl8pPr eaLnBrk="0" fontAlgn="base" hangingPunct="0">
              <a:spcBef>
                <a:spcPct val="0"/>
              </a:spcBef>
              <a:spcAft>
                <a:spcPct val="0"/>
              </a:spcAft>
              <a:tabLst>
                <a:tab pos="252413" algn="l"/>
              </a:tabLst>
              <a:defRPr>
                <a:solidFill>
                  <a:schemeClr val="tx1"/>
                </a:solidFill>
                <a:latin typeface="Arial" panose="020B0604020202020204" pitchFamily="34" charset="0"/>
              </a:defRPr>
            </a:lvl8pPr>
            <a:lvl9pPr eaLnBrk="0" fontAlgn="base" hangingPunct="0">
              <a:spcBef>
                <a:spcPct val="0"/>
              </a:spcBef>
              <a:spcAft>
                <a:spcPct val="0"/>
              </a:spcAft>
              <a:tabLst>
                <a:tab pos="2524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2413" algn="l"/>
              </a:tabLst>
            </a:pPr>
            <a:r>
              <a:rPr kumimoji="0" lang="en-GB"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Strong gender perspective?</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gender integrated in the background analysis?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well reflected in the goals and objectives?</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followed through in the research plan?</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 it considered within the power analysis, and reflected in the budget?</a:t>
            </a:r>
            <a:endParaRPr kumimoji="0" lang="en-GB" altLang="es-E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52413" algn="l"/>
              </a:tabLst>
            </a:pPr>
            <a:r>
              <a:rPr kumimoji="0" lang="en-GB"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women’s organisations strong in the alliance?</a:t>
            </a:r>
            <a:endParaRPr kumimoji="0" lang="en-GB"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 name="Oval 7"/>
          <p:cNvSpPr>
            <a:spLocks noChangeArrowheads="1"/>
          </p:cNvSpPr>
          <p:nvPr/>
        </p:nvSpPr>
        <p:spPr bwMode="auto">
          <a:xfrm>
            <a:off x="3765336" y="2968625"/>
            <a:ext cx="1341437" cy="1609725"/>
          </a:xfrm>
          <a:prstGeom prst="ellipse">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Rapid</a:t>
            </a:r>
            <a:endParaRPr kumimoji="0" lang="en-GB" altLang="es-E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Appraisal</a:t>
            </a:r>
            <a:endParaRPr kumimoji="0" lang="en-GB" altLang="es-E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endParaRPr kumimoji="0" lang="en-GB" altLang="es-E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National</a:t>
            </a:r>
            <a:endParaRPr kumimoji="0" lang="en-GB" altLang="es-E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Campaign</a:t>
            </a:r>
            <a:endParaRPr kumimoji="0" lang="en-GB" altLang="es-E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Plans</a:t>
            </a:r>
            <a:endParaRPr kumimoji="0" lang="en-GB" altLang="es-ES" sz="1800" b="0" i="0" u="none" strike="noStrike" cap="none" normalizeH="0" baseline="0" smtClean="0">
              <a:ln>
                <a:noFill/>
              </a:ln>
              <a:solidFill>
                <a:schemeClr val="tx1"/>
              </a:solidFill>
              <a:effectLst/>
              <a:latin typeface="Arial" panose="020B0604020202020204" pitchFamily="34" charset="0"/>
            </a:endParaRPr>
          </a:p>
        </p:txBody>
      </p:sp>
      <p:sp>
        <p:nvSpPr>
          <p:cNvPr id="8" name="Line 6"/>
          <p:cNvSpPr>
            <a:spLocks noChangeShapeType="1"/>
          </p:cNvSpPr>
          <p:nvPr/>
        </p:nvSpPr>
        <p:spPr bwMode="auto">
          <a:xfrm flipV="1">
            <a:off x="4507569" y="2101849"/>
            <a:ext cx="0" cy="825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Line 5"/>
          <p:cNvSpPr>
            <a:spLocks noChangeShapeType="1"/>
          </p:cNvSpPr>
          <p:nvPr/>
        </p:nvSpPr>
        <p:spPr bwMode="auto">
          <a:xfrm flipH="1">
            <a:off x="3216274" y="3620998"/>
            <a:ext cx="549060" cy="24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Line 4"/>
          <p:cNvSpPr>
            <a:spLocks noChangeShapeType="1"/>
          </p:cNvSpPr>
          <p:nvPr/>
        </p:nvSpPr>
        <p:spPr bwMode="auto">
          <a:xfrm>
            <a:off x="5106773" y="3773487"/>
            <a:ext cx="905388" cy="155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Line 3"/>
          <p:cNvSpPr>
            <a:spLocks noChangeShapeType="1"/>
          </p:cNvSpPr>
          <p:nvPr/>
        </p:nvSpPr>
        <p:spPr bwMode="auto">
          <a:xfrm flipH="1">
            <a:off x="3770947" y="4487774"/>
            <a:ext cx="288033" cy="3462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Line 2"/>
          <p:cNvSpPr>
            <a:spLocks noChangeShapeType="1"/>
          </p:cNvSpPr>
          <p:nvPr/>
        </p:nvSpPr>
        <p:spPr bwMode="auto">
          <a:xfrm>
            <a:off x="5019387" y="4235727"/>
            <a:ext cx="242886" cy="312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alt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s-E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729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solidFill>
                  <a:schemeClr val="accent1"/>
                </a:solidFill>
              </a:rPr>
              <a:t>Useful</a:t>
            </a:r>
            <a:r>
              <a:rPr lang="es-ES" dirty="0" smtClean="0">
                <a:solidFill>
                  <a:schemeClr val="accent1"/>
                </a:solidFill>
              </a:rPr>
              <a:t> </a:t>
            </a:r>
            <a:r>
              <a:rPr lang="es-ES" dirty="0" err="1" smtClean="0">
                <a:solidFill>
                  <a:schemeClr val="accent1"/>
                </a:solidFill>
              </a:rPr>
              <a:t>tools</a:t>
            </a:r>
            <a:r>
              <a:rPr lang="es-ES" dirty="0" smtClean="0">
                <a:solidFill>
                  <a:schemeClr val="accent1"/>
                </a:solidFill>
              </a:rPr>
              <a:t> and </a:t>
            </a:r>
            <a:r>
              <a:rPr lang="es-ES" dirty="0" err="1" smtClean="0">
                <a:solidFill>
                  <a:schemeClr val="accent1"/>
                </a:solidFill>
              </a:rPr>
              <a:t>docs</a:t>
            </a:r>
            <a:endParaRPr lang="es-ES" dirty="0">
              <a:solidFill>
                <a:schemeClr val="accent1"/>
              </a:solidFill>
            </a:endParaRPr>
          </a:p>
        </p:txBody>
      </p:sp>
      <p:sp>
        <p:nvSpPr>
          <p:cNvPr id="5" name="CuadroTexto 4"/>
          <p:cNvSpPr txBox="1"/>
          <p:nvPr/>
        </p:nvSpPr>
        <p:spPr>
          <a:xfrm>
            <a:off x="611560" y="1556792"/>
            <a:ext cx="7560840" cy="4339650"/>
          </a:xfrm>
          <a:prstGeom prst="rect">
            <a:avLst/>
          </a:prstGeom>
          <a:noFill/>
        </p:spPr>
        <p:txBody>
          <a:bodyPr wrap="square" rtlCol="0">
            <a:spAutoFit/>
          </a:bodyPr>
          <a:lstStyle/>
          <a:p>
            <a:r>
              <a:rPr lang="en-US" b="1" dirty="0">
                <a:hlinkClick r:id="rId3"/>
              </a:rPr>
              <a:t>Developing a Theory of Change, initial </a:t>
            </a:r>
            <a:r>
              <a:rPr lang="en-US" b="1" dirty="0" smtClean="0">
                <a:hlinkClick r:id="rId3"/>
              </a:rPr>
              <a:t>guide</a:t>
            </a:r>
            <a:endParaRPr lang="en-US" dirty="0"/>
          </a:p>
          <a:p>
            <a:r>
              <a:rPr lang="en-US" b="1" dirty="0" err="1">
                <a:hlinkClick r:id="rId4"/>
              </a:rPr>
              <a:t>Powerpoint</a:t>
            </a:r>
            <a:r>
              <a:rPr lang="en-US" b="1" dirty="0">
                <a:hlinkClick r:id="rId4"/>
              </a:rPr>
              <a:t> – How to Make a Theory of </a:t>
            </a:r>
            <a:r>
              <a:rPr lang="en-US" b="1" dirty="0" smtClean="0">
                <a:hlinkClick r:id="rId4"/>
              </a:rPr>
              <a:t>Change</a:t>
            </a:r>
            <a:endParaRPr lang="en-US" dirty="0"/>
          </a:p>
          <a:p>
            <a:r>
              <a:rPr lang="en-US" dirty="0" smtClean="0"/>
              <a:t>How </a:t>
            </a:r>
            <a:r>
              <a:rPr lang="en-US" dirty="0"/>
              <a:t>to conduct a </a:t>
            </a:r>
            <a:r>
              <a:rPr lang="en-US" b="1" dirty="0">
                <a:hlinkClick r:id="rId5"/>
              </a:rPr>
              <a:t>Rapid Appraisal of a National Campaign Plan</a:t>
            </a:r>
            <a:r>
              <a:rPr lang="en-US" dirty="0"/>
              <a:t>, </a:t>
            </a:r>
            <a:endParaRPr lang="en-US" dirty="0" smtClean="0"/>
          </a:p>
          <a:p>
            <a:endParaRPr lang="en-US" dirty="0" smtClean="0"/>
          </a:p>
          <a:p>
            <a:r>
              <a:rPr lang="en-US" b="1" dirty="0" smtClean="0">
                <a:solidFill>
                  <a:srgbClr val="44841A"/>
                </a:solidFill>
                <a:hlinkClick r:id="rId6"/>
              </a:rPr>
              <a:t>Feminist approach to </a:t>
            </a:r>
            <a:r>
              <a:rPr lang="en-US" b="1" dirty="0" err="1" smtClean="0">
                <a:solidFill>
                  <a:srgbClr val="44841A"/>
                </a:solidFill>
                <a:hlinkClick r:id="rId6"/>
              </a:rPr>
              <a:t>ToC</a:t>
            </a:r>
            <a:endParaRPr lang="en-US" b="1" dirty="0" smtClean="0">
              <a:solidFill>
                <a:srgbClr val="44841A"/>
              </a:solidFill>
            </a:endParaRPr>
          </a:p>
          <a:p>
            <a:endParaRPr lang="en-US" b="1" dirty="0" smtClean="0">
              <a:solidFill>
                <a:srgbClr val="44841A"/>
              </a:solidFill>
            </a:endParaRPr>
          </a:p>
          <a:p>
            <a:pPr>
              <a:buFont typeface="Arial" panose="020B0604020202020204" pitchFamily="34" charset="0"/>
              <a:buChar char="•"/>
            </a:pPr>
            <a:r>
              <a:rPr lang="en-US" b="1" dirty="0" smtClean="0">
                <a:solidFill>
                  <a:srgbClr val="44841A"/>
                </a:solidFill>
                <a:hlinkClick r:id="rId7"/>
              </a:rPr>
              <a:t>Rough </a:t>
            </a:r>
            <a:r>
              <a:rPr lang="en-US" b="1" dirty="0">
                <a:solidFill>
                  <a:srgbClr val="44841A"/>
                </a:solidFill>
                <a:hlinkClick r:id="rId7"/>
              </a:rPr>
              <a:t>Guide to Power </a:t>
            </a:r>
            <a:r>
              <a:rPr lang="en-US" b="1" dirty="0" smtClean="0">
                <a:solidFill>
                  <a:srgbClr val="44841A"/>
                </a:solidFill>
                <a:hlinkClick r:id="rId7"/>
              </a:rPr>
              <a:t>Analysis </a:t>
            </a:r>
            <a:r>
              <a:rPr lang="en-US" b="1" dirty="0" smtClean="0">
                <a:solidFill>
                  <a:srgbClr val="44841A"/>
                </a:solidFill>
              </a:rPr>
              <a:t>+ </a:t>
            </a:r>
            <a:r>
              <a:rPr lang="en-US" b="1" dirty="0" smtClean="0">
                <a:solidFill>
                  <a:srgbClr val="44841A"/>
                </a:solidFill>
                <a:hlinkClick r:id="rId8"/>
              </a:rPr>
              <a:t>Advocacy </a:t>
            </a:r>
            <a:r>
              <a:rPr lang="en-US" b="1" dirty="0">
                <a:solidFill>
                  <a:srgbClr val="44841A"/>
                </a:solidFill>
                <a:hlinkClick r:id="rId8"/>
              </a:rPr>
              <a:t>Power Analysis Guide</a:t>
            </a:r>
            <a:endParaRPr lang="en-US" dirty="0"/>
          </a:p>
          <a:p>
            <a:pPr>
              <a:buFont typeface="Arial" panose="020B0604020202020204" pitchFamily="34" charset="0"/>
              <a:buChar char="•"/>
            </a:pPr>
            <a:r>
              <a:rPr lang="en-US" b="1" dirty="0">
                <a:solidFill>
                  <a:srgbClr val="44841A"/>
                </a:solidFill>
                <a:hlinkClick r:id="rId9"/>
              </a:rPr>
              <a:t>Advocacy Power Analysis Template</a:t>
            </a:r>
            <a:endParaRPr lang="en-US" dirty="0"/>
          </a:p>
          <a:p>
            <a:pPr>
              <a:buFont typeface="Arial" panose="020B0604020202020204" pitchFamily="34" charset="0"/>
              <a:buChar char="•"/>
            </a:pPr>
            <a:r>
              <a:rPr lang="en-US" b="1" dirty="0">
                <a:solidFill>
                  <a:srgbClr val="44841A"/>
                </a:solidFill>
                <a:hlinkClick r:id="rId10"/>
              </a:rPr>
              <a:t>Power </a:t>
            </a:r>
            <a:r>
              <a:rPr lang="en-US" b="1" dirty="0" smtClean="0">
                <a:solidFill>
                  <a:srgbClr val="44841A"/>
                </a:solidFill>
                <a:hlinkClick r:id="rId10"/>
              </a:rPr>
              <a:t>Cube</a:t>
            </a:r>
            <a:r>
              <a:rPr lang="en-US" b="1" dirty="0" smtClean="0">
                <a:solidFill>
                  <a:srgbClr val="44841A"/>
                </a:solidFill>
              </a:rPr>
              <a:t> + </a:t>
            </a:r>
            <a:r>
              <a:rPr lang="en-US" sz="1600" b="1" dirty="0" smtClean="0">
                <a:solidFill>
                  <a:srgbClr val="44841A"/>
                </a:solidFill>
                <a:hlinkClick r:id="rId11"/>
              </a:rPr>
              <a:t>Power </a:t>
            </a:r>
            <a:r>
              <a:rPr lang="en-US" sz="1600" b="1" dirty="0">
                <a:solidFill>
                  <a:srgbClr val="44841A"/>
                </a:solidFill>
                <a:hlinkClick r:id="rId11"/>
              </a:rPr>
              <a:t>Mapping </a:t>
            </a:r>
            <a:r>
              <a:rPr lang="en-US" sz="1600" b="1" dirty="0" smtClean="0">
                <a:solidFill>
                  <a:srgbClr val="44841A"/>
                </a:solidFill>
                <a:hlinkClick r:id="rId11"/>
              </a:rPr>
              <a:t>Activity</a:t>
            </a:r>
            <a:endParaRPr lang="en-US" sz="1600" b="1" dirty="0" smtClean="0">
              <a:solidFill>
                <a:srgbClr val="44841A"/>
              </a:solidFill>
            </a:endParaRPr>
          </a:p>
          <a:p>
            <a:pPr>
              <a:buFont typeface="Arial" panose="020B0604020202020204" pitchFamily="34" charset="0"/>
              <a:buChar char="•"/>
            </a:pPr>
            <a:endParaRPr lang="en-US" sz="1600" b="1" dirty="0" smtClean="0">
              <a:solidFill>
                <a:srgbClr val="44841A"/>
              </a:solidFill>
            </a:endParaRPr>
          </a:p>
          <a:p>
            <a:pPr>
              <a:buFont typeface="Arial" panose="020B0604020202020204" pitchFamily="34" charset="0"/>
              <a:buChar char="•"/>
            </a:pPr>
            <a:r>
              <a:rPr lang="en-US" sz="1600" b="1" dirty="0" smtClean="0">
                <a:solidFill>
                  <a:srgbClr val="44841A"/>
                </a:solidFill>
                <a:hlinkClick r:id="rId12"/>
              </a:rPr>
              <a:t>Feminist approach to Power Analysis</a:t>
            </a:r>
            <a:endParaRPr lang="en-US" sz="1600" b="1" dirty="0" smtClean="0">
              <a:solidFill>
                <a:srgbClr val="44841A"/>
              </a:solidFill>
            </a:endParaRPr>
          </a:p>
          <a:p>
            <a:endParaRPr lang="en-US" sz="1600" dirty="0"/>
          </a:p>
          <a:p>
            <a:pPr>
              <a:buFont typeface="Arial" panose="020B0604020202020204" pitchFamily="34" charset="0"/>
              <a:buChar char="•"/>
            </a:pPr>
            <a:r>
              <a:rPr lang="en-US" sz="1600" b="1" dirty="0">
                <a:solidFill>
                  <a:srgbClr val="44841A"/>
                </a:solidFill>
                <a:hlinkClick r:id="rId13"/>
              </a:rPr>
              <a:t>Manual for conducting network mapping and social network </a:t>
            </a:r>
            <a:r>
              <a:rPr lang="en-US" sz="1600" b="1" dirty="0" smtClean="0">
                <a:solidFill>
                  <a:srgbClr val="44841A"/>
                </a:solidFill>
                <a:hlinkClick r:id="rId13"/>
              </a:rPr>
              <a:t>analysis</a:t>
            </a:r>
            <a:endParaRPr lang="en-US" sz="1600" dirty="0"/>
          </a:p>
          <a:p>
            <a:pPr>
              <a:buFont typeface="Arial" panose="020B0604020202020204" pitchFamily="34" charset="0"/>
              <a:buChar char="•"/>
            </a:pPr>
            <a:r>
              <a:rPr lang="en-US" sz="1600" b="1" dirty="0">
                <a:solidFill>
                  <a:srgbClr val="44841A"/>
                </a:solidFill>
                <a:hlinkClick r:id="rId14"/>
              </a:rPr>
              <a:t>Wheel of Impact Framework Guidebook (Coalition Capacity Assessment</a:t>
            </a:r>
            <a:r>
              <a:rPr lang="en-US" sz="1600" b="1" dirty="0" smtClean="0">
                <a:solidFill>
                  <a:srgbClr val="44841A"/>
                </a:solidFill>
                <a:hlinkClick r:id="rId14"/>
              </a:rPr>
              <a:t>)</a:t>
            </a:r>
            <a:endParaRPr lang="en-US" sz="1600" b="1" dirty="0" smtClean="0">
              <a:solidFill>
                <a:srgbClr val="44841A"/>
              </a:solidFill>
            </a:endParaRPr>
          </a:p>
          <a:p>
            <a:endParaRPr lang="en-US" sz="1600" b="1" dirty="0">
              <a:solidFill>
                <a:srgbClr val="44841A"/>
              </a:solidFill>
            </a:endParaRPr>
          </a:p>
          <a:p>
            <a:r>
              <a:rPr lang="en-US" dirty="0" smtClean="0"/>
              <a:t>Examples of </a:t>
            </a:r>
            <a:r>
              <a:rPr lang="en-US" dirty="0" err="1" smtClean="0"/>
              <a:t>ToC</a:t>
            </a:r>
            <a:r>
              <a:rPr lang="en-US" dirty="0" smtClean="0"/>
              <a:t> (</a:t>
            </a:r>
            <a:r>
              <a:rPr lang="en-US" dirty="0" err="1" smtClean="0"/>
              <a:t>diapositivas</a:t>
            </a:r>
            <a:r>
              <a:rPr lang="en-US" dirty="0" smtClean="0"/>
              <a:t> 28-30)</a:t>
            </a:r>
            <a:endParaRPr lang="en-US" dirty="0"/>
          </a:p>
        </p:txBody>
      </p:sp>
    </p:spTree>
    <p:extLst>
      <p:ext uri="{BB962C8B-B14F-4D97-AF65-F5344CB8AC3E}">
        <p14:creationId xmlns:p14="http://schemas.microsoft.com/office/powerpoint/2010/main" val="1627478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2.2. </a:t>
            </a:r>
            <a:r>
              <a:rPr lang="es-ES" dirty="0" err="1" smtClean="0"/>
              <a:t>Ouputs</a:t>
            </a:r>
            <a:r>
              <a:rPr lang="es-ES" dirty="0" smtClean="0"/>
              <a:t>, </a:t>
            </a:r>
            <a:r>
              <a:rPr lang="es-ES" dirty="0" err="1" smtClean="0"/>
              <a:t>outcome</a:t>
            </a:r>
            <a:r>
              <a:rPr lang="es-ES" dirty="0" smtClean="0"/>
              <a:t>, </a:t>
            </a:r>
            <a:r>
              <a:rPr lang="es-ES" dirty="0" err="1" smtClean="0"/>
              <a:t>impact</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42790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2.2. </a:t>
            </a:r>
            <a:r>
              <a:rPr lang="es-ES" dirty="0" err="1" smtClean="0"/>
              <a:t>Measuring</a:t>
            </a:r>
            <a:r>
              <a:rPr lang="es-ES" dirty="0" smtClean="0"/>
              <a:t> Outputs, </a:t>
            </a:r>
            <a:r>
              <a:rPr lang="es-ES" dirty="0" err="1" smtClean="0"/>
              <a:t>Outcome</a:t>
            </a:r>
            <a:r>
              <a:rPr lang="es-ES" dirty="0" smtClean="0"/>
              <a:t> and </a:t>
            </a:r>
            <a:r>
              <a:rPr lang="es-ES" dirty="0" err="1" smtClean="0"/>
              <a:t>Impact</a:t>
            </a:r>
            <a:endParaRPr lang="es-E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2204864"/>
            <a:ext cx="4951624" cy="384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p:nvPr/>
        </p:nvSpPr>
        <p:spPr>
          <a:xfrm>
            <a:off x="846571" y="6114307"/>
            <a:ext cx="7063985" cy="397032"/>
          </a:xfrm>
          <a:prstGeom prst="rect">
            <a:avLst/>
          </a:prstGeom>
        </p:spPr>
        <p:txBody>
          <a:bodyPr wrap="square">
            <a:spAutoFit/>
          </a:bodyPr>
          <a:lstStyle/>
          <a:p>
            <a:r>
              <a:rPr lang="en-US" sz="990" b="1" dirty="0"/>
              <a:t>Source: </a:t>
            </a:r>
            <a:r>
              <a:rPr lang="en-US" sz="990" dirty="0" err="1"/>
              <a:t>Schlangen</a:t>
            </a:r>
            <a:r>
              <a:rPr lang="en-US" sz="990" dirty="0"/>
              <a:t>, Rhonda and Jim Coe (2014). </a:t>
            </a:r>
            <a:r>
              <a:rPr lang="en-US" sz="990" i="1" dirty="0"/>
              <a:t>The value iceberg: Weighing the benefits of advocacy and campaigning.</a:t>
            </a:r>
            <a:r>
              <a:rPr lang="en-US" sz="990" dirty="0"/>
              <a:t> </a:t>
            </a:r>
            <a:r>
              <a:rPr lang="en-US" sz="990" dirty="0" err="1"/>
              <a:t>BetterEvaluation</a:t>
            </a:r>
            <a:r>
              <a:rPr lang="en-US" sz="990" dirty="0"/>
              <a:t>. </a:t>
            </a:r>
            <a:r>
              <a:rPr lang="en-US" sz="990" dirty="0">
                <a:hlinkClick r:id="rId4"/>
              </a:rPr>
              <a:t>http://betterevaluation.org/sites/default/files/Advocacy%20and%20the%20value%20iceberg.pdf</a:t>
            </a:r>
            <a:r>
              <a:rPr lang="en-US" sz="990" dirty="0"/>
              <a:t> </a:t>
            </a:r>
          </a:p>
        </p:txBody>
      </p:sp>
      <p:sp>
        <p:nvSpPr>
          <p:cNvPr id="6" name="Title 1"/>
          <p:cNvSpPr txBox="1">
            <a:spLocks/>
          </p:cNvSpPr>
          <p:nvPr/>
        </p:nvSpPr>
        <p:spPr bwMode="auto">
          <a:xfrm>
            <a:off x="457200" y="1425120"/>
            <a:ext cx="6751079" cy="5332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US" kern="0" smtClean="0"/>
              <a:t>What to Measure</a:t>
            </a:r>
            <a:endParaRPr lang="en-US" kern="0" dirty="0"/>
          </a:p>
        </p:txBody>
      </p:sp>
    </p:spTree>
    <p:extLst>
      <p:ext uri="{BB962C8B-B14F-4D97-AF65-F5344CB8AC3E}">
        <p14:creationId xmlns:p14="http://schemas.microsoft.com/office/powerpoint/2010/main" val="89073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2.2. </a:t>
            </a:r>
            <a:r>
              <a:rPr lang="es-ES" dirty="0" err="1" smtClean="0"/>
              <a:t>Definitions</a:t>
            </a:r>
            <a:endParaRPr lang="es-ES" dirty="0"/>
          </a:p>
        </p:txBody>
      </p:sp>
      <p:sp>
        <p:nvSpPr>
          <p:cNvPr id="3" name="Marcador de contenido 2"/>
          <p:cNvSpPr>
            <a:spLocks noGrp="1"/>
          </p:cNvSpPr>
          <p:nvPr>
            <p:ph idx="1"/>
          </p:nvPr>
        </p:nvSpPr>
        <p:spPr>
          <a:xfrm>
            <a:off x="5148064" y="1340766"/>
            <a:ext cx="2592288" cy="2376266"/>
          </a:xfrm>
          <a:solidFill>
            <a:schemeClr val="bg2">
              <a:lumMod val="20000"/>
              <a:lumOff val="80000"/>
            </a:schemeClr>
          </a:solidFill>
        </p:spPr>
        <p:txBody>
          <a:bodyPr/>
          <a:lstStyle/>
          <a:p>
            <a:pPr marL="0" indent="0">
              <a:buNone/>
            </a:pPr>
            <a:r>
              <a:rPr lang="es-ES" sz="1600" dirty="0" err="1" smtClean="0"/>
              <a:t>What</a:t>
            </a:r>
            <a:r>
              <a:rPr lang="es-ES" sz="1600" dirty="0" smtClean="0"/>
              <a:t> </a:t>
            </a:r>
            <a:r>
              <a:rPr lang="es-ES" sz="1600" dirty="0" err="1" smtClean="0"/>
              <a:t>about</a:t>
            </a:r>
            <a:r>
              <a:rPr lang="es-ES" sz="1600" dirty="0" smtClean="0"/>
              <a:t> </a:t>
            </a:r>
            <a:r>
              <a:rPr lang="es-ES" sz="1600" dirty="0" err="1" smtClean="0"/>
              <a:t>Results</a:t>
            </a:r>
            <a:r>
              <a:rPr lang="es-ES" sz="1600" dirty="0" smtClean="0"/>
              <a:t>? </a:t>
            </a:r>
          </a:p>
          <a:p>
            <a:pPr marL="0" indent="0">
              <a:buNone/>
            </a:pPr>
            <a:r>
              <a:rPr lang="en-US" sz="1600" dirty="0" smtClean="0"/>
              <a:t>Results is a wider concept that describes the desired changes (not our actions). </a:t>
            </a:r>
            <a:r>
              <a:rPr lang="en-US" sz="1600" dirty="0"/>
              <a:t>A</a:t>
            </a:r>
            <a:r>
              <a:rPr lang="en-US" sz="1600" dirty="0" smtClean="0"/>
              <a:t>ccording to OECD definition, all the Impact chain going from outputs to Impacts, can be considered “results”.</a:t>
            </a:r>
          </a:p>
        </p:txBody>
      </p:sp>
      <p:pic>
        <p:nvPicPr>
          <p:cNvPr id="4" name="Imagen 3"/>
          <p:cNvPicPr>
            <a:picLocks noChangeAspect="1"/>
          </p:cNvPicPr>
          <p:nvPr/>
        </p:nvPicPr>
        <p:blipFill>
          <a:blip r:embed="rId2"/>
          <a:stretch>
            <a:fillRect/>
          </a:stretch>
        </p:blipFill>
        <p:spPr>
          <a:xfrm>
            <a:off x="611560" y="1114191"/>
            <a:ext cx="3737974" cy="2829417"/>
          </a:xfrm>
          <a:prstGeom prst="rect">
            <a:avLst/>
          </a:prstGeom>
        </p:spPr>
      </p:pic>
      <p:sp>
        <p:nvSpPr>
          <p:cNvPr id="5" name="Rectángulo 4"/>
          <p:cNvSpPr/>
          <p:nvPr/>
        </p:nvSpPr>
        <p:spPr>
          <a:xfrm>
            <a:off x="7313" y="6176137"/>
            <a:ext cx="4572000" cy="646331"/>
          </a:xfrm>
          <a:prstGeom prst="rect">
            <a:avLst/>
          </a:prstGeom>
        </p:spPr>
        <p:txBody>
          <a:bodyPr>
            <a:spAutoFit/>
          </a:bodyPr>
          <a:lstStyle/>
          <a:p>
            <a:r>
              <a:rPr lang="es-ES" sz="1200" dirty="0" smtClean="0">
                <a:hlinkClick r:id="rId3"/>
              </a:rPr>
              <a:t>Fuente: https</a:t>
            </a:r>
            <a:r>
              <a:rPr lang="es-ES" sz="1200" dirty="0">
                <a:hlinkClick r:id="rId3"/>
              </a:rPr>
              <a:t>://www.intrac.org/wpcms/wp-content/uploads/2016/06/Monitoring-and-Evaluation-Series-Outcomes-Outputs-and-Impact-7.pdf</a:t>
            </a:r>
            <a:endParaRPr lang="es-ES" sz="1200" dirty="0"/>
          </a:p>
        </p:txBody>
      </p:sp>
      <p:sp>
        <p:nvSpPr>
          <p:cNvPr id="7" name="Marcador de contenido 2"/>
          <p:cNvSpPr txBox="1">
            <a:spLocks/>
          </p:cNvSpPr>
          <p:nvPr/>
        </p:nvSpPr>
        <p:spPr bwMode="auto">
          <a:xfrm>
            <a:off x="347918" y="4074857"/>
            <a:ext cx="8003232" cy="1584176"/>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s-ES" sz="1600" kern="0" dirty="0" err="1" smtClean="0"/>
              <a:t>Unclear</a:t>
            </a:r>
            <a:r>
              <a:rPr lang="es-ES" sz="1600" kern="0" dirty="0" smtClean="0"/>
              <a:t> </a:t>
            </a:r>
            <a:r>
              <a:rPr lang="es-ES" sz="1600" kern="0" dirty="0" err="1" smtClean="0"/>
              <a:t>Definition</a:t>
            </a:r>
            <a:r>
              <a:rPr lang="es-ES" sz="1600" kern="0" dirty="0" smtClean="0"/>
              <a:t> </a:t>
            </a:r>
            <a:r>
              <a:rPr lang="es-ES" sz="1600" kern="0" dirty="0" err="1" smtClean="0"/>
              <a:t>Boundaries</a:t>
            </a:r>
            <a:endParaRPr lang="es-ES" sz="1600" kern="0" dirty="0" smtClean="0"/>
          </a:p>
          <a:p>
            <a:pPr marL="0" indent="0">
              <a:buFontTx/>
              <a:buNone/>
            </a:pPr>
            <a:r>
              <a:rPr lang="en-US" sz="1600" kern="0" dirty="0" smtClean="0"/>
              <a:t>As clear as it may seem, when working directly with different initiatives, the line of division between (</a:t>
            </a:r>
            <a:r>
              <a:rPr lang="en-US" sz="1600" kern="0" dirty="0" err="1" smtClean="0"/>
              <a:t>activies</a:t>
            </a:r>
            <a:r>
              <a:rPr lang="en-US" sz="1600" kern="0" dirty="0" smtClean="0"/>
              <a:t>) outputs, outcomes and impact may be blur. This is normal, because these definitions depend entirely on the logic of the program-intervention, and how the impact chain is described in each specific case.   </a:t>
            </a:r>
            <a:endParaRPr lang="en-US" sz="1600" kern="0" dirty="0" smtClean="0"/>
          </a:p>
        </p:txBody>
      </p:sp>
    </p:spTree>
    <p:extLst>
      <p:ext uri="{BB962C8B-B14F-4D97-AF65-F5344CB8AC3E}">
        <p14:creationId xmlns:p14="http://schemas.microsoft.com/office/powerpoint/2010/main" val="121325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2.2. </a:t>
            </a:r>
            <a:r>
              <a:rPr lang="es-ES" dirty="0" err="1" smtClean="0"/>
              <a:t>Unclear</a:t>
            </a:r>
            <a:r>
              <a:rPr lang="es-ES" dirty="0" smtClean="0"/>
              <a:t> </a:t>
            </a:r>
            <a:r>
              <a:rPr lang="es-ES" dirty="0" err="1" smtClean="0"/>
              <a:t>definition</a:t>
            </a:r>
            <a:r>
              <a:rPr lang="es-ES" dirty="0" smtClean="0"/>
              <a:t> </a:t>
            </a:r>
            <a:r>
              <a:rPr lang="es-ES" dirty="0" err="1" smtClean="0"/>
              <a:t>boundaries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798852065"/>
              </p:ext>
            </p:extLst>
          </p:nvPr>
        </p:nvGraphicFramePr>
        <p:xfrm>
          <a:off x="457200" y="1341638"/>
          <a:ext cx="8003232" cy="5471302"/>
        </p:xfrm>
        <a:graphic>
          <a:graphicData uri="http://schemas.openxmlformats.org/drawingml/2006/table">
            <a:tbl>
              <a:tblPr firstRow="1" bandRow="1">
                <a:tableStyleId>{5C22544A-7EE6-4342-B048-85BDC9FD1C3A}</a:tableStyleId>
              </a:tblPr>
              <a:tblGrid>
                <a:gridCol w="1371146">
                  <a:extLst>
                    <a:ext uri="{9D8B030D-6E8A-4147-A177-3AD203B41FA5}">
                      <a16:colId xmlns:a16="http://schemas.microsoft.com/office/drawing/2014/main" val="2008067814"/>
                    </a:ext>
                  </a:extLst>
                </a:gridCol>
                <a:gridCol w="1008112">
                  <a:extLst>
                    <a:ext uri="{9D8B030D-6E8A-4147-A177-3AD203B41FA5}">
                      <a16:colId xmlns:a16="http://schemas.microsoft.com/office/drawing/2014/main" val="3367889675"/>
                    </a:ext>
                  </a:extLst>
                </a:gridCol>
                <a:gridCol w="3764796">
                  <a:extLst>
                    <a:ext uri="{9D8B030D-6E8A-4147-A177-3AD203B41FA5}">
                      <a16:colId xmlns:a16="http://schemas.microsoft.com/office/drawing/2014/main" val="3709656432"/>
                    </a:ext>
                  </a:extLst>
                </a:gridCol>
                <a:gridCol w="1859178">
                  <a:extLst>
                    <a:ext uri="{9D8B030D-6E8A-4147-A177-3AD203B41FA5}">
                      <a16:colId xmlns:a16="http://schemas.microsoft.com/office/drawing/2014/main" val="3426130984"/>
                    </a:ext>
                  </a:extLst>
                </a:gridCol>
              </a:tblGrid>
              <a:tr h="691666">
                <a:tc>
                  <a:txBody>
                    <a:bodyPr/>
                    <a:lstStyle/>
                    <a:p>
                      <a:r>
                        <a:rPr lang="es-ES" sz="1200" dirty="0" err="1" smtClean="0"/>
                        <a:t>How</a:t>
                      </a:r>
                      <a:r>
                        <a:rPr lang="es-ES" sz="1200" baseline="0" dirty="0" smtClean="0"/>
                        <a:t> </a:t>
                      </a:r>
                      <a:r>
                        <a:rPr lang="es-ES" sz="1200" baseline="0" dirty="0" err="1" smtClean="0"/>
                        <a:t>would</a:t>
                      </a:r>
                      <a:r>
                        <a:rPr lang="es-ES" sz="1200" baseline="0" dirty="0" smtClean="0"/>
                        <a:t> </a:t>
                      </a:r>
                      <a:r>
                        <a:rPr lang="es-ES" sz="1200" baseline="0" dirty="0" err="1" smtClean="0"/>
                        <a:t>you</a:t>
                      </a:r>
                      <a:r>
                        <a:rPr lang="es-ES" sz="1200" baseline="0" dirty="0" smtClean="0"/>
                        <a:t> </a:t>
                      </a:r>
                      <a:r>
                        <a:rPr lang="es-ES" sz="1200" baseline="0" dirty="0" err="1" smtClean="0"/>
                        <a:t>classify</a:t>
                      </a:r>
                      <a:r>
                        <a:rPr lang="es-ES" sz="1200" baseline="0" dirty="0" smtClean="0"/>
                        <a:t> </a:t>
                      </a:r>
                      <a:r>
                        <a:rPr lang="es-ES" sz="1200" baseline="0" dirty="0" err="1" smtClean="0"/>
                        <a:t>this</a:t>
                      </a:r>
                      <a:r>
                        <a:rPr lang="es-ES" sz="1200" baseline="0" dirty="0" smtClean="0"/>
                        <a:t>?</a:t>
                      </a:r>
                      <a:endParaRPr lang="es-ES" sz="1200" dirty="0"/>
                    </a:p>
                  </a:txBody>
                  <a:tcPr/>
                </a:tc>
                <a:tc>
                  <a:txBody>
                    <a:bodyPr/>
                    <a:lstStyle/>
                    <a:p>
                      <a:r>
                        <a:rPr lang="es-ES" sz="1200" dirty="0" err="1" smtClean="0"/>
                        <a:t>Options</a:t>
                      </a:r>
                      <a:endParaRPr lang="es-ES" sz="1200" dirty="0"/>
                    </a:p>
                  </a:txBody>
                  <a:tcPr/>
                </a:tc>
                <a:tc>
                  <a:txBody>
                    <a:bodyPr/>
                    <a:lstStyle/>
                    <a:p>
                      <a:r>
                        <a:rPr lang="es-ES" sz="1200" dirty="0" err="1" smtClean="0"/>
                        <a:t>Answer</a:t>
                      </a:r>
                      <a:endParaRPr lang="es-ES" sz="1200" dirty="0"/>
                    </a:p>
                  </a:txBody>
                  <a:tcPr/>
                </a:tc>
                <a:tc>
                  <a:txBody>
                    <a:bodyPr/>
                    <a:lstStyle/>
                    <a:p>
                      <a:r>
                        <a:rPr lang="es-ES" sz="1200" dirty="0" smtClean="0"/>
                        <a:t>Final </a:t>
                      </a:r>
                      <a:r>
                        <a:rPr lang="es-ES" sz="1200" dirty="0" err="1" smtClean="0"/>
                        <a:t>Answer</a:t>
                      </a:r>
                      <a:r>
                        <a:rPr lang="es-ES" sz="1200" dirty="0" smtClean="0"/>
                        <a:t> (</a:t>
                      </a:r>
                      <a:r>
                        <a:rPr lang="es-ES" sz="1200" dirty="0" err="1" smtClean="0"/>
                        <a:t>after</a:t>
                      </a:r>
                      <a:r>
                        <a:rPr lang="es-ES" sz="1200" dirty="0" smtClean="0"/>
                        <a:t> </a:t>
                      </a:r>
                      <a:r>
                        <a:rPr lang="es-ES" sz="1200" dirty="0" err="1" smtClean="0"/>
                        <a:t>completition</a:t>
                      </a:r>
                      <a:r>
                        <a:rPr lang="es-ES" sz="1200" dirty="0" smtClean="0"/>
                        <a:t> of </a:t>
                      </a:r>
                      <a:r>
                        <a:rPr lang="es-ES" sz="1200" dirty="0" err="1" smtClean="0"/>
                        <a:t>the</a:t>
                      </a:r>
                      <a:r>
                        <a:rPr lang="es-ES" sz="1200" dirty="0" smtClean="0"/>
                        <a:t> </a:t>
                      </a:r>
                      <a:r>
                        <a:rPr lang="es-ES" sz="1200" dirty="0" err="1" smtClean="0"/>
                        <a:t>exerc</a:t>
                      </a:r>
                      <a:r>
                        <a:rPr lang="es-ES" sz="1200" dirty="0" smtClean="0"/>
                        <a:t>)</a:t>
                      </a:r>
                      <a:endParaRPr lang="es-ES" sz="1200" dirty="0"/>
                    </a:p>
                  </a:txBody>
                  <a:tcPr/>
                </a:tc>
                <a:extLst>
                  <a:ext uri="{0D108BD9-81ED-4DB2-BD59-A6C34878D82A}">
                    <a16:rowId xmlns:a16="http://schemas.microsoft.com/office/drawing/2014/main" val="3669047188"/>
                  </a:ext>
                </a:extLst>
              </a:tr>
              <a:tr h="561018">
                <a:tc rowSpan="3">
                  <a:txBody>
                    <a:bodyPr/>
                    <a:lstStyle/>
                    <a:p>
                      <a:r>
                        <a:rPr lang="es-ES" sz="1200" dirty="0" err="1" smtClean="0"/>
                        <a:t>Capacity</a:t>
                      </a:r>
                      <a:r>
                        <a:rPr lang="es-ES" sz="1200" baseline="0" dirty="0" smtClean="0"/>
                        <a:t> </a:t>
                      </a:r>
                      <a:r>
                        <a:rPr lang="es-ES" sz="1200" baseline="0" dirty="0" err="1" smtClean="0"/>
                        <a:t>building</a:t>
                      </a:r>
                      <a:r>
                        <a:rPr lang="es-ES" sz="1200" baseline="0" dirty="0" smtClean="0"/>
                        <a:t> </a:t>
                      </a:r>
                      <a:endParaRPr lang="es-ES" sz="1200" dirty="0"/>
                    </a:p>
                  </a:txBody>
                  <a:tcPr/>
                </a:tc>
                <a:tc>
                  <a:txBody>
                    <a:bodyPr/>
                    <a:lstStyle/>
                    <a:p>
                      <a:r>
                        <a:rPr lang="es-ES" sz="1200" dirty="0" err="1" smtClean="0"/>
                        <a:t>Activity</a:t>
                      </a:r>
                      <a:endParaRPr lang="es-ES" sz="1200" dirty="0"/>
                    </a:p>
                  </a:txBody>
                  <a:tcPr/>
                </a:tc>
                <a:tc rowSpan="3">
                  <a:txBody>
                    <a:bodyPr/>
                    <a:lstStyle/>
                    <a:p>
                      <a:r>
                        <a:rPr lang="es-ES" sz="1200" dirty="0" err="1" smtClean="0"/>
                        <a:t>If</a:t>
                      </a:r>
                      <a:r>
                        <a:rPr lang="es-ES" sz="1200" dirty="0" smtClean="0"/>
                        <a:t> </a:t>
                      </a:r>
                      <a:r>
                        <a:rPr lang="es-ES" sz="1200" dirty="0" err="1" smtClean="0"/>
                        <a:t>we</a:t>
                      </a:r>
                      <a:r>
                        <a:rPr lang="es-ES" sz="1200" baseline="0" dirty="0" smtClean="0"/>
                        <a:t> are </a:t>
                      </a:r>
                      <a:r>
                        <a:rPr lang="es-ES" sz="1200" baseline="0" dirty="0" err="1" smtClean="0"/>
                        <a:t>talking</a:t>
                      </a:r>
                      <a:r>
                        <a:rPr lang="es-ES" sz="1200" baseline="0" dirty="0" smtClean="0"/>
                        <a:t> </a:t>
                      </a:r>
                      <a:r>
                        <a:rPr lang="es-ES" sz="1200" baseline="0" dirty="0" err="1" smtClean="0"/>
                        <a:t>about</a:t>
                      </a:r>
                      <a:r>
                        <a:rPr lang="es-ES" sz="1200" baseline="0" dirty="0" smtClean="0"/>
                        <a:t> </a:t>
                      </a:r>
                      <a:r>
                        <a:rPr lang="es-ES" sz="1200" baseline="0" dirty="0" err="1" smtClean="0"/>
                        <a:t>the</a:t>
                      </a:r>
                      <a:r>
                        <a:rPr lang="es-ES" sz="1200" baseline="0" dirty="0" smtClean="0"/>
                        <a:t> </a:t>
                      </a:r>
                      <a:r>
                        <a:rPr lang="es-ES" sz="1200" baseline="0" dirty="0" err="1" smtClean="0"/>
                        <a:t>number</a:t>
                      </a:r>
                      <a:r>
                        <a:rPr lang="es-ES" sz="1200" baseline="0" dirty="0" smtClean="0"/>
                        <a:t> of workshops </a:t>
                      </a:r>
                      <a:r>
                        <a:rPr lang="es-ES" sz="1200" baseline="0" dirty="0" err="1" smtClean="0"/>
                        <a:t>deliverd</a:t>
                      </a:r>
                      <a:r>
                        <a:rPr lang="es-ES" sz="1200" baseline="0" dirty="0" smtClean="0"/>
                        <a:t>, and </a:t>
                      </a:r>
                      <a:r>
                        <a:rPr lang="es-ES" sz="1200" baseline="0" dirty="0" err="1" smtClean="0"/>
                        <a:t>this</a:t>
                      </a:r>
                      <a:r>
                        <a:rPr lang="es-ES" sz="1200" baseline="0" dirty="0" smtClean="0"/>
                        <a:t> dependes </a:t>
                      </a:r>
                      <a:r>
                        <a:rPr lang="es-ES" sz="1200" baseline="0" dirty="0" err="1" smtClean="0"/>
                        <a:t>entirerly</a:t>
                      </a:r>
                      <a:r>
                        <a:rPr lang="es-ES" sz="1200" baseline="0" dirty="0" smtClean="0"/>
                        <a:t> </a:t>
                      </a:r>
                      <a:r>
                        <a:rPr lang="es-ES" sz="1200" baseline="0" dirty="0" err="1" smtClean="0"/>
                        <a:t>on</a:t>
                      </a:r>
                      <a:r>
                        <a:rPr lang="es-ES" sz="1200" baseline="0" dirty="0" smtClean="0"/>
                        <a:t> Oxfam/</a:t>
                      </a:r>
                      <a:r>
                        <a:rPr lang="es-ES" sz="1200" baseline="0" dirty="0" err="1" smtClean="0"/>
                        <a:t>parners</a:t>
                      </a:r>
                      <a:r>
                        <a:rPr lang="es-ES" sz="1200" baseline="0" dirty="0" smtClean="0"/>
                        <a:t> to </a:t>
                      </a:r>
                      <a:r>
                        <a:rPr lang="es-ES" sz="1200" baseline="0" dirty="0" err="1" smtClean="0"/>
                        <a:t>implement</a:t>
                      </a:r>
                      <a:r>
                        <a:rPr lang="es-ES" sz="1200" baseline="0" dirty="0" smtClean="0"/>
                        <a:t>, </a:t>
                      </a:r>
                      <a:r>
                        <a:rPr lang="es-ES" sz="1200" baseline="0" dirty="0" err="1" smtClean="0"/>
                        <a:t>then</a:t>
                      </a:r>
                      <a:r>
                        <a:rPr lang="es-ES" sz="1200" baseline="0" dirty="0" smtClean="0"/>
                        <a:t> </a:t>
                      </a:r>
                      <a:r>
                        <a:rPr lang="es-ES" sz="1200" baseline="0" dirty="0" err="1" smtClean="0"/>
                        <a:t>it</a:t>
                      </a:r>
                      <a:r>
                        <a:rPr lang="es-ES" sz="1200" baseline="0" dirty="0" smtClean="0"/>
                        <a:t> </a:t>
                      </a:r>
                      <a:r>
                        <a:rPr lang="es-ES" sz="1200" baseline="0" dirty="0" err="1" smtClean="0"/>
                        <a:t>is</a:t>
                      </a:r>
                      <a:r>
                        <a:rPr lang="es-ES" sz="1200" baseline="0" dirty="0" smtClean="0"/>
                        <a:t> </a:t>
                      </a:r>
                      <a:r>
                        <a:rPr lang="es-ES" sz="1200" baseline="0" dirty="0" err="1" smtClean="0"/>
                        <a:t>an</a:t>
                      </a:r>
                      <a:r>
                        <a:rPr lang="es-ES" sz="1200" baseline="0" dirty="0" smtClean="0"/>
                        <a:t> </a:t>
                      </a:r>
                      <a:r>
                        <a:rPr lang="es-ES" sz="1200" baseline="0" dirty="0" err="1" smtClean="0"/>
                        <a:t>activity</a:t>
                      </a:r>
                      <a:r>
                        <a:rPr lang="es-ES" sz="1200" baseline="0" dirty="0" smtClean="0"/>
                        <a:t>. </a:t>
                      </a:r>
                      <a:r>
                        <a:rPr lang="es-ES" sz="1200" baseline="0" dirty="0" err="1" smtClean="0"/>
                        <a:t>But</a:t>
                      </a:r>
                      <a:r>
                        <a:rPr lang="es-ES" sz="1200" baseline="0" dirty="0" smtClean="0"/>
                        <a:t> </a:t>
                      </a:r>
                      <a:r>
                        <a:rPr lang="es-ES" sz="1200" baseline="0" dirty="0" err="1" smtClean="0"/>
                        <a:t>if</a:t>
                      </a:r>
                      <a:r>
                        <a:rPr lang="es-ES" sz="1200" baseline="0" dirty="0" smtClean="0"/>
                        <a:t> </a:t>
                      </a:r>
                      <a:r>
                        <a:rPr lang="es-ES" sz="1200" baseline="0" dirty="0" err="1" smtClean="0"/>
                        <a:t>we</a:t>
                      </a:r>
                      <a:r>
                        <a:rPr lang="es-ES" sz="1200" baseline="0" dirty="0" smtClean="0"/>
                        <a:t> are </a:t>
                      </a:r>
                      <a:r>
                        <a:rPr lang="es-ES" sz="1200" baseline="0" dirty="0" err="1" smtClean="0"/>
                        <a:t>talking</a:t>
                      </a:r>
                      <a:r>
                        <a:rPr lang="es-ES" sz="1200" baseline="0" dirty="0" smtClean="0"/>
                        <a:t> </a:t>
                      </a:r>
                      <a:r>
                        <a:rPr lang="es-ES" sz="1200" baseline="0" dirty="0" err="1" smtClean="0"/>
                        <a:t>about</a:t>
                      </a:r>
                      <a:r>
                        <a:rPr lang="es-ES" sz="1200" baseline="0" dirty="0" smtClean="0"/>
                        <a:t> </a:t>
                      </a:r>
                      <a:r>
                        <a:rPr lang="es-ES" sz="1200" baseline="0" dirty="0" err="1" smtClean="0"/>
                        <a:t>the</a:t>
                      </a:r>
                      <a:r>
                        <a:rPr lang="es-ES" sz="1200" baseline="0" dirty="0" smtClean="0"/>
                        <a:t> </a:t>
                      </a:r>
                      <a:r>
                        <a:rPr lang="es-ES" sz="1200" baseline="0" dirty="0" err="1" smtClean="0"/>
                        <a:t>number</a:t>
                      </a:r>
                      <a:r>
                        <a:rPr lang="es-ES" sz="1200" baseline="0" dirty="0" smtClean="0"/>
                        <a:t> of </a:t>
                      </a:r>
                      <a:r>
                        <a:rPr lang="es-ES" sz="1200" baseline="0" dirty="0" err="1" smtClean="0"/>
                        <a:t>people</a:t>
                      </a:r>
                      <a:r>
                        <a:rPr lang="es-ES" sz="1200" baseline="0" dirty="0" smtClean="0"/>
                        <a:t> </a:t>
                      </a:r>
                      <a:r>
                        <a:rPr lang="es-ES" sz="1200" baseline="0" dirty="0" err="1" smtClean="0"/>
                        <a:t>participating</a:t>
                      </a:r>
                      <a:r>
                        <a:rPr lang="es-ES" sz="1200" baseline="0" dirty="0" smtClean="0"/>
                        <a:t> </a:t>
                      </a:r>
                      <a:r>
                        <a:rPr lang="es-ES" sz="1200" baseline="0" dirty="0" err="1" smtClean="0"/>
                        <a:t>then</a:t>
                      </a:r>
                      <a:r>
                        <a:rPr lang="es-ES" sz="1200" baseline="0" dirty="0" smtClean="0"/>
                        <a:t> </a:t>
                      </a:r>
                      <a:r>
                        <a:rPr lang="es-ES" sz="1200" baseline="0" dirty="0" err="1" smtClean="0"/>
                        <a:t>it</a:t>
                      </a:r>
                      <a:r>
                        <a:rPr lang="es-ES" sz="1200" baseline="0" dirty="0" smtClean="0"/>
                        <a:t> </a:t>
                      </a:r>
                      <a:r>
                        <a:rPr lang="es-ES" sz="1200" baseline="0" dirty="0" err="1" smtClean="0"/>
                        <a:t>might</a:t>
                      </a:r>
                      <a:r>
                        <a:rPr lang="es-ES" sz="1200" baseline="0" dirty="0" smtClean="0"/>
                        <a:t> be </a:t>
                      </a:r>
                      <a:r>
                        <a:rPr lang="es-ES" sz="1200" baseline="0" dirty="0" err="1" smtClean="0"/>
                        <a:t>considerd</a:t>
                      </a:r>
                      <a:r>
                        <a:rPr lang="es-ES" sz="1200" baseline="0" dirty="0" smtClean="0"/>
                        <a:t> </a:t>
                      </a:r>
                      <a:r>
                        <a:rPr lang="es-ES" sz="1200" baseline="0" dirty="0" err="1" smtClean="0"/>
                        <a:t>an</a:t>
                      </a:r>
                      <a:r>
                        <a:rPr lang="es-ES" sz="1200" baseline="0" dirty="0" smtClean="0"/>
                        <a:t> Output. </a:t>
                      </a:r>
                      <a:r>
                        <a:rPr lang="es-ES" sz="1200" baseline="0" dirty="0" err="1" smtClean="0"/>
                        <a:t>But</a:t>
                      </a:r>
                      <a:r>
                        <a:rPr lang="es-ES" sz="1200" baseline="0" dirty="0" smtClean="0"/>
                        <a:t> </a:t>
                      </a:r>
                      <a:r>
                        <a:rPr lang="es-ES" sz="1200" baseline="0" dirty="0" err="1" smtClean="0"/>
                        <a:t>if</a:t>
                      </a:r>
                      <a:r>
                        <a:rPr lang="es-ES" sz="1200" baseline="0" dirty="0" smtClean="0"/>
                        <a:t> </a:t>
                      </a:r>
                      <a:r>
                        <a:rPr lang="es-ES" sz="1200" baseline="0" dirty="0" err="1" smtClean="0"/>
                        <a:t>we</a:t>
                      </a:r>
                      <a:r>
                        <a:rPr lang="es-ES" sz="1200" baseline="0" dirty="0" smtClean="0"/>
                        <a:t> are </a:t>
                      </a:r>
                      <a:r>
                        <a:rPr lang="es-ES" sz="1200" baseline="0" dirty="0" err="1" smtClean="0"/>
                        <a:t>able</a:t>
                      </a:r>
                      <a:r>
                        <a:rPr lang="es-ES" sz="1200" baseline="0" dirty="0" smtClean="0"/>
                        <a:t> to </a:t>
                      </a:r>
                      <a:r>
                        <a:rPr lang="es-ES" sz="1200" baseline="0" dirty="0" err="1" smtClean="0"/>
                        <a:t>measure</a:t>
                      </a:r>
                      <a:r>
                        <a:rPr lang="es-ES" sz="1200" baseline="0" dirty="0" smtClean="0"/>
                        <a:t> real </a:t>
                      </a:r>
                      <a:r>
                        <a:rPr lang="es-ES" sz="1200" baseline="0" dirty="0" err="1" smtClean="0"/>
                        <a:t>capacity</a:t>
                      </a:r>
                      <a:r>
                        <a:rPr lang="es-ES" sz="1200" baseline="0" dirty="0" smtClean="0"/>
                        <a:t> </a:t>
                      </a:r>
                      <a:r>
                        <a:rPr lang="es-ES" sz="1200" baseline="0" dirty="0" err="1" smtClean="0"/>
                        <a:t>improvement</a:t>
                      </a:r>
                      <a:r>
                        <a:rPr lang="es-ES" sz="1200" baseline="0" dirty="0" smtClean="0"/>
                        <a:t> </a:t>
                      </a:r>
                      <a:r>
                        <a:rPr lang="es-ES" sz="1200" baseline="0" dirty="0" err="1" smtClean="0"/>
                        <a:t>or</a:t>
                      </a:r>
                      <a:r>
                        <a:rPr lang="es-ES" sz="1200" baseline="0" dirty="0" smtClean="0"/>
                        <a:t> </a:t>
                      </a:r>
                      <a:r>
                        <a:rPr lang="es-ES" sz="1200" baseline="0" dirty="0" err="1" smtClean="0"/>
                        <a:t>put</a:t>
                      </a:r>
                      <a:r>
                        <a:rPr lang="es-ES" sz="1200" baseline="0" dirty="0" smtClean="0"/>
                        <a:t> </a:t>
                      </a:r>
                      <a:r>
                        <a:rPr lang="es-ES" sz="1200" baseline="0" dirty="0" err="1" smtClean="0"/>
                        <a:t>into</a:t>
                      </a:r>
                      <a:r>
                        <a:rPr lang="es-ES" sz="1200" baseline="0" dirty="0" smtClean="0"/>
                        <a:t> </a:t>
                      </a:r>
                      <a:r>
                        <a:rPr lang="es-ES" sz="1200" baseline="0" dirty="0" err="1" smtClean="0"/>
                        <a:t>practice</a:t>
                      </a:r>
                      <a:r>
                        <a:rPr lang="es-ES" sz="1200" baseline="0" dirty="0" smtClean="0"/>
                        <a:t>, </a:t>
                      </a:r>
                      <a:r>
                        <a:rPr lang="es-ES" sz="1200" baseline="0" dirty="0" err="1" smtClean="0"/>
                        <a:t>than</a:t>
                      </a:r>
                      <a:r>
                        <a:rPr lang="es-ES" sz="1200" baseline="0" dirty="0" smtClean="0"/>
                        <a:t> </a:t>
                      </a:r>
                      <a:r>
                        <a:rPr lang="es-ES" sz="1200" baseline="0" dirty="0" err="1" smtClean="0"/>
                        <a:t>it</a:t>
                      </a:r>
                      <a:r>
                        <a:rPr lang="es-ES" sz="1200" baseline="0" dirty="0" smtClean="0"/>
                        <a:t> can </a:t>
                      </a:r>
                      <a:r>
                        <a:rPr lang="es-ES" sz="1200" baseline="0" dirty="0" err="1" smtClean="0"/>
                        <a:t>also</a:t>
                      </a:r>
                      <a:r>
                        <a:rPr lang="es-ES" sz="1200" baseline="0" dirty="0" smtClean="0"/>
                        <a:t> be </a:t>
                      </a:r>
                      <a:r>
                        <a:rPr lang="es-ES" sz="1200" baseline="0" dirty="0" err="1" smtClean="0"/>
                        <a:t>considered</a:t>
                      </a:r>
                      <a:r>
                        <a:rPr lang="es-ES" sz="1200" baseline="0" dirty="0" smtClean="0"/>
                        <a:t> </a:t>
                      </a:r>
                      <a:r>
                        <a:rPr lang="es-ES" sz="1200" baseline="0" dirty="0" err="1" smtClean="0"/>
                        <a:t>an</a:t>
                      </a:r>
                      <a:r>
                        <a:rPr lang="es-ES" sz="1200" baseline="0" dirty="0" smtClean="0"/>
                        <a:t> </a:t>
                      </a:r>
                      <a:r>
                        <a:rPr lang="es-ES" sz="1200" baseline="0" dirty="0" err="1" smtClean="0"/>
                        <a:t>outcome</a:t>
                      </a:r>
                      <a:r>
                        <a:rPr lang="es-ES" sz="1200" baseline="0" dirty="0" smtClean="0"/>
                        <a:t>. </a:t>
                      </a:r>
                      <a:endParaRPr lang="es-ES" sz="1200" dirty="0"/>
                    </a:p>
                  </a:txBody>
                  <a:tcPr/>
                </a:tc>
                <a:tc rowSpan="7">
                  <a:txBody>
                    <a:bodyPr/>
                    <a:lstStyle/>
                    <a:p>
                      <a:r>
                        <a:rPr lang="en-US" sz="1200" dirty="0" smtClean="0"/>
                        <a:t>In</a:t>
                      </a:r>
                      <a:r>
                        <a:rPr lang="en-US" sz="1200" baseline="0" dirty="0" smtClean="0"/>
                        <a:t> order to facilitate a way of resolution when staff is having difficulties deciding on how to classify items in the impact chain, this is a proposed solution: </a:t>
                      </a:r>
                      <a:r>
                        <a:rPr lang="en-US" sz="1200" dirty="0" smtClean="0"/>
                        <a:t> define outputs as the effects or products delivered that are largely within the control of an agency; impact as the lasting or significant changes in people’s lives brought about by an intervention or interventions; and outcomes (that</a:t>
                      </a:r>
                      <a:r>
                        <a:rPr lang="en-US" sz="1200" baseline="0" dirty="0" smtClean="0"/>
                        <a:t> can be classified in different intermediate levels) are </a:t>
                      </a:r>
                      <a:r>
                        <a:rPr lang="en-US" sz="1200" dirty="0" smtClean="0"/>
                        <a:t> everything in between. </a:t>
                      </a:r>
                      <a:endParaRPr lang="es-ES" sz="1200" dirty="0"/>
                    </a:p>
                  </a:txBody>
                  <a:tcPr/>
                </a:tc>
                <a:extLst>
                  <a:ext uri="{0D108BD9-81ED-4DB2-BD59-A6C34878D82A}">
                    <a16:rowId xmlns:a16="http://schemas.microsoft.com/office/drawing/2014/main" val="4149535"/>
                  </a:ext>
                </a:extLst>
              </a:tr>
              <a:tr h="331492">
                <a:tc vMerge="1">
                  <a:txBody>
                    <a:bodyPr/>
                    <a:lstStyle/>
                    <a:p>
                      <a:endParaRPr lang="es-ES" dirty="0"/>
                    </a:p>
                  </a:txBody>
                  <a:tcPr/>
                </a:tc>
                <a:tc>
                  <a:txBody>
                    <a:bodyPr/>
                    <a:lstStyle/>
                    <a:p>
                      <a:r>
                        <a:rPr lang="es-ES" sz="1200" dirty="0" smtClean="0"/>
                        <a:t>Output</a:t>
                      </a:r>
                      <a:endParaRPr lang="es-ES" sz="1200" dirty="0"/>
                    </a:p>
                  </a:txBody>
                  <a:tcPr/>
                </a:tc>
                <a:tc vMerge="1">
                  <a:txBody>
                    <a:bodyPr/>
                    <a:lstStyle/>
                    <a:p>
                      <a:endParaRPr lang="es-ES" sz="1200" dirty="0"/>
                    </a:p>
                  </a:txBody>
                  <a:tcPr/>
                </a:tc>
                <a:tc vMerge="1">
                  <a:txBody>
                    <a:bodyPr/>
                    <a:lstStyle/>
                    <a:p>
                      <a:endParaRPr lang="es-ES" sz="1200" dirty="0"/>
                    </a:p>
                  </a:txBody>
                  <a:tcPr/>
                </a:tc>
                <a:extLst>
                  <a:ext uri="{0D108BD9-81ED-4DB2-BD59-A6C34878D82A}">
                    <a16:rowId xmlns:a16="http://schemas.microsoft.com/office/drawing/2014/main" val="670772777"/>
                  </a:ext>
                </a:extLst>
              </a:tr>
              <a:tr h="432048">
                <a:tc vMerge="1">
                  <a:txBody>
                    <a:bodyPr/>
                    <a:lstStyle/>
                    <a:p>
                      <a:endParaRPr lang="es-ES" sz="1200" dirty="0"/>
                    </a:p>
                  </a:txBody>
                  <a:tcPr/>
                </a:tc>
                <a:tc>
                  <a:txBody>
                    <a:bodyPr/>
                    <a:lstStyle/>
                    <a:p>
                      <a:r>
                        <a:rPr lang="es-ES" sz="1200" dirty="0" err="1" smtClean="0"/>
                        <a:t>outcome</a:t>
                      </a:r>
                      <a:endParaRPr lang="es-ES" sz="1200" dirty="0"/>
                    </a:p>
                  </a:txBody>
                  <a:tcPr/>
                </a:tc>
                <a:tc vMerge="1">
                  <a:txBody>
                    <a:bodyPr/>
                    <a:lstStyle/>
                    <a:p>
                      <a:endParaRPr lang="es-ES" sz="1200" dirty="0"/>
                    </a:p>
                  </a:txBody>
                  <a:tcPr/>
                </a:tc>
                <a:tc vMerge="1">
                  <a:txBody>
                    <a:bodyPr/>
                    <a:lstStyle/>
                    <a:p>
                      <a:endParaRPr lang="es-ES"/>
                    </a:p>
                  </a:txBody>
                  <a:tcPr/>
                </a:tc>
                <a:extLst>
                  <a:ext uri="{0D108BD9-81ED-4DB2-BD59-A6C34878D82A}">
                    <a16:rowId xmlns:a16="http://schemas.microsoft.com/office/drawing/2014/main" val="1830193906"/>
                  </a:ext>
                </a:extLst>
              </a:tr>
              <a:tr h="878507">
                <a:tc rowSpan="2">
                  <a:txBody>
                    <a:bodyPr/>
                    <a:lstStyle/>
                    <a:p>
                      <a:r>
                        <a:rPr lang="es-ES" sz="1200" dirty="0" smtClean="0"/>
                        <a:t>Meetings</a:t>
                      </a:r>
                      <a:r>
                        <a:rPr lang="es-ES" sz="1200" baseline="0" dirty="0" smtClean="0"/>
                        <a:t> </a:t>
                      </a:r>
                      <a:r>
                        <a:rPr lang="es-ES" sz="1200" baseline="0" dirty="0" err="1" smtClean="0"/>
                        <a:t>with</a:t>
                      </a:r>
                      <a:r>
                        <a:rPr lang="es-ES" sz="1200" baseline="0" dirty="0" smtClean="0"/>
                        <a:t> </a:t>
                      </a:r>
                      <a:r>
                        <a:rPr lang="es-ES" sz="1200" baseline="0" dirty="0" err="1" smtClean="0"/>
                        <a:t>duty</a:t>
                      </a:r>
                      <a:r>
                        <a:rPr lang="es-ES" sz="1200" baseline="0" dirty="0" smtClean="0"/>
                        <a:t> </a:t>
                      </a:r>
                      <a:r>
                        <a:rPr lang="es-ES" sz="1200" baseline="0" dirty="0" err="1" smtClean="0"/>
                        <a:t>bearers</a:t>
                      </a:r>
                      <a:endParaRPr lang="es-ES" sz="1200" dirty="0"/>
                    </a:p>
                  </a:txBody>
                  <a:tcPr/>
                </a:tc>
                <a:tc>
                  <a:txBody>
                    <a:bodyPr/>
                    <a:lstStyle/>
                    <a:p>
                      <a:r>
                        <a:rPr lang="es-ES" sz="1200" dirty="0" smtClean="0"/>
                        <a:t>Output</a:t>
                      </a:r>
                      <a:endParaRPr lang="es-ES" sz="1200" dirty="0"/>
                    </a:p>
                  </a:txBody>
                  <a:tcPr/>
                </a:tc>
                <a:tc rowSpan="2">
                  <a:txBody>
                    <a:bodyPr/>
                    <a:lstStyle/>
                    <a:p>
                      <a:r>
                        <a:rPr lang="es-ES" sz="1200" dirty="0" err="1" smtClean="0"/>
                        <a:t>If</a:t>
                      </a:r>
                      <a:r>
                        <a:rPr lang="es-ES" sz="1200" baseline="0" dirty="0" smtClean="0"/>
                        <a:t> </a:t>
                      </a:r>
                      <a:r>
                        <a:rPr lang="es-ES" sz="1200" baseline="0" dirty="0" err="1" smtClean="0"/>
                        <a:t>the</a:t>
                      </a:r>
                      <a:r>
                        <a:rPr lang="es-ES" sz="1200" baseline="0" dirty="0" smtClean="0"/>
                        <a:t> meeting comes as a </a:t>
                      </a:r>
                      <a:r>
                        <a:rPr lang="es-ES" sz="1200" baseline="0" dirty="0" err="1" smtClean="0"/>
                        <a:t>result</a:t>
                      </a:r>
                      <a:r>
                        <a:rPr lang="es-ES" sz="1200" baseline="0" dirty="0" smtClean="0"/>
                        <a:t> of a set of </a:t>
                      </a:r>
                      <a:r>
                        <a:rPr lang="es-ES" sz="1200" baseline="0" dirty="0" err="1" smtClean="0"/>
                        <a:t>different</a:t>
                      </a:r>
                      <a:r>
                        <a:rPr lang="es-ES" sz="1200" baseline="0" dirty="0" smtClean="0"/>
                        <a:t> </a:t>
                      </a:r>
                      <a:r>
                        <a:rPr lang="es-ES" sz="1200" baseline="0" dirty="0" err="1" smtClean="0"/>
                        <a:t>activities</a:t>
                      </a:r>
                      <a:r>
                        <a:rPr lang="es-ES" sz="1200" baseline="0" dirty="0" smtClean="0"/>
                        <a:t>/outputs (</a:t>
                      </a:r>
                      <a:r>
                        <a:rPr lang="es-ES" sz="1200" baseline="0" dirty="0" err="1" smtClean="0"/>
                        <a:t>capacity</a:t>
                      </a:r>
                      <a:r>
                        <a:rPr lang="es-ES" sz="1200" baseline="0" dirty="0" smtClean="0"/>
                        <a:t> </a:t>
                      </a:r>
                      <a:r>
                        <a:rPr lang="es-ES" sz="1200" baseline="0" dirty="0" err="1" smtClean="0"/>
                        <a:t>building</a:t>
                      </a:r>
                      <a:r>
                        <a:rPr lang="es-ES" sz="1200" baseline="0" dirty="0" smtClean="0"/>
                        <a:t> </a:t>
                      </a:r>
                      <a:r>
                        <a:rPr lang="es-ES" sz="1200" baseline="0" dirty="0" err="1" smtClean="0"/>
                        <a:t>on</a:t>
                      </a:r>
                      <a:r>
                        <a:rPr lang="es-ES" sz="1200" baseline="0" dirty="0" smtClean="0"/>
                        <a:t> partners, </a:t>
                      </a:r>
                      <a:r>
                        <a:rPr lang="es-ES" sz="1200" baseline="0" dirty="0" err="1" smtClean="0"/>
                        <a:t>movilization-signatures</a:t>
                      </a:r>
                      <a:r>
                        <a:rPr lang="es-ES" sz="1200" baseline="0" dirty="0" smtClean="0"/>
                        <a:t>) and/</a:t>
                      </a:r>
                      <a:r>
                        <a:rPr lang="es-ES" sz="1200" baseline="0" dirty="0" err="1" smtClean="0"/>
                        <a:t>or</a:t>
                      </a:r>
                      <a:r>
                        <a:rPr lang="es-ES" sz="1200" baseline="0" dirty="0" smtClean="0"/>
                        <a:t> </a:t>
                      </a:r>
                      <a:r>
                        <a:rPr lang="es-ES" sz="1200" baseline="0" dirty="0" err="1" smtClean="0"/>
                        <a:t>if</a:t>
                      </a:r>
                      <a:r>
                        <a:rPr lang="es-ES" sz="1200" baseline="0" dirty="0" smtClean="0"/>
                        <a:t> </a:t>
                      </a:r>
                      <a:r>
                        <a:rPr lang="es-ES" sz="1200" baseline="0" dirty="0" err="1" smtClean="0"/>
                        <a:t>they</a:t>
                      </a:r>
                      <a:r>
                        <a:rPr lang="es-ES" sz="1200" baseline="0" dirty="0" smtClean="0"/>
                        <a:t> </a:t>
                      </a:r>
                      <a:r>
                        <a:rPr lang="es-ES" sz="1200" baseline="0" dirty="0" err="1" smtClean="0"/>
                        <a:t>represent</a:t>
                      </a:r>
                      <a:r>
                        <a:rPr lang="es-ES" sz="1200" baseline="0" dirty="0" smtClean="0"/>
                        <a:t> a </a:t>
                      </a:r>
                      <a:r>
                        <a:rPr lang="es-ES" sz="1200" baseline="0" dirty="0" err="1" smtClean="0"/>
                        <a:t>shift</a:t>
                      </a:r>
                      <a:r>
                        <a:rPr lang="es-ES" sz="1200" baseline="0" dirty="0" smtClean="0"/>
                        <a:t> in </a:t>
                      </a:r>
                      <a:r>
                        <a:rPr lang="es-ES" sz="1200" baseline="0" dirty="0" err="1" smtClean="0"/>
                        <a:t>power</a:t>
                      </a:r>
                      <a:r>
                        <a:rPr lang="es-ES" sz="1200" baseline="0" dirty="0" smtClean="0"/>
                        <a:t> </a:t>
                      </a:r>
                      <a:r>
                        <a:rPr lang="es-ES" sz="1200" baseline="0" dirty="0" err="1" smtClean="0"/>
                        <a:t>relations</a:t>
                      </a:r>
                      <a:r>
                        <a:rPr lang="es-ES" sz="1200" baseline="0" dirty="0" smtClean="0"/>
                        <a:t>, </a:t>
                      </a:r>
                      <a:r>
                        <a:rPr lang="es-ES" sz="1200" baseline="0" dirty="0" err="1" smtClean="0"/>
                        <a:t>they</a:t>
                      </a:r>
                      <a:r>
                        <a:rPr lang="es-ES" sz="1200" baseline="0" dirty="0" smtClean="0"/>
                        <a:t> can be </a:t>
                      </a:r>
                      <a:r>
                        <a:rPr lang="es-ES" sz="1200" baseline="0" dirty="0" err="1" smtClean="0"/>
                        <a:t>consider</a:t>
                      </a:r>
                      <a:r>
                        <a:rPr lang="es-ES" sz="1200" baseline="0" dirty="0" smtClean="0"/>
                        <a:t> </a:t>
                      </a:r>
                      <a:r>
                        <a:rPr lang="es-ES" sz="1200" baseline="0" dirty="0" err="1" smtClean="0"/>
                        <a:t>an</a:t>
                      </a:r>
                      <a:r>
                        <a:rPr lang="es-ES" sz="1200" baseline="0" dirty="0" smtClean="0"/>
                        <a:t> </a:t>
                      </a:r>
                      <a:r>
                        <a:rPr lang="es-ES" sz="1200" baseline="0" dirty="0" err="1" smtClean="0"/>
                        <a:t>outcome</a:t>
                      </a:r>
                      <a:r>
                        <a:rPr lang="es-ES" sz="1200" baseline="0" dirty="0" smtClean="0"/>
                        <a:t>. </a:t>
                      </a:r>
                    </a:p>
                    <a:p>
                      <a:r>
                        <a:rPr lang="es-ES" sz="1200" baseline="0" dirty="0" err="1" smtClean="0"/>
                        <a:t>Sometimes</a:t>
                      </a:r>
                      <a:r>
                        <a:rPr lang="es-ES" sz="1200" baseline="0" dirty="0" smtClean="0"/>
                        <a:t> meetings come as a </a:t>
                      </a:r>
                      <a:r>
                        <a:rPr lang="es-ES" sz="1200" baseline="0" dirty="0" err="1" smtClean="0"/>
                        <a:t>direct</a:t>
                      </a:r>
                      <a:r>
                        <a:rPr lang="es-ES" sz="1200" baseline="0" dirty="0" smtClean="0"/>
                        <a:t> </a:t>
                      </a:r>
                      <a:r>
                        <a:rPr lang="es-ES" sz="1200" baseline="0" dirty="0" err="1" smtClean="0"/>
                        <a:t>effect</a:t>
                      </a:r>
                      <a:r>
                        <a:rPr lang="es-ES" sz="1200" baseline="0" dirty="0" smtClean="0"/>
                        <a:t> of Oxfam </a:t>
                      </a:r>
                      <a:r>
                        <a:rPr lang="es-ES" sz="1200" baseline="0" dirty="0" err="1" smtClean="0"/>
                        <a:t>influencing</a:t>
                      </a:r>
                      <a:r>
                        <a:rPr lang="es-ES" sz="1200" baseline="0" dirty="0" smtClean="0"/>
                        <a:t> </a:t>
                      </a:r>
                      <a:r>
                        <a:rPr lang="es-ES" sz="1200" baseline="0" dirty="0" err="1" smtClean="0"/>
                        <a:t>capacity</a:t>
                      </a:r>
                      <a:r>
                        <a:rPr lang="es-ES" sz="1200" baseline="0" dirty="0" smtClean="0"/>
                        <a:t> </a:t>
                      </a:r>
                      <a:r>
                        <a:rPr lang="es-ES" sz="1200" baseline="0" dirty="0" err="1" smtClean="0"/>
                        <a:t>put</a:t>
                      </a:r>
                      <a:r>
                        <a:rPr lang="es-ES" sz="1200" baseline="0" dirty="0" smtClean="0"/>
                        <a:t> </a:t>
                      </a:r>
                      <a:r>
                        <a:rPr lang="es-ES" sz="1200" baseline="0" dirty="0" err="1" smtClean="0"/>
                        <a:t>into</a:t>
                      </a:r>
                      <a:r>
                        <a:rPr lang="es-ES" sz="1200" baseline="0" dirty="0" smtClean="0"/>
                        <a:t> </a:t>
                      </a:r>
                      <a:r>
                        <a:rPr lang="es-ES" sz="1200" baseline="0" dirty="0" err="1" smtClean="0"/>
                        <a:t>action</a:t>
                      </a:r>
                      <a:r>
                        <a:rPr lang="es-ES" sz="1200" baseline="0" dirty="0" smtClean="0"/>
                        <a:t>, </a:t>
                      </a:r>
                      <a:r>
                        <a:rPr lang="es-ES" sz="1200" baseline="0" dirty="0" err="1" smtClean="0"/>
                        <a:t>or</a:t>
                      </a:r>
                      <a:r>
                        <a:rPr lang="es-ES" sz="1200" baseline="0" dirty="0" smtClean="0"/>
                        <a:t> </a:t>
                      </a:r>
                      <a:r>
                        <a:rPr lang="es-ES" sz="1200" baseline="0" dirty="0" err="1" smtClean="0"/>
                        <a:t>perhaps</a:t>
                      </a:r>
                      <a:r>
                        <a:rPr lang="es-ES" sz="1200" baseline="0" dirty="0" smtClean="0"/>
                        <a:t> holding a meeting </a:t>
                      </a:r>
                      <a:r>
                        <a:rPr lang="es-ES" sz="1200" baseline="0" dirty="0" err="1" smtClean="0"/>
                        <a:t>is</a:t>
                      </a:r>
                      <a:r>
                        <a:rPr lang="es-ES" sz="1200" baseline="0" dirty="0" smtClean="0"/>
                        <a:t> quite normal, and </a:t>
                      </a:r>
                      <a:r>
                        <a:rPr lang="es-ES" sz="1200" baseline="0" dirty="0" err="1" smtClean="0"/>
                        <a:t>it</a:t>
                      </a:r>
                      <a:r>
                        <a:rPr lang="es-ES" sz="1200" baseline="0" dirty="0" smtClean="0"/>
                        <a:t> </a:t>
                      </a:r>
                      <a:r>
                        <a:rPr lang="es-ES" sz="1200" baseline="0" dirty="0" err="1" smtClean="0"/>
                        <a:t>doesn’t</a:t>
                      </a:r>
                      <a:r>
                        <a:rPr lang="es-ES" sz="1200" baseline="0" dirty="0" smtClean="0"/>
                        <a:t> </a:t>
                      </a:r>
                      <a:r>
                        <a:rPr lang="es-ES" sz="1200" baseline="0" dirty="0" err="1" smtClean="0"/>
                        <a:t>express</a:t>
                      </a:r>
                      <a:r>
                        <a:rPr lang="es-ES" sz="1200" baseline="0" dirty="0" smtClean="0"/>
                        <a:t> </a:t>
                      </a:r>
                      <a:r>
                        <a:rPr lang="es-ES" sz="1200" baseline="0" dirty="0" err="1" smtClean="0"/>
                        <a:t>significant</a:t>
                      </a:r>
                      <a:r>
                        <a:rPr lang="es-ES" sz="1200" baseline="0" dirty="0" smtClean="0"/>
                        <a:t> </a:t>
                      </a:r>
                      <a:r>
                        <a:rPr lang="es-ES" sz="1200" baseline="0" dirty="0" err="1" smtClean="0"/>
                        <a:t>shift</a:t>
                      </a:r>
                      <a:r>
                        <a:rPr lang="es-ES" sz="1200" baseline="0" dirty="0" smtClean="0"/>
                        <a:t> in </a:t>
                      </a:r>
                      <a:r>
                        <a:rPr lang="es-ES" sz="1200" baseline="0" dirty="0" err="1" smtClean="0"/>
                        <a:t>power</a:t>
                      </a:r>
                      <a:r>
                        <a:rPr lang="es-ES" sz="1200" baseline="0" dirty="0" smtClean="0"/>
                        <a:t> </a:t>
                      </a:r>
                      <a:r>
                        <a:rPr lang="es-ES" sz="1200" baseline="0" dirty="0" err="1" smtClean="0"/>
                        <a:t>relations</a:t>
                      </a:r>
                      <a:r>
                        <a:rPr lang="es-ES" sz="1200" baseline="0" dirty="0" smtClean="0"/>
                        <a:t>. </a:t>
                      </a:r>
                      <a:r>
                        <a:rPr lang="es-ES" sz="1200" baseline="0" dirty="0" err="1" smtClean="0"/>
                        <a:t>If</a:t>
                      </a:r>
                      <a:r>
                        <a:rPr lang="es-ES" sz="1200" baseline="0" dirty="0" smtClean="0"/>
                        <a:t> </a:t>
                      </a:r>
                      <a:r>
                        <a:rPr lang="es-ES" sz="1200" baseline="0" dirty="0" err="1" smtClean="0"/>
                        <a:t>it</a:t>
                      </a:r>
                      <a:r>
                        <a:rPr lang="es-ES" sz="1200" baseline="0" dirty="0" smtClean="0"/>
                        <a:t> </a:t>
                      </a:r>
                      <a:r>
                        <a:rPr lang="es-ES" sz="1200" baseline="0" dirty="0" err="1" smtClean="0"/>
                        <a:t>doesn’t</a:t>
                      </a:r>
                      <a:r>
                        <a:rPr lang="es-ES" sz="1200" baseline="0" dirty="0" smtClean="0"/>
                        <a:t> mean </a:t>
                      </a:r>
                      <a:r>
                        <a:rPr lang="es-ES" sz="1200" baseline="0" dirty="0" err="1" smtClean="0"/>
                        <a:t>anything</a:t>
                      </a:r>
                      <a:r>
                        <a:rPr lang="es-ES" sz="1200" baseline="0" dirty="0" smtClean="0"/>
                        <a:t> more </a:t>
                      </a:r>
                      <a:r>
                        <a:rPr lang="es-ES" sz="1200" baseline="0" dirty="0" err="1" smtClean="0"/>
                        <a:t>than</a:t>
                      </a:r>
                      <a:r>
                        <a:rPr lang="es-ES" sz="1200" baseline="0" dirty="0" smtClean="0"/>
                        <a:t> </a:t>
                      </a:r>
                      <a:r>
                        <a:rPr lang="es-ES" sz="1200" baseline="0" dirty="0" err="1" smtClean="0"/>
                        <a:t>just</a:t>
                      </a:r>
                      <a:r>
                        <a:rPr lang="es-ES" sz="1200" baseline="0" dirty="0" smtClean="0"/>
                        <a:t> “</a:t>
                      </a:r>
                      <a:r>
                        <a:rPr lang="es-ES" sz="1200" baseline="0" dirty="0" err="1" smtClean="0"/>
                        <a:t>having</a:t>
                      </a:r>
                      <a:r>
                        <a:rPr lang="es-ES" sz="1200" baseline="0" dirty="0" smtClean="0"/>
                        <a:t> a meeting”, </a:t>
                      </a:r>
                      <a:r>
                        <a:rPr lang="es-ES" sz="1200" baseline="0" dirty="0" err="1" smtClean="0"/>
                        <a:t>it</a:t>
                      </a:r>
                      <a:r>
                        <a:rPr lang="es-ES" sz="1200" baseline="0" dirty="0" smtClean="0"/>
                        <a:t> </a:t>
                      </a:r>
                      <a:r>
                        <a:rPr lang="es-ES" sz="1200" baseline="0" dirty="0" err="1" smtClean="0"/>
                        <a:t>is</a:t>
                      </a:r>
                      <a:r>
                        <a:rPr lang="es-ES" sz="1200" baseline="0" dirty="0" smtClean="0"/>
                        <a:t> </a:t>
                      </a:r>
                      <a:r>
                        <a:rPr lang="es-ES" sz="1200" baseline="0" dirty="0" err="1" smtClean="0"/>
                        <a:t>an</a:t>
                      </a:r>
                      <a:r>
                        <a:rPr lang="es-ES" sz="1200" baseline="0" dirty="0" smtClean="0"/>
                        <a:t> output. </a:t>
                      </a:r>
                      <a:endParaRPr lang="es-ES" sz="1200" dirty="0"/>
                    </a:p>
                  </a:txBody>
                  <a:tcPr/>
                </a:tc>
                <a:tc vMerge="1">
                  <a:txBody>
                    <a:bodyPr/>
                    <a:lstStyle/>
                    <a:p>
                      <a:endParaRPr lang="es-ES" sz="1200" dirty="0"/>
                    </a:p>
                  </a:txBody>
                  <a:tcPr/>
                </a:tc>
                <a:extLst>
                  <a:ext uri="{0D108BD9-81ED-4DB2-BD59-A6C34878D82A}">
                    <a16:rowId xmlns:a16="http://schemas.microsoft.com/office/drawing/2014/main" val="3506578633"/>
                  </a:ext>
                </a:extLst>
              </a:tr>
              <a:tr h="919825">
                <a:tc vMerge="1">
                  <a:txBody>
                    <a:bodyPr/>
                    <a:lstStyle/>
                    <a:p>
                      <a:endParaRPr lang="es-ES" dirty="0"/>
                    </a:p>
                  </a:txBody>
                  <a:tcPr/>
                </a:tc>
                <a:tc>
                  <a:txBody>
                    <a:bodyPr/>
                    <a:lstStyle/>
                    <a:p>
                      <a:r>
                        <a:rPr lang="es-ES" sz="1200" dirty="0" err="1" smtClean="0"/>
                        <a:t>Outcome</a:t>
                      </a:r>
                      <a:endParaRPr lang="es-ES" sz="1200" dirty="0"/>
                    </a:p>
                  </a:txBody>
                  <a:tcPr/>
                </a:tc>
                <a:tc vMerge="1">
                  <a:txBody>
                    <a:bodyPr/>
                    <a:lstStyle/>
                    <a:p>
                      <a:endParaRPr lang="es-ES" sz="1200" dirty="0"/>
                    </a:p>
                  </a:txBody>
                  <a:tcPr/>
                </a:tc>
                <a:tc vMerge="1">
                  <a:txBody>
                    <a:bodyPr/>
                    <a:lstStyle/>
                    <a:p>
                      <a:endParaRPr lang="es-ES" sz="1200" dirty="0"/>
                    </a:p>
                  </a:txBody>
                  <a:tcPr/>
                </a:tc>
                <a:extLst>
                  <a:ext uri="{0D108BD9-81ED-4DB2-BD59-A6C34878D82A}">
                    <a16:rowId xmlns:a16="http://schemas.microsoft.com/office/drawing/2014/main" val="3087567991"/>
                  </a:ext>
                </a:extLst>
              </a:tr>
              <a:tr h="561018">
                <a:tc rowSpan="2">
                  <a:txBody>
                    <a:bodyPr/>
                    <a:lstStyle/>
                    <a:p>
                      <a:r>
                        <a:rPr lang="es-ES" sz="1200" dirty="0" smtClean="0"/>
                        <a:t>Policy Change</a:t>
                      </a:r>
                      <a:endParaRPr lang="es-ES" sz="1200" dirty="0"/>
                    </a:p>
                  </a:txBody>
                  <a:tcPr/>
                </a:tc>
                <a:tc>
                  <a:txBody>
                    <a:bodyPr/>
                    <a:lstStyle/>
                    <a:p>
                      <a:r>
                        <a:rPr lang="es-ES" sz="1200" dirty="0" err="1" smtClean="0"/>
                        <a:t>Outcome</a:t>
                      </a:r>
                      <a:endParaRPr lang="es-ES" sz="1200" dirty="0"/>
                    </a:p>
                  </a:txBody>
                  <a:tcPr/>
                </a:tc>
                <a:tc rowSpan="2">
                  <a:txBody>
                    <a:bodyPr/>
                    <a:lstStyle/>
                    <a:p>
                      <a:r>
                        <a:rPr lang="es-ES" sz="1200" dirty="0" err="1" smtClean="0"/>
                        <a:t>Some</a:t>
                      </a:r>
                      <a:r>
                        <a:rPr lang="es-ES" sz="1200" dirty="0" smtClean="0"/>
                        <a:t> </a:t>
                      </a:r>
                      <a:r>
                        <a:rPr lang="es-ES" sz="1200" dirty="0" err="1" smtClean="0"/>
                        <a:t>campaigns</a:t>
                      </a:r>
                      <a:r>
                        <a:rPr lang="es-ES" sz="1200" dirty="0" smtClean="0"/>
                        <a:t> </a:t>
                      </a:r>
                      <a:r>
                        <a:rPr lang="es-ES" sz="1200" dirty="0" err="1" smtClean="0"/>
                        <a:t>may</a:t>
                      </a:r>
                      <a:r>
                        <a:rPr lang="es-ES" sz="1200" baseline="0" dirty="0" smtClean="0"/>
                        <a:t> </a:t>
                      </a:r>
                      <a:r>
                        <a:rPr lang="es-ES" sz="1200" baseline="0" dirty="0" err="1" smtClean="0"/>
                        <a:t>have</a:t>
                      </a:r>
                      <a:r>
                        <a:rPr lang="es-ES" sz="1200" baseline="0" dirty="0" smtClean="0"/>
                        <a:t> policy </a:t>
                      </a:r>
                      <a:r>
                        <a:rPr lang="es-ES" sz="1200" baseline="0" dirty="0" err="1" smtClean="0"/>
                        <a:t>change</a:t>
                      </a:r>
                      <a:r>
                        <a:rPr lang="es-ES" sz="1200" baseline="0" dirty="0" smtClean="0"/>
                        <a:t> as </a:t>
                      </a:r>
                      <a:r>
                        <a:rPr lang="es-ES" sz="1200" baseline="0" dirty="0" err="1" smtClean="0"/>
                        <a:t>its</a:t>
                      </a:r>
                      <a:r>
                        <a:rPr lang="es-ES" sz="1200" baseline="0" dirty="0" smtClean="0"/>
                        <a:t> </a:t>
                      </a:r>
                      <a:r>
                        <a:rPr lang="es-ES" sz="1200" baseline="0" dirty="0" err="1" smtClean="0"/>
                        <a:t>higher</a:t>
                      </a:r>
                      <a:r>
                        <a:rPr lang="es-ES" sz="1200" baseline="0" dirty="0" smtClean="0"/>
                        <a:t>-top </a:t>
                      </a:r>
                      <a:r>
                        <a:rPr lang="es-ES" sz="1200" baseline="0" dirty="0" err="1" smtClean="0"/>
                        <a:t>aspiration</a:t>
                      </a:r>
                      <a:r>
                        <a:rPr lang="es-ES" sz="1200" baseline="0" dirty="0" smtClean="0"/>
                        <a:t>, </a:t>
                      </a:r>
                      <a:r>
                        <a:rPr lang="es-ES" sz="1200" baseline="0" dirty="0" err="1" smtClean="0"/>
                        <a:t>but</a:t>
                      </a:r>
                      <a:r>
                        <a:rPr lang="es-ES" sz="1200" baseline="0" dirty="0" smtClean="0"/>
                        <a:t> in a more </a:t>
                      </a:r>
                      <a:r>
                        <a:rPr lang="es-ES" sz="1200" baseline="0" dirty="0" err="1" smtClean="0"/>
                        <a:t>long</a:t>
                      </a:r>
                      <a:r>
                        <a:rPr lang="es-ES" sz="1200" baseline="0" dirty="0" smtClean="0"/>
                        <a:t> </a:t>
                      </a:r>
                      <a:r>
                        <a:rPr lang="es-ES" sz="1200" baseline="0" dirty="0" err="1" smtClean="0"/>
                        <a:t>term</a:t>
                      </a:r>
                      <a:r>
                        <a:rPr lang="es-ES" sz="1200" baseline="0" dirty="0" smtClean="0"/>
                        <a:t> visión, policy </a:t>
                      </a:r>
                      <a:r>
                        <a:rPr lang="es-ES" sz="1200" baseline="0" dirty="0" err="1" smtClean="0"/>
                        <a:t>change</a:t>
                      </a:r>
                      <a:r>
                        <a:rPr lang="es-ES" sz="1200" baseline="0" dirty="0" smtClean="0"/>
                        <a:t> </a:t>
                      </a:r>
                      <a:r>
                        <a:rPr lang="es-ES" sz="1200" baseline="0" dirty="0" err="1" smtClean="0"/>
                        <a:t>means</a:t>
                      </a:r>
                      <a:r>
                        <a:rPr lang="es-ES" sz="1200" baseline="0" dirty="0" smtClean="0"/>
                        <a:t> </a:t>
                      </a:r>
                      <a:r>
                        <a:rPr lang="es-ES" sz="1200" baseline="0" dirty="0" err="1" smtClean="0"/>
                        <a:t>nothing</a:t>
                      </a:r>
                      <a:r>
                        <a:rPr lang="es-ES" sz="1200" baseline="0" dirty="0" smtClean="0"/>
                        <a:t> (</a:t>
                      </a:r>
                      <a:r>
                        <a:rPr lang="es-ES" sz="1200" baseline="0" dirty="0" err="1" smtClean="0"/>
                        <a:t>yet</a:t>
                      </a:r>
                      <a:r>
                        <a:rPr lang="es-ES" sz="1200" baseline="0" dirty="0" smtClean="0"/>
                        <a:t>) </a:t>
                      </a:r>
                      <a:r>
                        <a:rPr lang="es-ES" sz="1200" baseline="0" dirty="0" err="1" smtClean="0"/>
                        <a:t>until</a:t>
                      </a:r>
                      <a:r>
                        <a:rPr lang="es-ES" sz="1200" baseline="0" dirty="0" smtClean="0"/>
                        <a:t> </a:t>
                      </a:r>
                      <a:r>
                        <a:rPr lang="es-ES" sz="1200" baseline="0" dirty="0" err="1" smtClean="0"/>
                        <a:t>implemented</a:t>
                      </a:r>
                      <a:r>
                        <a:rPr lang="es-ES" sz="1200" baseline="0" dirty="0" smtClean="0"/>
                        <a:t> </a:t>
                      </a:r>
                      <a:r>
                        <a:rPr lang="es-ES" sz="1200" baseline="0" dirty="0" err="1" smtClean="0"/>
                        <a:t>an</a:t>
                      </a:r>
                      <a:r>
                        <a:rPr lang="es-ES" sz="1200" baseline="0" dirty="0" smtClean="0"/>
                        <a:t> </a:t>
                      </a:r>
                      <a:r>
                        <a:rPr lang="es-ES" sz="1200" baseline="0" dirty="0" err="1" smtClean="0"/>
                        <a:t>really</a:t>
                      </a:r>
                      <a:r>
                        <a:rPr lang="es-ES" sz="1200" baseline="0" dirty="0" smtClean="0"/>
                        <a:t> </a:t>
                      </a:r>
                      <a:r>
                        <a:rPr lang="es-ES" sz="1200" baseline="0" dirty="0" err="1" smtClean="0"/>
                        <a:t>provide</a:t>
                      </a:r>
                      <a:r>
                        <a:rPr lang="es-ES" sz="1200" baseline="0" dirty="0" smtClean="0"/>
                        <a:t> </a:t>
                      </a:r>
                      <a:r>
                        <a:rPr lang="es-ES" sz="1200" baseline="0" dirty="0" err="1" smtClean="0"/>
                        <a:t>life</a:t>
                      </a:r>
                      <a:r>
                        <a:rPr lang="es-ES" sz="1200" baseline="0" dirty="0" smtClean="0"/>
                        <a:t> </a:t>
                      </a:r>
                      <a:r>
                        <a:rPr lang="es-ES" sz="1200" baseline="0" dirty="0" err="1" smtClean="0"/>
                        <a:t>improvement</a:t>
                      </a:r>
                      <a:r>
                        <a:rPr lang="es-ES" sz="1200" baseline="0" dirty="0" smtClean="0"/>
                        <a:t>. </a:t>
                      </a:r>
                      <a:endParaRPr lang="es-ES" sz="1200" dirty="0"/>
                    </a:p>
                  </a:txBody>
                  <a:tcPr/>
                </a:tc>
                <a:tc vMerge="1">
                  <a:txBody>
                    <a:bodyPr/>
                    <a:lstStyle/>
                    <a:p>
                      <a:endParaRPr lang="es-ES" sz="1200" dirty="0"/>
                    </a:p>
                  </a:txBody>
                  <a:tcPr/>
                </a:tc>
                <a:extLst>
                  <a:ext uri="{0D108BD9-81ED-4DB2-BD59-A6C34878D82A}">
                    <a16:rowId xmlns:a16="http://schemas.microsoft.com/office/drawing/2014/main" val="415972583"/>
                  </a:ext>
                </a:extLst>
              </a:tr>
              <a:tr h="561018">
                <a:tc vMerge="1">
                  <a:txBody>
                    <a:bodyPr/>
                    <a:lstStyle/>
                    <a:p>
                      <a:endParaRPr lang="es-ES" dirty="0"/>
                    </a:p>
                  </a:txBody>
                  <a:tcPr/>
                </a:tc>
                <a:tc>
                  <a:txBody>
                    <a:bodyPr/>
                    <a:lstStyle/>
                    <a:p>
                      <a:r>
                        <a:rPr lang="es-ES" sz="1200" dirty="0" err="1" smtClean="0"/>
                        <a:t>Impact</a:t>
                      </a:r>
                      <a:endParaRPr lang="es-ES" sz="1200" dirty="0"/>
                    </a:p>
                  </a:txBody>
                  <a:tcPr/>
                </a:tc>
                <a:tc vMerge="1">
                  <a:txBody>
                    <a:bodyPr/>
                    <a:lstStyle/>
                    <a:p>
                      <a:endParaRPr lang="es-ES" sz="1200" dirty="0"/>
                    </a:p>
                  </a:txBody>
                  <a:tcPr/>
                </a:tc>
                <a:tc vMerge="1">
                  <a:txBody>
                    <a:bodyPr/>
                    <a:lstStyle/>
                    <a:p>
                      <a:endParaRPr lang="es-ES" sz="1200" dirty="0"/>
                    </a:p>
                  </a:txBody>
                  <a:tcPr/>
                </a:tc>
                <a:extLst>
                  <a:ext uri="{0D108BD9-81ED-4DB2-BD59-A6C34878D82A}">
                    <a16:rowId xmlns:a16="http://schemas.microsoft.com/office/drawing/2014/main" val="1189701108"/>
                  </a:ext>
                </a:extLst>
              </a:tr>
            </a:tbl>
          </a:graphicData>
        </a:graphic>
      </p:graphicFrame>
      <p:sp>
        <p:nvSpPr>
          <p:cNvPr id="6" name="CuadroTexto 5"/>
          <p:cNvSpPr txBox="1"/>
          <p:nvPr/>
        </p:nvSpPr>
        <p:spPr>
          <a:xfrm>
            <a:off x="457200" y="809109"/>
            <a:ext cx="2448272" cy="369332"/>
          </a:xfrm>
          <a:prstGeom prst="rect">
            <a:avLst/>
          </a:prstGeom>
          <a:noFill/>
        </p:spPr>
        <p:txBody>
          <a:bodyPr wrap="square" rtlCol="0">
            <a:spAutoFit/>
          </a:bodyPr>
          <a:lstStyle/>
          <a:p>
            <a:r>
              <a:rPr lang="es-ES" dirty="0" err="1" smtClean="0"/>
              <a:t>Exercise</a:t>
            </a:r>
            <a:r>
              <a:rPr lang="es-ES" dirty="0" err="1"/>
              <a:t>s</a:t>
            </a:r>
            <a:endParaRPr lang="es-ES" dirty="0"/>
          </a:p>
        </p:txBody>
      </p:sp>
    </p:spTree>
    <p:extLst>
      <p:ext uri="{BB962C8B-B14F-4D97-AF65-F5344CB8AC3E}">
        <p14:creationId xmlns:p14="http://schemas.microsoft.com/office/powerpoint/2010/main" val="86263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439466" y="1160860"/>
            <a:ext cx="6172200" cy="899025"/>
          </a:xfrm>
        </p:spPr>
        <p:txBody>
          <a:bodyPr/>
          <a:lstStyle/>
          <a:p>
            <a:r>
              <a:rPr lang="en-GB" dirty="0">
                <a:solidFill>
                  <a:schemeClr val="tx2"/>
                </a:solidFill>
                <a:ea typeface="ＭＳ Ｐゴシック" pitchFamily="-107" charset="-128"/>
              </a:rPr>
              <a:t/>
            </a:r>
            <a:br>
              <a:rPr lang="en-GB" dirty="0">
                <a:solidFill>
                  <a:schemeClr val="tx2"/>
                </a:solidFill>
                <a:ea typeface="ＭＳ Ｐゴシック" pitchFamily="-107" charset="-128"/>
              </a:rPr>
            </a:br>
            <a:r>
              <a:rPr lang="en-GB" dirty="0">
                <a:solidFill>
                  <a:schemeClr val="tx2"/>
                </a:solidFill>
                <a:ea typeface="ＭＳ Ｐゴシック" pitchFamily="-107" charset="-128"/>
              </a:rPr>
              <a:t/>
            </a:r>
            <a:br>
              <a:rPr lang="en-GB" dirty="0">
                <a:solidFill>
                  <a:schemeClr val="tx2"/>
                </a:solidFill>
                <a:ea typeface="ＭＳ Ｐゴシック" pitchFamily="-107" charset="-128"/>
              </a:rPr>
            </a:br>
            <a:endParaRPr lang="en-GB" dirty="0">
              <a:solidFill>
                <a:schemeClr val="tx2"/>
              </a:solidFill>
              <a:ea typeface="ＭＳ Ｐゴシック" pitchFamily="-107" charset="-128"/>
            </a:endParaRPr>
          </a:p>
        </p:txBody>
      </p:sp>
      <p:sp>
        <p:nvSpPr>
          <p:cNvPr id="2" name="Rectangle 1">
            <a:extLst>
              <a:ext uri="{FF2B5EF4-FFF2-40B4-BE49-F238E27FC236}">
                <a16:creationId xmlns:a16="http://schemas.microsoft.com/office/drawing/2014/main" id="{F4747847-024F-E34A-9232-5DA686C6C623}"/>
              </a:ext>
            </a:extLst>
          </p:cNvPr>
          <p:cNvSpPr/>
          <p:nvPr/>
        </p:nvSpPr>
        <p:spPr>
          <a:xfrm>
            <a:off x="6147434" y="1844824"/>
            <a:ext cx="2589752" cy="3395801"/>
          </a:xfrm>
          <a:prstGeom prst="rect">
            <a:avLst/>
          </a:prstGeom>
        </p:spPr>
        <p:txBody>
          <a:bodyPr wrap="square">
            <a:spAutoFit/>
          </a:bodyPr>
          <a:lstStyle/>
          <a:p>
            <a:pPr marL="61722" defTabSz="685800" fontAlgn="auto">
              <a:spcBef>
                <a:spcPts val="450"/>
              </a:spcBef>
              <a:spcAft>
                <a:spcPts val="0"/>
              </a:spcAft>
              <a:buClr>
                <a:srgbClr val="3891A7"/>
              </a:buClr>
              <a:buSzPct val="80000"/>
              <a:defRPr/>
            </a:pPr>
            <a:r>
              <a:rPr lang="en-US" kern="0" dirty="0" smtClean="0">
                <a:solidFill>
                  <a:prstClr val="black"/>
                </a:solidFill>
                <a:latin typeface="Gill Sans MT"/>
              </a:rPr>
              <a:t>PRIORITIZE OUTCOMES THAT…</a:t>
            </a:r>
          </a:p>
          <a:p>
            <a:pPr marL="274320" indent="-212598" defTabSz="685800" fontAlgn="auto">
              <a:spcBef>
                <a:spcPts val="450"/>
              </a:spcBef>
              <a:spcAft>
                <a:spcPts val="0"/>
              </a:spcAft>
              <a:buClr>
                <a:srgbClr val="3891A7"/>
              </a:buClr>
              <a:buSzPct val="80000"/>
              <a:buFont typeface="Wingdings 2"/>
              <a:buChar char=""/>
              <a:defRPr/>
            </a:pPr>
            <a:r>
              <a:rPr lang="en-US" kern="0" dirty="0" smtClean="0">
                <a:solidFill>
                  <a:prstClr val="black"/>
                </a:solidFill>
                <a:latin typeface="Gill Sans MT"/>
              </a:rPr>
              <a:t>You </a:t>
            </a:r>
            <a:r>
              <a:rPr lang="en-US" b="1" kern="0" dirty="0">
                <a:solidFill>
                  <a:prstClr val="black"/>
                </a:solidFill>
                <a:latin typeface="Gill Sans MT"/>
              </a:rPr>
              <a:t>directly</a:t>
            </a:r>
            <a:r>
              <a:rPr lang="en-US" kern="0" dirty="0">
                <a:solidFill>
                  <a:prstClr val="black"/>
                </a:solidFill>
                <a:latin typeface="Gill Sans MT"/>
              </a:rPr>
              <a:t> influence (rather than indirectly support)</a:t>
            </a:r>
          </a:p>
          <a:p>
            <a:pPr marL="274320" indent="-212598" defTabSz="685800" fontAlgn="auto">
              <a:spcBef>
                <a:spcPts val="450"/>
              </a:spcBef>
              <a:spcAft>
                <a:spcPts val="0"/>
              </a:spcAft>
              <a:buClr>
                <a:srgbClr val="3891A7"/>
              </a:buClr>
              <a:buSzPct val="80000"/>
              <a:buFont typeface="Wingdings 2"/>
              <a:buChar char=""/>
              <a:defRPr/>
            </a:pPr>
            <a:r>
              <a:rPr lang="en-US" kern="0" dirty="0">
                <a:solidFill>
                  <a:prstClr val="black"/>
                </a:solidFill>
                <a:latin typeface="Gill Sans MT"/>
              </a:rPr>
              <a:t>Are </a:t>
            </a:r>
            <a:r>
              <a:rPr lang="en-US" b="1" kern="0" dirty="0">
                <a:solidFill>
                  <a:prstClr val="black"/>
                </a:solidFill>
                <a:latin typeface="Gill Sans MT"/>
              </a:rPr>
              <a:t>important </a:t>
            </a:r>
            <a:r>
              <a:rPr lang="en-US" kern="0" dirty="0">
                <a:solidFill>
                  <a:prstClr val="black"/>
                </a:solidFill>
                <a:latin typeface="Gill Sans MT"/>
              </a:rPr>
              <a:t>to your goal &amp; mission</a:t>
            </a:r>
          </a:p>
          <a:p>
            <a:pPr marL="274320" indent="-212598" defTabSz="685800" fontAlgn="auto">
              <a:spcBef>
                <a:spcPts val="450"/>
              </a:spcBef>
              <a:spcAft>
                <a:spcPts val="0"/>
              </a:spcAft>
              <a:buClr>
                <a:srgbClr val="3891A7"/>
              </a:buClr>
              <a:buSzPct val="80000"/>
              <a:buFont typeface="Wingdings 2"/>
              <a:buChar char=""/>
              <a:defRPr/>
            </a:pPr>
            <a:r>
              <a:rPr lang="en-US" kern="0" dirty="0">
                <a:solidFill>
                  <a:prstClr val="black"/>
                </a:solidFill>
                <a:latin typeface="Gill Sans MT"/>
              </a:rPr>
              <a:t>Are </a:t>
            </a:r>
            <a:r>
              <a:rPr lang="en-US" b="1" kern="0" dirty="0">
                <a:solidFill>
                  <a:prstClr val="black"/>
                </a:solidFill>
                <a:latin typeface="Gill Sans MT"/>
              </a:rPr>
              <a:t>not too costly </a:t>
            </a:r>
            <a:r>
              <a:rPr lang="en-US" kern="0" dirty="0">
                <a:solidFill>
                  <a:prstClr val="black"/>
                </a:solidFill>
                <a:latin typeface="Gill Sans MT"/>
              </a:rPr>
              <a:t>to measure</a:t>
            </a:r>
          </a:p>
          <a:p>
            <a:pPr marL="274320" indent="-212598" defTabSz="685800" fontAlgn="auto">
              <a:spcBef>
                <a:spcPts val="450"/>
              </a:spcBef>
              <a:spcAft>
                <a:spcPts val="0"/>
              </a:spcAft>
              <a:buClr>
                <a:srgbClr val="3891A7"/>
              </a:buClr>
              <a:buSzPct val="80000"/>
              <a:buFont typeface="Wingdings 2"/>
              <a:buChar char=""/>
              <a:defRPr/>
            </a:pPr>
            <a:r>
              <a:rPr lang="en-US" kern="0" dirty="0">
                <a:solidFill>
                  <a:prstClr val="black"/>
                </a:solidFill>
                <a:latin typeface="Gill Sans MT"/>
              </a:rPr>
              <a:t>Will produce </a:t>
            </a:r>
            <a:r>
              <a:rPr lang="en-US" b="1" kern="0" dirty="0">
                <a:solidFill>
                  <a:prstClr val="black"/>
                </a:solidFill>
                <a:latin typeface="Gill Sans MT"/>
              </a:rPr>
              <a:t>credible</a:t>
            </a:r>
            <a:r>
              <a:rPr lang="en-US" kern="0" dirty="0">
                <a:solidFill>
                  <a:prstClr val="black"/>
                </a:solidFill>
                <a:latin typeface="Gill Sans MT"/>
              </a:rPr>
              <a:t> data</a:t>
            </a:r>
            <a:endParaRPr lang="en-US" kern="0" dirty="0">
              <a:solidFill>
                <a:sysClr val="windowText" lastClr="000000"/>
              </a:solidFill>
            </a:endParaRPr>
          </a:p>
        </p:txBody>
      </p:sp>
      <p:sp>
        <p:nvSpPr>
          <p:cNvPr id="4" name="TextBox 3">
            <a:extLst>
              <a:ext uri="{FF2B5EF4-FFF2-40B4-BE49-F238E27FC236}">
                <a16:creationId xmlns:a16="http://schemas.microsoft.com/office/drawing/2014/main" id="{3BC2052E-9E3F-CE4D-BFB5-D4D9ED0811C9}"/>
              </a:ext>
            </a:extLst>
          </p:cNvPr>
          <p:cNvSpPr txBox="1"/>
          <p:nvPr/>
        </p:nvSpPr>
        <p:spPr>
          <a:xfrm>
            <a:off x="827584" y="510029"/>
            <a:ext cx="7272808" cy="507831"/>
          </a:xfrm>
          <a:prstGeom prst="rect">
            <a:avLst/>
          </a:prstGeom>
          <a:noFill/>
        </p:spPr>
        <p:txBody>
          <a:bodyPr wrap="square" rtlCol="0">
            <a:spAutoFit/>
          </a:bodyPr>
          <a:lstStyle/>
          <a:p>
            <a:r>
              <a:rPr lang="en-GB" sz="2700" b="1" dirty="0" smtClean="0">
                <a:solidFill>
                  <a:schemeClr val="tx2"/>
                </a:solidFill>
                <a:ea typeface="ＭＳ Ｐゴシック" pitchFamily="-107" charset="-128"/>
              </a:rPr>
              <a:t>2.2. Working with Outcome-Results</a:t>
            </a:r>
            <a:endParaRPr lang="en-US" sz="2700" b="1" dirty="0"/>
          </a:p>
        </p:txBody>
      </p:sp>
      <p:sp>
        <p:nvSpPr>
          <p:cNvPr id="3" name="Rectángulo 2"/>
          <p:cNvSpPr/>
          <p:nvPr/>
        </p:nvSpPr>
        <p:spPr>
          <a:xfrm>
            <a:off x="323528" y="1575447"/>
            <a:ext cx="5688632" cy="4524315"/>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Outcomes are usually very important for an </a:t>
            </a:r>
            <a:r>
              <a:rPr lang="en-US" dirty="0" smtClean="0">
                <a:latin typeface="Arial" panose="020B0604020202020204" pitchFamily="34" charset="0"/>
              </a:rPr>
              <a:t>MEL System, because </a:t>
            </a:r>
            <a:r>
              <a:rPr lang="en-US" dirty="0">
                <a:latin typeface="Arial" panose="020B0604020202020204" pitchFamily="34" charset="0"/>
              </a:rPr>
              <a:t>they provide early </a:t>
            </a:r>
            <a:r>
              <a:rPr lang="en-US" dirty="0" smtClean="0">
                <a:latin typeface="Arial" panose="020B0604020202020204" pitchFamily="34" charset="0"/>
              </a:rPr>
              <a:t>information on </a:t>
            </a:r>
            <a:r>
              <a:rPr lang="en-US" dirty="0">
                <a:latin typeface="Arial" panose="020B0604020202020204" pitchFamily="34" charset="0"/>
              </a:rPr>
              <a:t>whether a project or </a:t>
            </a:r>
            <a:r>
              <a:rPr lang="en-US" dirty="0" err="1">
                <a:latin typeface="Arial" panose="020B0604020202020204" pitchFamily="34" charset="0"/>
              </a:rPr>
              <a:t>programme</a:t>
            </a:r>
            <a:r>
              <a:rPr lang="en-US" dirty="0">
                <a:latin typeface="Arial" panose="020B0604020202020204" pitchFamily="34" charset="0"/>
              </a:rPr>
              <a:t> is on course </a:t>
            </a:r>
            <a:r>
              <a:rPr lang="en-US" dirty="0" smtClean="0">
                <a:latin typeface="Arial" panose="020B0604020202020204" pitchFamily="34" charset="0"/>
              </a:rPr>
              <a:t>or whether </a:t>
            </a:r>
            <a:r>
              <a:rPr lang="en-US" dirty="0">
                <a:latin typeface="Arial" panose="020B0604020202020204" pitchFamily="34" charset="0"/>
              </a:rPr>
              <a:t>any desired changes are beginning </a:t>
            </a:r>
            <a:r>
              <a:rPr lang="en-US" dirty="0" smtClean="0">
                <a:latin typeface="Arial" panose="020B0604020202020204" pitchFamily="34" charset="0"/>
              </a:rPr>
              <a:t>to happen</a:t>
            </a:r>
            <a:r>
              <a:rPr lang="en-US" dirty="0">
                <a:latin typeface="Arial" panose="020B0604020202020204" pitchFamily="34" charset="0"/>
              </a:rPr>
              <a:t>. </a:t>
            </a: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If we waited to measure </a:t>
            </a:r>
            <a:r>
              <a:rPr lang="en-US" dirty="0">
                <a:latin typeface="Arial" panose="020B0604020202020204" pitchFamily="34" charset="0"/>
              </a:rPr>
              <a:t>the ultimate impact of the project </a:t>
            </a:r>
            <a:r>
              <a:rPr lang="en-US" dirty="0" smtClean="0">
                <a:latin typeface="Arial" panose="020B0604020202020204" pitchFamily="34" charset="0"/>
              </a:rPr>
              <a:t>or </a:t>
            </a:r>
            <a:r>
              <a:rPr lang="en-US" dirty="0" err="1" smtClean="0">
                <a:latin typeface="Arial" panose="020B0604020202020204" pitchFamily="34" charset="0"/>
              </a:rPr>
              <a:t>programme</a:t>
            </a:r>
            <a:r>
              <a:rPr lang="en-US" dirty="0" smtClean="0">
                <a:latin typeface="Arial" panose="020B0604020202020204" pitchFamily="34" charset="0"/>
              </a:rPr>
              <a:t> </a:t>
            </a:r>
            <a:r>
              <a:rPr lang="en-US" dirty="0">
                <a:latin typeface="Arial" panose="020B0604020202020204" pitchFamily="34" charset="0"/>
              </a:rPr>
              <a:t>without bothering to look at the </a:t>
            </a:r>
            <a:r>
              <a:rPr lang="en-US" dirty="0" smtClean="0">
                <a:latin typeface="Arial" panose="020B0604020202020204" pitchFamily="34" charset="0"/>
              </a:rPr>
              <a:t>outcomes, it might be to late to realize that we were not in the right track. Any MEL </a:t>
            </a:r>
            <a:r>
              <a:rPr lang="en-US" dirty="0">
                <a:latin typeface="Arial" panose="020B0604020202020204" pitchFamily="34" charset="0"/>
              </a:rPr>
              <a:t>system or process designed to feed </a:t>
            </a:r>
            <a:r>
              <a:rPr lang="en-US" dirty="0" smtClean="0">
                <a:latin typeface="Arial" panose="020B0604020202020204" pitchFamily="34" charset="0"/>
              </a:rPr>
              <a:t>into management </a:t>
            </a:r>
            <a:r>
              <a:rPr lang="en-US" dirty="0">
                <a:latin typeface="Arial" panose="020B0604020202020204" pitchFamily="34" charset="0"/>
              </a:rPr>
              <a:t>decision-making needs to </a:t>
            </a:r>
            <a:r>
              <a:rPr lang="en-US" dirty="0" smtClean="0">
                <a:latin typeface="Arial" panose="020B0604020202020204" pitchFamily="34" charset="0"/>
              </a:rPr>
              <a:t>assess outcomes </a:t>
            </a:r>
            <a:r>
              <a:rPr lang="en-US" dirty="0">
                <a:latin typeface="Arial" panose="020B0604020202020204" pitchFamily="34" charset="0"/>
              </a:rPr>
              <a:t>on a regular basis. </a:t>
            </a: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Avoid M&amp;E </a:t>
            </a:r>
            <a:r>
              <a:rPr lang="en-US" dirty="0">
                <a:latin typeface="Arial" panose="020B0604020202020204" pitchFamily="34" charset="0"/>
              </a:rPr>
              <a:t>system </a:t>
            </a:r>
            <a:r>
              <a:rPr lang="en-US" dirty="0" smtClean="0">
                <a:latin typeface="Arial" panose="020B0604020202020204" pitchFamily="34" charset="0"/>
              </a:rPr>
              <a:t>that purely look </a:t>
            </a:r>
            <a:r>
              <a:rPr lang="en-US" dirty="0">
                <a:latin typeface="Arial" panose="020B0604020202020204" pitchFamily="34" charset="0"/>
              </a:rPr>
              <a:t>at what is </a:t>
            </a:r>
            <a:r>
              <a:rPr lang="en-US" dirty="0" smtClean="0">
                <a:latin typeface="Arial" panose="020B0604020202020204" pitchFamily="34" charset="0"/>
              </a:rPr>
              <a:t>being delivered </a:t>
            </a:r>
            <a:r>
              <a:rPr lang="en-US" dirty="0">
                <a:latin typeface="Arial" panose="020B0604020202020204" pitchFamily="34" charset="0"/>
              </a:rPr>
              <a:t>on the assumption that if products </a:t>
            </a:r>
            <a:r>
              <a:rPr lang="en-US" dirty="0" smtClean="0">
                <a:latin typeface="Arial" panose="020B0604020202020204" pitchFamily="34" charset="0"/>
              </a:rPr>
              <a:t>or services </a:t>
            </a:r>
            <a:r>
              <a:rPr lang="en-US" dirty="0">
                <a:latin typeface="Arial" panose="020B0604020202020204" pitchFamily="34" charset="0"/>
              </a:rPr>
              <a:t>are delivered properly they will </a:t>
            </a:r>
            <a:r>
              <a:rPr lang="en-US" dirty="0" smtClean="0">
                <a:latin typeface="Arial" panose="020B0604020202020204" pitchFamily="34" charset="0"/>
              </a:rPr>
              <a:t>automatically translate </a:t>
            </a:r>
            <a:r>
              <a:rPr lang="en-US" dirty="0">
                <a:latin typeface="Arial" panose="020B0604020202020204" pitchFamily="34" charset="0"/>
              </a:rPr>
              <a:t>into change. </a:t>
            </a:r>
            <a:endParaRPr lang="es-ES" dirty="0"/>
          </a:p>
        </p:txBody>
      </p:sp>
    </p:spTree>
    <p:extLst>
      <p:ext uri="{BB962C8B-B14F-4D97-AF65-F5344CB8AC3E}">
        <p14:creationId xmlns:p14="http://schemas.microsoft.com/office/powerpoint/2010/main" val="3511631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2.2. </a:t>
            </a:r>
            <a:r>
              <a:rPr lang="es-ES" dirty="0" err="1" smtClean="0"/>
              <a:t>Outcomes</a:t>
            </a:r>
            <a:r>
              <a:rPr lang="es-ES" dirty="0" smtClean="0"/>
              <a:t> </a:t>
            </a:r>
            <a:r>
              <a:rPr lang="es-ES" dirty="0" err="1" smtClean="0"/>
              <a:t>Typology</a:t>
            </a:r>
            <a:r>
              <a:rPr lang="es-ES" dirty="0" smtClean="0"/>
              <a:t> </a:t>
            </a:r>
            <a:endParaRPr lang="es-ES" dirty="0"/>
          </a:p>
        </p:txBody>
      </p:sp>
      <p:sp>
        <p:nvSpPr>
          <p:cNvPr id="3" name="Rectángulo 2"/>
          <p:cNvSpPr/>
          <p:nvPr/>
        </p:nvSpPr>
        <p:spPr>
          <a:xfrm>
            <a:off x="475928" y="1727847"/>
            <a:ext cx="8056512" cy="5078313"/>
          </a:xfrm>
          <a:prstGeom prst="rect">
            <a:avLst/>
          </a:prstGeom>
        </p:spPr>
        <p:txBody>
          <a:bodyPr wrap="square">
            <a:spAutoFit/>
          </a:bodyPr>
          <a:lstStyle/>
          <a:p>
            <a:r>
              <a:rPr lang="en-US" dirty="0" smtClean="0">
                <a:latin typeface="Arial" panose="020B0604020202020204" pitchFamily="34" charset="0"/>
              </a:rPr>
              <a:t>There are different variables that can be used to classify or categorize outcomes:</a:t>
            </a:r>
          </a:p>
          <a:p>
            <a:pPr marL="285750" indent="-285750">
              <a:buFontTx/>
              <a:buChar char="-"/>
            </a:pPr>
            <a:r>
              <a:rPr lang="en-US" dirty="0" smtClean="0">
                <a:latin typeface="Arial" panose="020B0604020202020204" pitchFamily="34" charset="0"/>
              </a:rPr>
              <a:t>Depending on the Type of Outcome (WHAT is changing?)</a:t>
            </a:r>
          </a:p>
          <a:p>
            <a:pPr marL="285750" indent="-285750">
              <a:buFontTx/>
              <a:buChar char="-"/>
            </a:pPr>
            <a:r>
              <a:rPr lang="en-US" dirty="0" smtClean="0">
                <a:latin typeface="Arial" panose="020B0604020202020204" pitchFamily="34" charset="0"/>
              </a:rPr>
              <a:t>Depending on the Actor-stakeholder (WHO is changing?)</a:t>
            </a:r>
          </a:p>
          <a:p>
            <a:pPr marL="285750" indent="-285750">
              <a:buFontTx/>
              <a:buChar char="-"/>
            </a:pPr>
            <a:r>
              <a:rPr lang="en-US" dirty="0" smtClean="0">
                <a:latin typeface="Arial" panose="020B0604020202020204" pitchFamily="34" charset="0"/>
              </a:rPr>
              <a:t>Depending on the Level of the desired change (TO WHAT EXTENT is changing?)</a:t>
            </a:r>
          </a:p>
          <a:p>
            <a:endParaRPr lang="en-US" dirty="0">
              <a:latin typeface="Arial" panose="020B0604020202020204" pitchFamily="34" charset="0"/>
            </a:endParaRPr>
          </a:p>
          <a:p>
            <a:r>
              <a:rPr lang="en-US" dirty="0" smtClean="0">
                <a:latin typeface="Arial" panose="020B0604020202020204" pitchFamily="34" charset="0"/>
              </a:rPr>
              <a:t>These ways of categorizing are complementary rather than excluding, and therefore they might be combined for properly definition of the expected results.  </a:t>
            </a:r>
          </a:p>
          <a:p>
            <a:endParaRPr lang="en-US" dirty="0">
              <a:latin typeface="Arial" panose="020B0604020202020204" pitchFamily="34" charset="0"/>
            </a:endParaRPr>
          </a:p>
          <a:p>
            <a:r>
              <a:rPr lang="en-US" dirty="0" smtClean="0">
                <a:latin typeface="Arial" panose="020B0604020202020204" pitchFamily="34" charset="0"/>
              </a:rPr>
              <a:t>Remember to include a Gender perspective on your outcomes and results.</a:t>
            </a:r>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4124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0.2 </a:t>
            </a:r>
            <a:r>
              <a:rPr lang="es-ES" dirty="0" err="1" smtClean="0"/>
              <a:t>What</a:t>
            </a:r>
            <a:r>
              <a:rPr lang="es-ES" dirty="0" smtClean="0"/>
              <a:t> </a:t>
            </a:r>
            <a:r>
              <a:rPr lang="es-ES" dirty="0" err="1" smtClean="0"/>
              <a:t>it</a:t>
            </a:r>
            <a:r>
              <a:rPr lang="es-ES" dirty="0" smtClean="0"/>
              <a:t> </a:t>
            </a:r>
            <a:r>
              <a:rPr lang="es-ES" dirty="0" err="1" smtClean="0"/>
              <a:t>contains</a:t>
            </a:r>
            <a:r>
              <a:rPr lang="es-ES" dirty="0" smtClean="0"/>
              <a:t>?</a:t>
            </a:r>
            <a:endParaRPr lang="es-ES" dirty="0"/>
          </a:p>
        </p:txBody>
      </p:sp>
      <p:sp>
        <p:nvSpPr>
          <p:cNvPr id="3" name="Marcador de contenido 2"/>
          <p:cNvSpPr>
            <a:spLocks noGrp="1"/>
          </p:cNvSpPr>
          <p:nvPr>
            <p:ph idx="1"/>
          </p:nvPr>
        </p:nvSpPr>
        <p:spPr/>
        <p:txBody>
          <a:bodyPr/>
          <a:lstStyle/>
          <a:p>
            <a:r>
              <a:rPr lang="es-ES" dirty="0" err="1" smtClean="0"/>
              <a:t>This</a:t>
            </a:r>
            <a:r>
              <a:rPr lang="es-ES" dirty="0" smtClean="0"/>
              <a:t> </a:t>
            </a:r>
            <a:r>
              <a:rPr lang="es-ES" dirty="0" err="1" smtClean="0"/>
              <a:t>toolkit</a:t>
            </a:r>
            <a:r>
              <a:rPr lang="es-ES" dirty="0" smtClean="0"/>
              <a:t> </a:t>
            </a:r>
            <a:r>
              <a:rPr lang="es-ES" dirty="0" err="1" smtClean="0"/>
              <a:t>is</a:t>
            </a:r>
            <a:r>
              <a:rPr lang="es-ES" dirty="0" smtClean="0"/>
              <a:t> </a:t>
            </a:r>
            <a:r>
              <a:rPr lang="es-ES" dirty="0" err="1" smtClean="0"/>
              <a:t>grounded</a:t>
            </a:r>
            <a:r>
              <a:rPr lang="es-ES" dirty="0" smtClean="0"/>
              <a:t> in a </a:t>
            </a:r>
            <a:r>
              <a:rPr lang="es-ES" dirty="0" err="1" smtClean="0"/>
              <a:t>wide</a:t>
            </a:r>
            <a:r>
              <a:rPr lang="es-ES" dirty="0" smtClean="0"/>
              <a:t> </a:t>
            </a:r>
            <a:r>
              <a:rPr lang="es-ES" dirty="0" err="1" smtClean="0"/>
              <a:t>range</a:t>
            </a:r>
            <a:r>
              <a:rPr lang="es-ES" dirty="0" smtClean="0"/>
              <a:t> of </a:t>
            </a:r>
            <a:r>
              <a:rPr lang="es-ES" dirty="0" err="1" smtClean="0"/>
              <a:t>documentation</a:t>
            </a:r>
            <a:r>
              <a:rPr lang="es-ES" dirty="0" smtClean="0"/>
              <a:t> </a:t>
            </a:r>
            <a:r>
              <a:rPr lang="es-ES" dirty="0" err="1" smtClean="0"/>
              <a:t>that</a:t>
            </a:r>
            <a:r>
              <a:rPr lang="es-ES" dirty="0" smtClean="0"/>
              <a:t> has </a:t>
            </a:r>
            <a:r>
              <a:rPr lang="es-ES" dirty="0" err="1" smtClean="0"/>
              <a:t>been</a:t>
            </a:r>
            <a:r>
              <a:rPr lang="es-ES" dirty="0" smtClean="0"/>
              <a:t> </a:t>
            </a:r>
            <a:r>
              <a:rPr lang="es-ES" dirty="0" err="1" smtClean="0"/>
              <a:t>used</a:t>
            </a:r>
            <a:r>
              <a:rPr lang="es-ES" dirty="0" smtClean="0"/>
              <a:t> for </a:t>
            </a:r>
            <a:r>
              <a:rPr lang="es-ES" dirty="0" err="1" smtClean="0"/>
              <a:t>delivering</a:t>
            </a:r>
            <a:r>
              <a:rPr lang="es-ES" dirty="0" smtClean="0"/>
              <a:t> workshops, </a:t>
            </a:r>
            <a:r>
              <a:rPr lang="es-ES" dirty="0" err="1" smtClean="0"/>
              <a:t>presentations</a:t>
            </a:r>
            <a:r>
              <a:rPr lang="es-ES" dirty="0" smtClean="0"/>
              <a:t> and </a:t>
            </a:r>
            <a:r>
              <a:rPr lang="es-ES" dirty="0" err="1" smtClean="0"/>
              <a:t>background</a:t>
            </a:r>
            <a:r>
              <a:rPr lang="es-ES" dirty="0" smtClean="0"/>
              <a:t> </a:t>
            </a:r>
            <a:r>
              <a:rPr lang="es-ES" dirty="0" err="1" smtClean="0"/>
              <a:t>information</a:t>
            </a:r>
            <a:r>
              <a:rPr lang="es-ES" dirty="0" smtClean="0"/>
              <a:t> of MEL of </a:t>
            </a:r>
            <a:r>
              <a:rPr lang="es-ES" dirty="0" err="1" smtClean="0"/>
              <a:t>Influencing</a:t>
            </a:r>
            <a:r>
              <a:rPr lang="es-ES" dirty="0" smtClean="0"/>
              <a:t>. </a:t>
            </a:r>
          </a:p>
          <a:p>
            <a:r>
              <a:rPr lang="es-ES" dirty="0" err="1" smtClean="0"/>
              <a:t>The</a:t>
            </a:r>
            <a:r>
              <a:rPr lang="es-ES" dirty="0" smtClean="0"/>
              <a:t> idea of </a:t>
            </a:r>
            <a:r>
              <a:rPr lang="es-ES" dirty="0" err="1" smtClean="0"/>
              <a:t>this</a:t>
            </a:r>
            <a:r>
              <a:rPr lang="es-ES" dirty="0" smtClean="0"/>
              <a:t> </a:t>
            </a:r>
            <a:r>
              <a:rPr lang="es-ES" dirty="0" err="1" smtClean="0"/>
              <a:t>toolkit</a:t>
            </a:r>
            <a:r>
              <a:rPr lang="es-ES" dirty="0" smtClean="0"/>
              <a:t> </a:t>
            </a:r>
            <a:r>
              <a:rPr lang="es-ES" dirty="0" err="1" smtClean="0"/>
              <a:t>is</a:t>
            </a:r>
            <a:r>
              <a:rPr lang="es-ES" dirty="0" smtClean="0"/>
              <a:t> to </a:t>
            </a:r>
            <a:r>
              <a:rPr lang="es-ES" dirty="0" err="1" smtClean="0"/>
              <a:t>offer</a:t>
            </a:r>
            <a:r>
              <a:rPr lang="es-ES" dirty="0" smtClean="0"/>
              <a:t> </a:t>
            </a:r>
            <a:r>
              <a:rPr lang="es-ES" dirty="0" err="1" smtClean="0"/>
              <a:t>the</a:t>
            </a:r>
            <a:r>
              <a:rPr lang="es-ES" dirty="0" smtClean="0"/>
              <a:t> </a:t>
            </a:r>
            <a:r>
              <a:rPr lang="es-ES" dirty="0" err="1" smtClean="0"/>
              <a:t>same-all</a:t>
            </a:r>
            <a:r>
              <a:rPr lang="es-ES" dirty="0" smtClean="0"/>
              <a:t> </a:t>
            </a:r>
            <a:r>
              <a:rPr lang="es-ES" dirty="0" err="1" smtClean="0"/>
              <a:t>content</a:t>
            </a:r>
            <a:r>
              <a:rPr lang="es-ES" dirty="0" smtClean="0"/>
              <a:t> in a more </a:t>
            </a:r>
            <a:r>
              <a:rPr lang="es-ES" dirty="0" err="1" smtClean="0"/>
              <a:t>dynamic</a:t>
            </a:r>
            <a:r>
              <a:rPr lang="es-ES" dirty="0" smtClean="0"/>
              <a:t>, flexible </a:t>
            </a:r>
            <a:r>
              <a:rPr lang="es-ES" dirty="0" err="1" smtClean="0"/>
              <a:t>format</a:t>
            </a:r>
            <a:r>
              <a:rPr lang="es-ES" dirty="0" smtClean="0"/>
              <a:t>, so </a:t>
            </a:r>
            <a:r>
              <a:rPr lang="es-ES" dirty="0" err="1" smtClean="0"/>
              <a:t>users</a:t>
            </a:r>
            <a:r>
              <a:rPr lang="es-ES" dirty="0" smtClean="0"/>
              <a:t> can Access </a:t>
            </a:r>
            <a:r>
              <a:rPr lang="es-ES" dirty="0" err="1" smtClean="0"/>
              <a:t>it</a:t>
            </a:r>
            <a:r>
              <a:rPr lang="es-ES" dirty="0" smtClean="0"/>
              <a:t> in a more </a:t>
            </a:r>
            <a:r>
              <a:rPr lang="es-ES" dirty="0" err="1" smtClean="0"/>
              <a:t>tailored</a:t>
            </a:r>
            <a:r>
              <a:rPr lang="es-ES" dirty="0" smtClean="0"/>
              <a:t> </a:t>
            </a:r>
            <a:r>
              <a:rPr lang="es-ES" dirty="0" err="1" smtClean="0"/>
              <a:t>way</a:t>
            </a:r>
            <a:r>
              <a:rPr lang="es-ES" dirty="0" smtClean="0"/>
              <a:t> </a:t>
            </a:r>
            <a:r>
              <a:rPr lang="es-ES" dirty="0" err="1" smtClean="0"/>
              <a:t>based</a:t>
            </a:r>
            <a:r>
              <a:rPr lang="es-ES" dirty="0" smtClean="0"/>
              <a:t> </a:t>
            </a:r>
            <a:r>
              <a:rPr lang="es-ES" dirty="0" err="1" smtClean="0"/>
              <a:t>on</a:t>
            </a:r>
            <a:r>
              <a:rPr lang="es-ES" dirty="0" smtClean="0"/>
              <a:t> </a:t>
            </a:r>
            <a:r>
              <a:rPr lang="es-ES" dirty="0" err="1" smtClean="0"/>
              <a:t>their</a:t>
            </a:r>
            <a:r>
              <a:rPr lang="es-ES" dirty="0" smtClean="0"/>
              <a:t> </a:t>
            </a:r>
            <a:r>
              <a:rPr lang="es-ES" dirty="0" err="1" smtClean="0"/>
              <a:t>specific</a:t>
            </a:r>
            <a:r>
              <a:rPr lang="es-ES" dirty="0" smtClean="0"/>
              <a:t> </a:t>
            </a:r>
            <a:r>
              <a:rPr lang="es-ES" dirty="0" err="1" smtClean="0"/>
              <a:t>needs</a:t>
            </a:r>
            <a:r>
              <a:rPr lang="es-ES" dirty="0" smtClean="0"/>
              <a:t> and </a:t>
            </a:r>
            <a:r>
              <a:rPr lang="es-ES" dirty="0" err="1" smtClean="0"/>
              <a:t>requirements</a:t>
            </a:r>
            <a:r>
              <a:rPr lang="es-ES" dirty="0" smtClean="0"/>
              <a:t>.  </a:t>
            </a:r>
          </a:p>
          <a:p>
            <a:r>
              <a:rPr lang="en-US" dirty="0" smtClean="0"/>
              <a:t>It contains orientations</a:t>
            </a:r>
            <a:r>
              <a:rPr lang="en-US" dirty="0"/>
              <a:t>, guiding questions, tools and methods, </a:t>
            </a:r>
            <a:r>
              <a:rPr lang="en-US" dirty="0" smtClean="0"/>
              <a:t>practical exercises on </a:t>
            </a:r>
            <a:r>
              <a:rPr lang="en-US" dirty="0"/>
              <a:t>how to implement MEL of influencing initiatives autonomously </a:t>
            </a:r>
            <a:r>
              <a:rPr lang="en-US" dirty="0" smtClean="0"/>
              <a:t>(not P2P support available).</a:t>
            </a:r>
          </a:p>
          <a:p>
            <a:r>
              <a:rPr lang="en-US" dirty="0" smtClean="0"/>
              <a:t>The same content can be found in other formats and spaces in the confederation, and it relies mostly on official materials and </a:t>
            </a:r>
            <a:r>
              <a:rPr lang="en-US" dirty="0" err="1" smtClean="0"/>
              <a:t>guidances</a:t>
            </a:r>
            <a:r>
              <a:rPr lang="en-US" dirty="0" smtClean="0"/>
              <a:t> that can be found in </a:t>
            </a:r>
            <a:r>
              <a:rPr lang="en-US" dirty="0" smtClean="0">
                <a:hlinkClick r:id="rId2"/>
              </a:rPr>
              <a:t>CAMSA</a:t>
            </a:r>
            <a:r>
              <a:rPr lang="en-US" dirty="0" smtClean="0"/>
              <a:t>.  </a:t>
            </a:r>
            <a:endParaRPr lang="es-ES" dirty="0"/>
          </a:p>
        </p:txBody>
      </p:sp>
    </p:spTree>
    <p:extLst>
      <p:ext uri="{BB962C8B-B14F-4D97-AF65-F5344CB8AC3E}">
        <p14:creationId xmlns:p14="http://schemas.microsoft.com/office/powerpoint/2010/main" val="198056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30160" y="476672"/>
            <a:ext cx="8406335" cy="499278"/>
          </a:xfrm>
        </p:spPr>
        <p:txBody>
          <a:bodyPr/>
          <a:lstStyle/>
          <a:p>
            <a:r>
              <a:rPr lang="en-GB" sz="2100" dirty="0" smtClean="0">
                <a:solidFill>
                  <a:schemeClr val="bg2"/>
                </a:solidFill>
                <a:ea typeface="ＭＳ Ｐゴシック" pitchFamily="-107" charset="-128"/>
              </a:rPr>
              <a:t>2.2. </a:t>
            </a:r>
            <a:r>
              <a:rPr lang="en-GB" sz="2100" dirty="0" smtClean="0">
                <a:solidFill>
                  <a:schemeClr val="bg2"/>
                </a:solidFill>
                <a:ea typeface="ＭＳ Ｐゴシック" pitchFamily="-107" charset="-128"/>
              </a:rPr>
              <a:t>Typology according to WHAT changes (Outcome Domains and outcome examples)</a:t>
            </a:r>
            <a:r>
              <a:rPr lang="en-GB" sz="2100" dirty="0" smtClean="0">
                <a:solidFill>
                  <a:schemeClr val="bg2"/>
                </a:solidFill>
                <a:ea typeface="ＭＳ Ｐゴシック" pitchFamily="-107" charset="-128"/>
              </a:rPr>
              <a:t>:  </a:t>
            </a:r>
            <a:endParaRPr lang="en-GB" dirty="0">
              <a:solidFill>
                <a:schemeClr val="tx2"/>
              </a:solidFill>
              <a:ea typeface="ＭＳ Ｐゴシック" pitchFamily="-107" charset="-128"/>
            </a:endParaRPr>
          </a:p>
        </p:txBody>
      </p:sp>
      <p:graphicFrame>
        <p:nvGraphicFramePr>
          <p:cNvPr id="4" name="Content Placeholder 3">
            <a:extLst>
              <a:ext uri="{FF2B5EF4-FFF2-40B4-BE49-F238E27FC236}">
                <a16:creationId xmlns:a16="http://schemas.microsoft.com/office/drawing/2014/main" id="{A5FCB946-7C86-7947-8B15-2F68EC2AF699}"/>
              </a:ext>
            </a:extLst>
          </p:cNvPr>
          <p:cNvGraphicFramePr>
            <a:graphicFrameLocks/>
          </p:cNvGraphicFramePr>
          <p:nvPr>
            <p:extLst>
              <p:ext uri="{D42A27DB-BD31-4B8C-83A1-F6EECF244321}">
                <p14:modId xmlns:p14="http://schemas.microsoft.com/office/powerpoint/2010/main" val="3758341092"/>
              </p:ext>
            </p:extLst>
          </p:nvPr>
        </p:nvGraphicFramePr>
        <p:xfrm>
          <a:off x="937574" y="2060848"/>
          <a:ext cx="6984776" cy="309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37628B5F-2F33-1F48-A737-F52F10E839B4}"/>
              </a:ext>
            </a:extLst>
          </p:cNvPr>
          <p:cNvSpPr/>
          <p:nvPr/>
        </p:nvSpPr>
        <p:spPr>
          <a:xfrm>
            <a:off x="88087" y="5950993"/>
            <a:ext cx="4051865" cy="553998"/>
          </a:xfrm>
          <a:prstGeom prst="rect">
            <a:avLst/>
          </a:prstGeom>
        </p:spPr>
        <p:txBody>
          <a:bodyPr wrap="square">
            <a:spAutoFit/>
          </a:bodyPr>
          <a:lstStyle/>
          <a:p>
            <a:r>
              <a:rPr lang="en-US" sz="750" b="1" dirty="0"/>
              <a:t>Source:</a:t>
            </a:r>
            <a:r>
              <a:rPr lang="en-US" sz="750" dirty="0"/>
              <a:t> Harvard Family Research Project. (2007) </a:t>
            </a:r>
            <a:r>
              <a:rPr lang="en-US" sz="750" i="1" dirty="0"/>
              <a:t>A Guide to Measuring Advocacy and Policy</a:t>
            </a:r>
            <a:r>
              <a:rPr lang="en-US" sz="750" dirty="0"/>
              <a:t>,  The Evaluation Exchange, Volume XIII, Number 1&amp;2, </a:t>
            </a:r>
            <a:r>
              <a:rPr lang="en-US" sz="750" dirty="0">
                <a:hlinkClick r:id="rId8"/>
              </a:rPr>
              <a:t>http://www.hfrp.org/evaluation/the-evaluation-exchange/issue-archive/advocacy-and-policy-change/a-guide-to-measuring-advocacy-and-policy</a:t>
            </a:r>
            <a:endParaRPr lang="en-US" sz="750" dirty="0"/>
          </a:p>
        </p:txBody>
      </p:sp>
      <p:sp>
        <p:nvSpPr>
          <p:cNvPr id="6" name="Content Placeholder 2"/>
          <p:cNvSpPr txBox="1">
            <a:spLocks/>
          </p:cNvSpPr>
          <p:nvPr/>
        </p:nvSpPr>
        <p:spPr>
          <a:xfrm>
            <a:off x="4429962" y="1380673"/>
            <a:ext cx="4714038" cy="3132348"/>
          </a:xfrm>
          <a:prstGeom prst="rect">
            <a:avLst/>
          </a:prstGeom>
        </p:spPr>
        <p:txBody>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endParaRPr lang="en-GB" sz="2100" kern="0" dirty="0"/>
          </a:p>
        </p:txBody>
      </p:sp>
      <p:sp>
        <p:nvSpPr>
          <p:cNvPr id="3" name="Rectángulo 2"/>
          <p:cNvSpPr/>
          <p:nvPr/>
        </p:nvSpPr>
        <p:spPr>
          <a:xfrm>
            <a:off x="4949186" y="2017321"/>
            <a:ext cx="4572000" cy="246221"/>
          </a:xfrm>
          <a:prstGeom prst="rect">
            <a:avLst/>
          </a:prstGeom>
        </p:spPr>
        <p:txBody>
          <a:bodyPr>
            <a:spAutoFit/>
          </a:bodyPr>
          <a:lstStyle/>
          <a:p>
            <a:r>
              <a:rPr lang="en-GB" sz="1000" kern="0" dirty="0"/>
              <a:t>Changes in attitudes, beliefs, behaviours, values, social norms</a:t>
            </a:r>
          </a:p>
        </p:txBody>
      </p:sp>
      <p:sp>
        <p:nvSpPr>
          <p:cNvPr id="7" name="Rectángulo 6"/>
          <p:cNvSpPr/>
          <p:nvPr/>
        </p:nvSpPr>
        <p:spPr>
          <a:xfrm>
            <a:off x="253775" y="2850847"/>
            <a:ext cx="2558714" cy="246221"/>
          </a:xfrm>
          <a:prstGeom prst="rect">
            <a:avLst/>
          </a:prstGeom>
        </p:spPr>
        <p:txBody>
          <a:bodyPr wrap="none">
            <a:spAutoFit/>
          </a:bodyPr>
          <a:lstStyle/>
          <a:p>
            <a:r>
              <a:rPr lang="en-GB" sz="1000" kern="0" dirty="0"/>
              <a:t>Changes in legislation, policy and practice</a:t>
            </a:r>
          </a:p>
        </p:txBody>
      </p:sp>
      <p:sp>
        <p:nvSpPr>
          <p:cNvPr id="8" name="Rectángulo 7"/>
          <p:cNvSpPr/>
          <p:nvPr/>
        </p:nvSpPr>
        <p:spPr>
          <a:xfrm>
            <a:off x="5375188" y="2503289"/>
            <a:ext cx="1064715" cy="246221"/>
          </a:xfrm>
          <a:prstGeom prst="rect">
            <a:avLst/>
          </a:prstGeom>
        </p:spPr>
        <p:txBody>
          <a:bodyPr wrap="none">
            <a:spAutoFit/>
          </a:bodyPr>
          <a:lstStyle/>
          <a:p>
            <a:r>
              <a:rPr lang="es-ES" sz="1000" dirty="0" err="1"/>
              <a:t>Power</a:t>
            </a:r>
            <a:r>
              <a:rPr lang="es-ES" sz="1000" dirty="0"/>
              <a:t> </a:t>
            </a:r>
            <a:r>
              <a:rPr lang="es-ES" sz="1000" dirty="0" err="1"/>
              <a:t>relations</a:t>
            </a:r>
            <a:endParaRPr lang="es-ES" sz="1000" dirty="0"/>
          </a:p>
        </p:txBody>
      </p:sp>
      <p:sp>
        <p:nvSpPr>
          <p:cNvPr id="9" name="Rectángulo 8"/>
          <p:cNvSpPr/>
          <p:nvPr/>
        </p:nvSpPr>
        <p:spPr>
          <a:xfrm>
            <a:off x="5682661" y="4154114"/>
            <a:ext cx="4572000" cy="246221"/>
          </a:xfrm>
          <a:prstGeom prst="rect">
            <a:avLst/>
          </a:prstGeom>
        </p:spPr>
        <p:txBody>
          <a:bodyPr>
            <a:spAutoFit/>
          </a:bodyPr>
          <a:lstStyle/>
          <a:p>
            <a:r>
              <a:rPr lang="en-GB" sz="1000" kern="0" dirty="0"/>
              <a:t>Level of influence (of groups, individual, initiatives...)</a:t>
            </a:r>
          </a:p>
        </p:txBody>
      </p:sp>
      <p:sp>
        <p:nvSpPr>
          <p:cNvPr id="10" name="Rectángulo 9"/>
          <p:cNvSpPr/>
          <p:nvPr/>
        </p:nvSpPr>
        <p:spPr>
          <a:xfrm>
            <a:off x="437768" y="4029858"/>
            <a:ext cx="2542684" cy="261610"/>
          </a:xfrm>
          <a:prstGeom prst="rect">
            <a:avLst/>
          </a:prstGeom>
        </p:spPr>
        <p:txBody>
          <a:bodyPr wrap="none">
            <a:spAutoFit/>
          </a:bodyPr>
          <a:lstStyle/>
          <a:p>
            <a:r>
              <a:rPr lang="en-GB" sz="1100" kern="0" dirty="0"/>
              <a:t>Access, level of penetration, salience </a:t>
            </a:r>
          </a:p>
        </p:txBody>
      </p:sp>
      <p:sp>
        <p:nvSpPr>
          <p:cNvPr id="11" name="Rectángulo 10"/>
          <p:cNvSpPr/>
          <p:nvPr/>
        </p:nvSpPr>
        <p:spPr>
          <a:xfrm>
            <a:off x="653117" y="1769366"/>
            <a:ext cx="4572000" cy="246221"/>
          </a:xfrm>
          <a:prstGeom prst="rect">
            <a:avLst/>
          </a:prstGeom>
        </p:spPr>
        <p:txBody>
          <a:bodyPr>
            <a:spAutoFit/>
          </a:bodyPr>
          <a:lstStyle/>
          <a:p>
            <a:r>
              <a:rPr lang="en-GB" sz="1000" kern="0" dirty="0"/>
              <a:t>Framing of issues (by media, in political debates, by different groups) </a:t>
            </a:r>
            <a:endParaRPr lang="en-GB" sz="1000" kern="0" dirty="0"/>
          </a:p>
        </p:txBody>
      </p:sp>
      <p:sp>
        <p:nvSpPr>
          <p:cNvPr id="12" name="Rectángulo 11"/>
          <p:cNvSpPr/>
          <p:nvPr/>
        </p:nvSpPr>
        <p:spPr>
          <a:xfrm>
            <a:off x="6136156" y="3524074"/>
            <a:ext cx="4572000" cy="253916"/>
          </a:xfrm>
          <a:prstGeom prst="rect">
            <a:avLst/>
          </a:prstGeom>
        </p:spPr>
        <p:txBody>
          <a:bodyPr>
            <a:spAutoFit/>
          </a:bodyPr>
          <a:lstStyle/>
          <a:p>
            <a:pPr lvl="0"/>
            <a:r>
              <a:rPr lang="en-GB" sz="1050" dirty="0" smtClean="0"/>
              <a:t>Research uptake</a:t>
            </a:r>
            <a:endParaRPr lang="en-GB" sz="1050" dirty="0"/>
          </a:p>
        </p:txBody>
      </p:sp>
      <p:sp>
        <p:nvSpPr>
          <p:cNvPr id="13" name="Rectángulo 12"/>
          <p:cNvSpPr/>
          <p:nvPr/>
        </p:nvSpPr>
        <p:spPr>
          <a:xfrm>
            <a:off x="3447073" y="5390855"/>
            <a:ext cx="2342308" cy="246221"/>
          </a:xfrm>
          <a:prstGeom prst="rect">
            <a:avLst/>
          </a:prstGeom>
        </p:spPr>
        <p:txBody>
          <a:bodyPr wrap="none">
            <a:spAutoFit/>
          </a:bodyPr>
          <a:lstStyle/>
          <a:p>
            <a:pPr lvl="0"/>
            <a:r>
              <a:rPr lang="en-GB" sz="1000" dirty="0"/>
              <a:t>Level of participation and engagement</a:t>
            </a:r>
            <a:endParaRPr lang="en-GB" sz="1000" dirty="0"/>
          </a:p>
        </p:txBody>
      </p:sp>
      <p:sp>
        <p:nvSpPr>
          <p:cNvPr id="14" name="Rectángulo 13"/>
          <p:cNvSpPr/>
          <p:nvPr/>
        </p:nvSpPr>
        <p:spPr>
          <a:xfrm>
            <a:off x="5817110" y="5156738"/>
            <a:ext cx="2151551" cy="246221"/>
          </a:xfrm>
          <a:prstGeom prst="rect">
            <a:avLst/>
          </a:prstGeom>
        </p:spPr>
        <p:txBody>
          <a:bodyPr wrap="none">
            <a:spAutoFit/>
          </a:bodyPr>
          <a:lstStyle/>
          <a:p>
            <a:pPr lvl="0"/>
            <a:r>
              <a:rPr lang="en-GB" sz="1000" dirty="0"/>
              <a:t>Level of support to an issue/cause </a:t>
            </a:r>
            <a:endParaRPr lang="en-GB" sz="1000" dirty="0"/>
          </a:p>
        </p:txBody>
      </p:sp>
      <p:sp>
        <p:nvSpPr>
          <p:cNvPr id="15" name="Rectángulo 14"/>
          <p:cNvSpPr/>
          <p:nvPr/>
        </p:nvSpPr>
        <p:spPr>
          <a:xfrm>
            <a:off x="-5823" y="4620996"/>
            <a:ext cx="3429867" cy="246221"/>
          </a:xfrm>
          <a:prstGeom prst="rect">
            <a:avLst/>
          </a:prstGeom>
        </p:spPr>
        <p:txBody>
          <a:bodyPr wrap="square">
            <a:spAutoFit/>
          </a:bodyPr>
          <a:lstStyle/>
          <a:p>
            <a:pPr lvl="0"/>
            <a:r>
              <a:rPr lang="en-GB" sz="1000" dirty="0"/>
              <a:t>Work in networks, alliances, partnerships, coalitions</a:t>
            </a:r>
            <a:endParaRPr lang="en-GB" sz="1000" dirty="0"/>
          </a:p>
        </p:txBody>
      </p:sp>
      <p:sp>
        <p:nvSpPr>
          <p:cNvPr id="16" name="Rectángulo 15"/>
          <p:cNvSpPr/>
          <p:nvPr/>
        </p:nvSpPr>
        <p:spPr>
          <a:xfrm>
            <a:off x="6169430" y="3023730"/>
            <a:ext cx="1330814" cy="246221"/>
          </a:xfrm>
          <a:prstGeom prst="rect">
            <a:avLst/>
          </a:prstGeom>
        </p:spPr>
        <p:txBody>
          <a:bodyPr wrap="none">
            <a:spAutoFit/>
          </a:bodyPr>
          <a:lstStyle/>
          <a:p>
            <a:pPr lvl="0"/>
            <a:r>
              <a:rPr lang="en-GB" sz="1000" dirty="0"/>
              <a:t>Reach and outreach</a:t>
            </a:r>
            <a:endParaRPr lang="en-GB" sz="1000" dirty="0"/>
          </a:p>
        </p:txBody>
      </p:sp>
      <p:sp>
        <p:nvSpPr>
          <p:cNvPr id="17" name="Rectángulo 16"/>
          <p:cNvSpPr/>
          <p:nvPr/>
        </p:nvSpPr>
        <p:spPr>
          <a:xfrm>
            <a:off x="-47080" y="3195181"/>
            <a:ext cx="2828018" cy="253916"/>
          </a:xfrm>
          <a:prstGeom prst="rect">
            <a:avLst/>
          </a:prstGeom>
        </p:spPr>
        <p:txBody>
          <a:bodyPr wrap="none">
            <a:spAutoFit/>
          </a:bodyPr>
          <a:lstStyle/>
          <a:p>
            <a:r>
              <a:rPr lang="en-GB" sz="1050" dirty="0">
                <a:solidFill>
                  <a:srgbClr val="000000"/>
                </a:solidFill>
              </a:rPr>
              <a:t>Budget monitoring and budgeting processes</a:t>
            </a:r>
            <a:endParaRPr lang="es-ES" dirty="0"/>
          </a:p>
        </p:txBody>
      </p:sp>
    </p:spTree>
    <p:extLst>
      <p:ext uri="{BB962C8B-B14F-4D97-AF65-F5344CB8AC3E}">
        <p14:creationId xmlns:p14="http://schemas.microsoft.com/office/powerpoint/2010/main" val="315595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3568" y="620688"/>
            <a:ext cx="7128792" cy="510778"/>
          </a:xfrm>
        </p:spPr>
        <p:txBody>
          <a:bodyPr/>
          <a:lstStyle/>
          <a:p>
            <a:r>
              <a:rPr lang="en-GB" sz="2400" dirty="0" smtClean="0">
                <a:solidFill>
                  <a:schemeClr val="tx2"/>
                </a:solidFill>
                <a:ea typeface="ＭＳ Ｐゴシック" pitchFamily="-107" charset="-128"/>
              </a:rPr>
              <a:t>2.2. Typology based in  </a:t>
            </a:r>
            <a:r>
              <a:rPr lang="en-GB" sz="2400" dirty="0" smtClean="0">
                <a:solidFill>
                  <a:srgbClr val="FF0000"/>
                </a:solidFill>
                <a:ea typeface="ＭＳ Ｐゴシック" pitchFamily="-107" charset="-128"/>
              </a:rPr>
              <a:t>WHO</a:t>
            </a:r>
            <a:r>
              <a:rPr lang="en-GB" sz="2400" dirty="0">
                <a:solidFill>
                  <a:schemeClr val="tx2"/>
                </a:solidFill>
                <a:ea typeface="ＭＳ Ｐゴシック" pitchFamily="-107" charset="-128"/>
              </a:rPr>
              <a:t> </a:t>
            </a:r>
            <a:r>
              <a:rPr lang="en-GB" sz="2400" dirty="0" smtClean="0">
                <a:solidFill>
                  <a:schemeClr val="tx2"/>
                </a:solidFill>
                <a:ea typeface="ＭＳ Ｐゴシック" pitchFamily="-107" charset="-128"/>
              </a:rPr>
              <a:t>is changing? Examples of stakeholders and outcomes</a:t>
            </a:r>
            <a:r>
              <a:rPr lang="en-GB" sz="2400" dirty="0" smtClean="0">
                <a:solidFill>
                  <a:schemeClr val="tx2"/>
                </a:solidFill>
                <a:ea typeface="ＭＳ Ｐゴシック" pitchFamily="-107" charset="-128"/>
              </a:rPr>
              <a:t> </a:t>
            </a:r>
            <a:endParaRPr lang="en-GB" sz="2400" dirty="0">
              <a:solidFill>
                <a:schemeClr val="tx2"/>
              </a:solidFill>
              <a:ea typeface="ＭＳ Ｐゴシック" pitchFamily="-107" charset="-128"/>
            </a:endParaRPr>
          </a:p>
        </p:txBody>
      </p:sp>
      <p:pic>
        <p:nvPicPr>
          <p:cNvPr id="3" name="Picture 2">
            <a:extLst>
              <a:ext uri="{FF2B5EF4-FFF2-40B4-BE49-F238E27FC236}">
                <a16:creationId xmlns:a16="http://schemas.microsoft.com/office/drawing/2014/main" id="{BC211C5C-87AF-1649-9992-E0B3354574F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721" y="1700808"/>
            <a:ext cx="7479506" cy="369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954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1560" y="261036"/>
            <a:ext cx="6172200" cy="585788"/>
          </a:xfrm>
        </p:spPr>
        <p:txBody>
          <a:bodyPr/>
          <a:lstStyle/>
          <a:p>
            <a:r>
              <a:rPr lang="en-GB" sz="2400" dirty="0" smtClean="0">
                <a:solidFill>
                  <a:schemeClr val="tx2"/>
                </a:solidFill>
                <a:ea typeface="ＭＳ Ｐゴシック" pitchFamily="-107" charset="-128"/>
              </a:rPr>
              <a:t>2.2. Typolog</a:t>
            </a:r>
            <a:r>
              <a:rPr lang="en-GB" sz="2400" dirty="0" smtClean="0">
                <a:solidFill>
                  <a:schemeClr val="tx2"/>
                </a:solidFill>
                <a:ea typeface="ＭＳ Ｐゴシック" pitchFamily="-107" charset="-128"/>
              </a:rPr>
              <a:t>y based on levels of change (includes examples):</a:t>
            </a:r>
            <a:endParaRPr lang="en-GB" sz="2400" dirty="0">
              <a:solidFill>
                <a:schemeClr val="tx2"/>
              </a:solidFill>
              <a:ea typeface="ＭＳ Ｐゴシック" pitchFamily="-107" charset="-128"/>
            </a:endParaRPr>
          </a:p>
        </p:txBody>
      </p:sp>
      <p:pic>
        <p:nvPicPr>
          <p:cNvPr id="5" name="Picture 2">
            <a:extLst>
              <a:ext uri="{FF2B5EF4-FFF2-40B4-BE49-F238E27FC236}">
                <a16:creationId xmlns:a16="http://schemas.microsoft.com/office/drawing/2014/main" id="{9F833F88-1885-6446-BB22-6A554BBA443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2784" y="1148893"/>
            <a:ext cx="4757411" cy="219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6D0FCA5-68A2-8242-9AFE-10D14C4304DD}"/>
              </a:ext>
            </a:extLst>
          </p:cNvPr>
          <p:cNvSpPr txBox="1"/>
          <p:nvPr/>
        </p:nvSpPr>
        <p:spPr>
          <a:xfrm>
            <a:off x="510928" y="4876652"/>
            <a:ext cx="138548" cy="369332"/>
          </a:xfrm>
          <a:prstGeom prst="rect">
            <a:avLst/>
          </a:prstGeom>
          <a:noFill/>
        </p:spPr>
        <p:txBody>
          <a:bodyPr wrap="square" rtlCol="0">
            <a:spAutoFit/>
          </a:bodyPr>
          <a:lstStyle/>
          <a:p>
            <a:endParaRPr lang="en-US" dirty="0"/>
          </a:p>
        </p:txBody>
      </p:sp>
      <p:pic>
        <p:nvPicPr>
          <p:cNvPr id="6" name="Picture 2">
            <a:extLst>
              <a:ext uri="{FF2B5EF4-FFF2-40B4-BE49-F238E27FC236}">
                <a16:creationId xmlns:a16="http://schemas.microsoft.com/office/drawing/2014/main" id="{F1F5B45E-0D5C-434B-A5A9-09000984F93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99792" y="3804023"/>
            <a:ext cx="4978757" cy="214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lecha abajo 2"/>
          <p:cNvSpPr/>
          <p:nvPr/>
        </p:nvSpPr>
        <p:spPr>
          <a:xfrm>
            <a:off x="2267744" y="1119422"/>
            <a:ext cx="25713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bajo 6"/>
          <p:cNvSpPr/>
          <p:nvPr/>
        </p:nvSpPr>
        <p:spPr>
          <a:xfrm>
            <a:off x="2267744" y="3922676"/>
            <a:ext cx="25713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95536" y="1431100"/>
            <a:ext cx="1872208" cy="1200329"/>
          </a:xfrm>
          <a:prstGeom prst="rect">
            <a:avLst/>
          </a:prstGeom>
        </p:spPr>
        <p:txBody>
          <a:bodyPr wrap="square">
            <a:spAutoFit/>
          </a:bodyPr>
          <a:lstStyle/>
          <a:p>
            <a:pPr algn="r"/>
            <a:r>
              <a:rPr lang="en-GB" dirty="0">
                <a:solidFill>
                  <a:schemeClr val="tx2"/>
                </a:solidFill>
                <a:ea typeface="ＭＳ Ｐゴシック" pitchFamily="-107" charset="-128"/>
              </a:rPr>
              <a:t>Outcomes to measure </a:t>
            </a:r>
            <a:r>
              <a:rPr lang="en-GB" dirty="0" smtClean="0">
                <a:solidFill>
                  <a:schemeClr val="tx2"/>
                </a:solidFill>
                <a:ea typeface="ＭＳ Ｐゴシック" pitchFamily="-107" charset="-128"/>
              </a:rPr>
              <a:t>BEHAVIOR </a:t>
            </a:r>
            <a:r>
              <a:rPr lang="en-GB" dirty="0">
                <a:solidFill>
                  <a:schemeClr val="tx2"/>
                </a:solidFill>
                <a:ea typeface="ＭＳ Ｐゴシック" pitchFamily="-107" charset="-128"/>
              </a:rPr>
              <a:t>change</a:t>
            </a:r>
            <a:endParaRPr lang="es-ES" dirty="0"/>
          </a:p>
        </p:txBody>
      </p:sp>
      <p:sp>
        <p:nvSpPr>
          <p:cNvPr id="9" name="Rectángulo 8"/>
          <p:cNvSpPr/>
          <p:nvPr/>
        </p:nvSpPr>
        <p:spPr>
          <a:xfrm>
            <a:off x="598387" y="4276486"/>
            <a:ext cx="1669357" cy="1200329"/>
          </a:xfrm>
          <a:prstGeom prst="rect">
            <a:avLst/>
          </a:prstGeom>
        </p:spPr>
        <p:txBody>
          <a:bodyPr wrap="square">
            <a:spAutoFit/>
          </a:bodyPr>
          <a:lstStyle/>
          <a:p>
            <a:pPr algn="r"/>
            <a:r>
              <a:rPr lang="en-GB" dirty="0">
                <a:solidFill>
                  <a:schemeClr val="tx2"/>
                </a:solidFill>
                <a:ea typeface="ＭＳ Ｐゴシック" pitchFamily="-107" charset="-128"/>
              </a:rPr>
              <a:t>Outcomes to measure </a:t>
            </a:r>
            <a:r>
              <a:rPr lang="en-GB" dirty="0" smtClean="0">
                <a:solidFill>
                  <a:schemeClr val="tx2"/>
                </a:solidFill>
                <a:ea typeface="ＭＳ Ｐゴシック" pitchFamily="-107" charset="-128"/>
              </a:rPr>
              <a:t>POLICY </a:t>
            </a:r>
            <a:r>
              <a:rPr lang="en-GB" dirty="0">
                <a:solidFill>
                  <a:schemeClr val="tx2"/>
                </a:solidFill>
                <a:ea typeface="ＭＳ Ｐゴシック" pitchFamily="-107" charset="-128"/>
              </a:rPr>
              <a:t>change</a:t>
            </a:r>
            <a:endParaRPr lang="es-ES" dirty="0"/>
          </a:p>
        </p:txBody>
      </p:sp>
    </p:spTree>
    <p:extLst>
      <p:ext uri="{BB962C8B-B14F-4D97-AF65-F5344CB8AC3E}">
        <p14:creationId xmlns:p14="http://schemas.microsoft.com/office/powerpoint/2010/main" val="96025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1560" y="261036"/>
            <a:ext cx="6172200" cy="585788"/>
          </a:xfrm>
        </p:spPr>
        <p:txBody>
          <a:bodyPr/>
          <a:lstStyle/>
          <a:p>
            <a:r>
              <a:rPr lang="en-GB" sz="2400" dirty="0" smtClean="0">
                <a:solidFill>
                  <a:schemeClr val="tx2"/>
                </a:solidFill>
                <a:ea typeface="ＭＳ Ｐゴシック" pitchFamily="-107" charset="-128"/>
              </a:rPr>
              <a:t>2.2. Typolog</a:t>
            </a:r>
            <a:r>
              <a:rPr lang="en-GB" sz="2400" dirty="0" smtClean="0">
                <a:solidFill>
                  <a:schemeClr val="tx2"/>
                </a:solidFill>
                <a:ea typeface="ＭＳ Ｐゴシック" pitchFamily="-107" charset="-128"/>
              </a:rPr>
              <a:t>y based on levels of change (includes examples):</a:t>
            </a:r>
            <a:endParaRPr lang="en-GB" sz="2400" dirty="0">
              <a:solidFill>
                <a:schemeClr val="tx2"/>
              </a:solidFill>
              <a:ea typeface="ＭＳ Ｐゴシック" pitchFamily="-107" charset="-128"/>
            </a:endParaRPr>
          </a:p>
        </p:txBody>
      </p:sp>
      <p:sp>
        <p:nvSpPr>
          <p:cNvPr id="2" name="TextBox 1">
            <a:extLst>
              <a:ext uri="{FF2B5EF4-FFF2-40B4-BE49-F238E27FC236}">
                <a16:creationId xmlns:a16="http://schemas.microsoft.com/office/drawing/2014/main" id="{16D0FCA5-68A2-8242-9AFE-10D14C4304DD}"/>
              </a:ext>
            </a:extLst>
          </p:cNvPr>
          <p:cNvSpPr txBox="1"/>
          <p:nvPr/>
        </p:nvSpPr>
        <p:spPr>
          <a:xfrm>
            <a:off x="510928" y="4876652"/>
            <a:ext cx="13854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Flecha abajo 2"/>
          <p:cNvSpPr/>
          <p:nvPr/>
        </p:nvSpPr>
        <p:spPr>
          <a:xfrm>
            <a:off x="2267744" y="1119422"/>
            <a:ext cx="25713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ángulo 3"/>
          <p:cNvSpPr/>
          <p:nvPr/>
        </p:nvSpPr>
        <p:spPr>
          <a:xfrm>
            <a:off x="251520" y="1249000"/>
            <a:ext cx="2016224" cy="120032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61A534"/>
                </a:solidFill>
                <a:effectLst/>
                <a:uLnTx/>
                <a:uFillTx/>
                <a:latin typeface="Arial" charset="0"/>
                <a:ea typeface="ＭＳ Ｐゴシック" pitchFamily="-107" charset="-128"/>
                <a:cs typeface="+mn-cs"/>
              </a:rPr>
              <a:t>Outcomes to measure </a:t>
            </a:r>
            <a:r>
              <a:rPr lang="en-GB" dirty="0" smtClean="0">
                <a:solidFill>
                  <a:srgbClr val="61A534"/>
                </a:solidFill>
                <a:ea typeface="ＭＳ Ｐゴシック" pitchFamily="-107" charset="-128"/>
              </a:rPr>
              <a:t>PUBLIC/DIGITAL ENGAGEMENT</a:t>
            </a:r>
            <a:endParaRPr kumimoji="0" lang="es-E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graphicFrame>
        <p:nvGraphicFramePr>
          <p:cNvPr id="8" name="Tabla 7"/>
          <p:cNvGraphicFramePr>
            <a:graphicFrameLocks noGrp="1"/>
          </p:cNvGraphicFramePr>
          <p:nvPr>
            <p:extLst>
              <p:ext uri="{D42A27DB-BD31-4B8C-83A1-F6EECF244321}">
                <p14:modId xmlns:p14="http://schemas.microsoft.com/office/powerpoint/2010/main" val="4187527296"/>
              </p:ext>
            </p:extLst>
          </p:nvPr>
        </p:nvGraphicFramePr>
        <p:xfrm>
          <a:off x="2987824" y="1152174"/>
          <a:ext cx="4776192" cy="28041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231984929"/>
                    </a:ext>
                  </a:extLst>
                </a:gridCol>
                <a:gridCol w="3192016">
                  <a:extLst>
                    <a:ext uri="{9D8B030D-6E8A-4147-A177-3AD203B41FA5}">
                      <a16:colId xmlns:a16="http://schemas.microsoft.com/office/drawing/2014/main" val="2304054864"/>
                    </a:ext>
                  </a:extLst>
                </a:gridCol>
              </a:tblGrid>
              <a:tr h="276786">
                <a:tc>
                  <a:txBody>
                    <a:bodyPr/>
                    <a:lstStyle/>
                    <a:p>
                      <a:r>
                        <a:rPr lang="es-ES" sz="1400" baseline="0" dirty="0" err="1" smtClean="0"/>
                        <a:t>State</a:t>
                      </a:r>
                      <a:r>
                        <a:rPr lang="es-ES" sz="1400" baseline="0" dirty="0" smtClean="0"/>
                        <a:t> of Public </a:t>
                      </a:r>
                      <a:endParaRPr lang="es-ES" sz="1400" baseline="0" dirty="0"/>
                    </a:p>
                  </a:txBody>
                  <a:tcPr/>
                </a:tc>
                <a:tc>
                  <a:txBody>
                    <a:bodyPr/>
                    <a:lstStyle/>
                    <a:p>
                      <a:r>
                        <a:rPr lang="es-ES" sz="1400" baseline="0" dirty="0" err="1" smtClean="0"/>
                        <a:t>Exampla</a:t>
                      </a:r>
                      <a:r>
                        <a:rPr lang="es-ES" sz="1400" baseline="0" dirty="0" smtClean="0"/>
                        <a:t> of </a:t>
                      </a:r>
                      <a:r>
                        <a:rPr lang="es-ES" sz="1400" baseline="0" dirty="0" err="1" smtClean="0"/>
                        <a:t>outcomes</a:t>
                      </a:r>
                      <a:endParaRPr lang="es-ES" sz="1400" baseline="0" dirty="0"/>
                    </a:p>
                  </a:txBody>
                  <a:tcPr/>
                </a:tc>
                <a:extLst>
                  <a:ext uri="{0D108BD9-81ED-4DB2-BD59-A6C34878D82A}">
                    <a16:rowId xmlns:a16="http://schemas.microsoft.com/office/drawing/2014/main" val="1880873793"/>
                  </a:ext>
                </a:extLst>
              </a:tr>
              <a:tr h="276786">
                <a:tc>
                  <a:txBody>
                    <a:bodyPr/>
                    <a:lstStyle/>
                    <a:p>
                      <a:r>
                        <a:rPr lang="es-ES" sz="1400" baseline="0" dirty="0" err="1" smtClean="0"/>
                        <a:t>Exposure</a:t>
                      </a:r>
                      <a:endParaRPr lang="es-ES" sz="1400" baseline="0" dirty="0"/>
                    </a:p>
                  </a:txBody>
                  <a:tcPr/>
                </a:tc>
                <a:tc>
                  <a:txBody>
                    <a:bodyPr/>
                    <a:lstStyle/>
                    <a:p>
                      <a:r>
                        <a:rPr lang="es-ES" sz="1400" baseline="0" dirty="0" err="1" smtClean="0"/>
                        <a:t>People</a:t>
                      </a:r>
                      <a:r>
                        <a:rPr lang="es-ES" sz="1400" baseline="0" dirty="0" smtClean="0"/>
                        <a:t> </a:t>
                      </a:r>
                      <a:r>
                        <a:rPr lang="es-ES" sz="1400" baseline="0" dirty="0" err="1" smtClean="0"/>
                        <a:t>attending</a:t>
                      </a:r>
                      <a:r>
                        <a:rPr lang="es-ES" sz="1400" baseline="0" dirty="0" smtClean="0"/>
                        <a:t> a </a:t>
                      </a:r>
                      <a:r>
                        <a:rPr lang="es-ES" sz="1400" baseline="0" dirty="0" err="1" smtClean="0"/>
                        <a:t>conference</a:t>
                      </a:r>
                      <a:endParaRPr lang="es-ES" sz="1400" baseline="0" dirty="0" smtClean="0"/>
                    </a:p>
                    <a:p>
                      <a:r>
                        <a:rPr lang="es-ES" sz="1400" baseline="0" dirty="0" err="1" smtClean="0"/>
                        <a:t>People</a:t>
                      </a:r>
                      <a:r>
                        <a:rPr lang="es-ES" sz="1400" baseline="0" dirty="0" smtClean="0"/>
                        <a:t> </a:t>
                      </a:r>
                      <a:r>
                        <a:rPr lang="es-ES" sz="1400" baseline="0" dirty="0" err="1" smtClean="0"/>
                        <a:t>reached</a:t>
                      </a:r>
                      <a:r>
                        <a:rPr lang="es-ES" sz="1400" baseline="0" dirty="0" smtClean="0"/>
                        <a:t> </a:t>
                      </a:r>
                      <a:r>
                        <a:rPr lang="es-ES" sz="1400" baseline="0" dirty="0" err="1" smtClean="0"/>
                        <a:t>on</a:t>
                      </a:r>
                      <a:r>
                        <a:rPr lang="es-ES" sz="1400" baseline="0" dirty="0" smtClean="0"/>
                        <a:t> Facebook</a:t>
                      </a:r>
                    </a:p>
                    <a:p>
                      <a:endParaRPr lang="es-ES" sz="1400" baseline="0" dirty="0"/>
                    </a:p>
                  </a:txBody>
                  <a:tcPr/>
                </a:tc>
                <a:extLst>
                  <a:ext uri="{0D108BD9-81ED-4DB2-BD59-A6C34878D82A}">
                    <a16:rowId xmlns:a16="http://schemas.microsoft.com/office/drawing/2014/main" val="1969332708"/>
                  </a:ext>
                </a:extLst>
              </a:tr>
              <a:tr h="276786">
                <a:tc>
                  <a:txBody>
                    <a:bodyPr/>
                    <a:lstStyle/>
                    <a:p>
                      <a:r>
                        <a:rPr lang="es-ES" sz="1400" baseline="0" dirty="0" err="1" smtClean="0"/>
                        <a:t>Engaged</a:t>
                      </a:r>
                      <a:endParaRPr lang="es-ES" sz="1400" baseline="0" dirty="0" smtClean="0"/>
                    </a:p>
                    <a:p>
                      <a:endParaRPr lang="es-ES" sz="1400" baseline="0" dirty="0"/>
                    </a:p>
                  </a:txBody>
                  <a:tcPr/>
                </a:tc>
                <a:tc>
                  <a:txBody>
                    <a:bodyPr/>
                    <a:lstStyle/>
                    <a:p>
                      <a:r>
                        <a:rPr lang="es-ES" sz="1400" baseline="0" dirty="0" err="1" smtClean="0"/>
                        <a:t>Interactions</a:t>
                      </a:r>
                      <a:r>
                        <a:rPr lang="es-ES" sz="1400" baseline="0" dirty="0" smtClean="0"/>
                        <a:t> in social media,</a:t>
                      </a:r>
                    </a:p>
                    <a:p>
                      <a:r>
                        <a:rPr lang="es-ES" sz="1400" baseline="0" dirty="0" err="1" smtClean="0"/>
                        <a:t>People</a:t>
                      </a:r>
                      <a:r>
                        <a:rPr lang="es-ES" sz="1400" baseline="0" dirty="0" smtClean="0"/>
                        <a:t> </a:t>
                      </a:r>
                      <a:r>
                        <a:rPr lang="es-ES" sz="1400" baseline="0" dirty="0" err="1" smtClean="0"/>
                        <a:t>participating</a:t>
                      </a:r>
                      <a:r>
                        <a:rPr lang="es-ES" sz="1400" baseline="0" dirty="0" smtClean="0"/>
                        <a:t> in a </a:t>
                      </a:r>
                      <a:r>
                        <a:rPr lang="es-ES" sz="1400" baseline="0" dirty="0" err="1" smtClean="0"/>
                        <a:t>demostration</a:t>
                      </a:r>
                      <a:endParaRPr lang="es-ES" sz="1400" baseline="0" dirty="0" smtClean="0"/>
                    </a:p>
                  </a:txBody>
                  <a:tcPr/>
                </a:tc>
                <a:extLst>
                  <a:ext uri="{0D108BD9-81ED-4DB2-BD59-A6C34878D82A}">
                    <a16:rowId xmlns:a16="http://schemas.microsoft.com/office/drawing/2014/main" val="2854854281"/>
                  </a:ext>
                </a:extLst>
              </a:tr>
              <a:tr h="276786">
                <a:tc>
                  <a:txBody>
                    <a:bodyPr/>
                    <a:lstStyle/>
                    <a:p>
                      <a:r>
                        <a:rPr lang="es-ES" sz="1400" baseline="0" dirty="0" err="1" smtClean="0"/>
                        <a:t>Conversion</a:t>
                      </a:r>
                      <a:endParaRPr lang="es-ES" sz="1400" baseline="0" dirty="0" smtClean="0"/>
                    </a:p>
                    <a:p>
                      <a:endParaRPr lang="es-ES" sz="1400" baseline="0" dirty="0"/>
                    </a:p>
                  </a:txBody>
                  <a:tcPr/>
                </a:tc>
                <a:tc>
                  <a:txBody>
                    <a:bodyPr/>
                    <a:lstStyle/>
                    <a:p>
                      <a:r>
                        <a:rPr lang="es-ES" sz="1400" baseline="0" dirty="0" smtClean="0"/>
                        <a:t>New </a:t>
                      </a:r>
                      <a:r>
                        <a:rPr lang="es-ES" sz="1400" baseline="0" dirty="0" err="1" smtClean="0"/>
                        <a:t>petition</a:t>
                      </a:r>
                      <a:r>
                        <a:rPr lang="es-ES" sz="1400" baseline="0" dirty="0" smtClean="0"/>
                        <a:t> </a:t>
                      </a:r>
                      <a:r>
                        <a:rPr lang="es-ES" sz="1400" baseline="0" dirty="0" err="1" smtClean="0"/>
                        <a:t>sign</a:t>
                      </a:r>
                      <a:r>
                        <a:rPr lang="es-ES" sz="1400" baseline="0" dirty="0" smtClean="0"/>
                        <a:t>-ups</a:t>
                      </a:r>
                    </a:p>
                    <a:p>
                      <a:r>
                        <a:rPr lang="es-ES" sz="1400" baseline="0" dirty="0" err="1" smtClean="0"/>
                        <a:t>Becoming</a:t>
                      </a:r>
                      <a:r>
                        <a:rPr lang="es-ES" sz="1400" baseline="0" dirty="0" smtClean="0"/>
                        <a:t> a </a:t>
                      </a:r>
                      <a:r>
                        <a:rPr lang="es-ES" sz="1400" baseline="0" dirty="0" err="1" smtClean="0"/>
                        <a:t>multiplier</a:t>
                      </a:r>
                      <a:endParaRPr lang="es-ES" sz="1400" baseline="0" dirty="0"/>
                    </a:p>
                  </a:txBody>
                  <a:tcPr/>
                </a:tc>
                <a:extLst>
                  <a:ext uri="{0D108BD9-81ED-4DB2-BD59-A6C34878D82A}">
                    <a16:rowId xmlns:a16="http://schemas.microsoft.com/office/drawing/2014/main" val="1769265791"/>
                  </a:ext>
                </a:extLst>
              </a:tr>
              <a:tr h="276786">
                <a:tc>
                  <a:txBody>
                    <a:bodyPr/>
                    <a:lstStyle/>
                    <a:p>
                      <a:r>
                        <a:rPr lang="es-ES" sz="1400" baseline="0" dirty="0" err="1" smtClean="0"/>
                        <a:t>Loyalty</a:t>
                      </a:r>
                      <a:r>
                        <a:rPr lang="es-ES" sz="1400" baseline="0" dirty="0" smtClean="0"/>
                        <a:t> </a:t>
                      </a:r>
                    </a:p>
                    <a:p>
                      <a:endParaRPr lang="es-ES" sz="1400" baseline="0" dirty="0"/>
                    </a:p>
                  </a:txBody>
                  <a:tcPr/>
                </a:tc>
                <a:tc>
                  <a:txBody>
                    <a:bodyPr/>
                    <a:lstStyle/>
                    <a:p>
                      <a:r>
                        <a:rPr lang="es-ES" sz="1400" baseline="0" dirty="0" err="1" smtClean="0"/>
                        <a:t>Constituency</a:t>
                      </a:r>
                      <a:r>
                        <a:rPr lang="es-ES" sz="1400" baseline="0" dirty="0" smtClean="0"/>
                        <a:t> </a:t>
                      </a:r>
                      <a:r>
                        <a:rPr lang="es-ES" sz="1400" baseline="0" dirty="0" err="1" smtClean="0"/>
                        <a:t>supporting</a:t>
                      </a:r>
                      <a:r>
                        <a:rPr lang="es-ES" sz="1400" baseline="0" dirty="0" smtClean="0"/>
                        <a:t> </a:t>
                      </a:r>
                      <a:r>
                        <a:rPr lang="es-ES" sz="1400" baseline="0" dirty="0" err="1" smtClean="0"/>
                        <a:t>public</a:t>
                      </a:r>
                      <a:r>
                        <a:rPr lang="es-ES" sz="1400" baseline="0" dirty="0" smtClean="0"/>
                        <a:t> </a:t>
                      </a:r>
                      <a:r>
                        <a:rPr lang="es-ES" sz="1400" baseline="0" dirty="0" err="1" smtClean="0"/>
                        <a:t>actions</a:t>
                      </a:r>
                      <a:endParaRPr lang="es-ES" sz="1400" baseline="0" dirty="0" smtClean="0"/>
                    </a:p>
                    <a:p>
                      <a:r>
                        <a:rPr lang="es-ES" sz="1400" baseline="0" dirty="0" err="1" smtClean="0"/>
                        <a:t>Activists</a:t>
                      </a:r>
                      <a:r>
                        <a:rPr lang="es-ES" sz="1400" baseline="0" dirty="0" smtClean="0"/>
                        <a:t> </a:t>
                      </a:r>
                      <a:r>
                        <a:rPr lang="es-ES" sz="1400" baseline="0" dirty="0" err="1" smtClean="0"/>
                        <a:t>engaging</a:t>
                      </a:r>
                      <a:r>
                        <a:rPr lang="es-ES" sz="1400" baseline="0" dirty="0" smtClean="0"/>
                        <a:t> in lobby</a:t>
                      </a:r>
                      <a:endParaRPr lang="es-ES" sz="1400" baseline="0" dirty="0"/>
                    </a:p>
                  </a:txBody>
                  <a:tcPr/>
                </a:tc>
                <a:extLst>
                  <a:ext uri="{0D108BD9-81ED-4DB2-BD59-A6C34878D82A}">
                    <a16:rowId xmlns:a16="http://schemas.microsoft.com/office/drawing/2014/main" val="2093673205"/>
                  </a:ext>
                </a:extLst>
              </a:tr>
            </a:tbl>
          </a:graphicData>
        </a:graphic>
      </p:graphicFrame>
    </p:spTree>
    <p:extLst>
      <p:ext uri="{BB962C8B-B14F-4D97-AF65-F5344CB8AC3E}">
        <p14:creationId xmlns:p14="http://schemas.microsoft.com/office/powerpoint/2010/main" val="4227108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7EE4508-BBAF-F24B-AC80-B42235AC0414}"/>
              </a:ext>
            </a:extLst>
          </p:cNvPr>
          <p:cNvSpPr>
            <a:spLocks noGrp="1"/>
          </p:cNvSpPr>
          <p:nvPr>
            <p:ph type="title"/>
          </p:nvPr>
        </p:nvSpPr>
        <p:spPr>
          <a:xfrm>
            <a:off x="827584" y="332656"/>
            <a:ext cx="6172200" cy="539353"/>
          </a:xfrm>
        </p:spPr>
        <p:txBody>
          <a:bodyPr>
            <a:normAutofit fontScale="90000"/>
          </a:bodyPr>
          <a:lstStyle/>
          <a:p>
            <a:r>
              <a:rPr lang="en-GB" altLang="en-US" dirty="0"/>
              <a:t>Gender </a:t>
            </a:r>
            <a:r>
              <a:rPr lang="en-GB" altLang="en-US" dirty="0" smtClean="0"/>
              <a:t>Outcomes</a:t>
            </a:r>
            <a:endParaRPr lang="en-GB" altLang="en-US" dirty="0"/>
          </a:p>
        </p:txBody>
      </p:sp>
      <p:sp>
        <p:nvSpPr>
          <p:cNvPr id="5" name="Content Placeholder 2">
            <a:extLst>
              <a:ext uri="{FF2B5EF4-FFF2-40B4-BE49-F238E27FC236}">
                <a16:creationId xmlns:a16="http://schemas.microsoft.com/office/drawing/2014/main" id="{D65F8275-03E6-434F-8C35-68D328621B67}"/>
              </a:ext>
            </a:extLst>
          </p:cNvPr>
          <p:cNvSpPr>
            <a:spLocks noGrp="1"/>
          </p:cNvSpPr>
          <p:nvPr>
            <p:ph idx="1"/>
          </p:nvPr>
        </p:nvSpPr>
        <p:spPr>
          <a:xfrm>
            <a:off x="323528" y="1340768"/>
            <a:ext cx="4625100" cy="3402806"/>
          </a:xfrm>
        </p:spPr>
        <p:txBody>
          <a:bodyPr/>
          <a:lstStyle/>
          <a:p>
            <a:r>
              <a:rPr lang="en-GB" altLang="en-US" sz="1500" b="1" dirty="0"/>
              <a:t>Gender-blind: </a:t>
            </a:r>
            <a:r>
              <a:rPr lang="en-GB" altLang="en-US" sz="1500" dirty="0"/>
              <a:t>Recognize no distinction between the sexes. Make assumptions that lead to bias in favour of existing gender relations (and so tend to exclude or disadvantage women.)</a:t>
            </a:r>
            <a:endParaRPr lang="en-GB" altLang="en-US" sz="1500" b="1" dirty="0"/>
          </a:p>
          <a:p>
            <a:r>
              <a:rPr lang="en-GB" altLang="en-US" sz="1500" b="1" dirty="0"/>
              <a:t>Gender-neutral: </a:t>
            </a:r>
            <a:r>
              <a:rPr lang="en-GB" altLang="en-US" sz="1500" dirty="0"/>
              <a:t>Use knowledge of gender differences to overcome biases in development interventions, to ensure interventions target and benefit both sexes to meet their practical gender needs. Work within the existing gender division of resources and responsibilities.</a:t>
            </a:r>
            <a:endParaRPr lang="en-GB" altLang="en-US" sz="1500" b="1" dirty="0"/>
          </a:p>
          <a:p>
            <a:r>
              <a:rPr lang="en-GB" altLang="en-US" sz="1500" b="1" dirty="0"/>
              <a:t>Gender-specific: </a:t>
            </a:r>
            <a:r>
              <a:rPr lang="en-GB" altLang="en-US" sz="1500" dirty="0"/>
              <a:t>Use knowledge of gender differences to respond to the practical needs of women or men: work within existing gender division of resources and responsibilities. </a:t>
            </a:r>
            <a:endParaRPr lang="en-GB" altLang="en-US" sz="1500" b="1" dirty="0"/>
          </a:p>
          <a:p>
            <a:r>
              <a:rPr lang="en-GB" altLang="en-US" sz="1500" b="1" dirty="0"/>
              <a:t>Gender-redistributive: </a:t>
            </a:r>
            <a:r>
              <a:rPr lang="en-GB" altLang="en-US" sz="1500" dirty="0"/>
              <a:t>Intended to transform existing distributions of power and resources to create a more balanced relationship between women and men, touching on strategic gender interests. May target both sexes or women or men separately.</a:t>
            </a:r>
            <a:endParaRPr lang="en-GB" altLang="en-US" sz="1500" b="1" dirty="0"/>
          </a:p>
          <a:p>
            <a:endParaRPr lang="en-GB" altLang="en-US" b="1" dirty="0"/>
          </a:p>
        </p:txBody>
      </p:sp>
      <p:sp>
        <p:nvSpPr>
          <p:cNvPr id="6" name="TextBox 4">
            <a:extLst>
              <a:ext uri="{FF2B5EF4-FFF2-40B4-BE49-F238E27FC236}">
                <a16:creationId xmlns:a16="http://schemas.microsoft.com/office/drawing/2014/main" id="{AA2C8391-6634-9144-995B-D1F423D2AF29}"/>
              </a:ext>
            </a:extLst>
          </p:cNvPr>
          <p:cNvSpPr txBox="1">
            <a:spLocks noChangeArrowheads="1"/>
          </p:cNvSpPr>
          <p:nvPr/>
        </p:nvSpPr>
        <p:spPr bwMode="auto">
          <a:xfrm>
            <a:off x="4968060" y="1196752"/>
            <a:ext cx="2753915" cy="11849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smtClean="0">
                <a:latin typeface="Franklin Gothic Book" panose="020B0503020102020204" pitchFamily="34" charset="0"/>
              </a:rPr>
              <a:t>Number </a:t>
            </a:r>
            <a:r>
              <a:rPr lang="en-GB" altLang="en-US" sz="1400" b="1" dirty="0">
                <a:latin typeface="Franklin Gothic Book" panose="020B0503020102020204" pitchFamily="34" charset="0"/>
              </a:rPr>
              <a:t>of CSOs who report increased engagement with decision makers.</a:t>
            </a:r>
          </a:p>
          <a:p>
            <a:pPr algn="ctr" eaLnBrk="1" hangingPunct="1">
              <a:spcBef>
                <a:spcPct val="0"/>
              </a:spcBef>
              <a:buFontTx/>
              <a:buNone/>
            </a:pPr>
            <a:endParaRPr lang="en-GB" altLang="en-US" sz="1500" dirty="0">
              <a:latin typeface="Franklin Gothic Book" panose="020B0503020102020204" pitchFamily="34" charset="0"/>
            </a:endParaRPr>
          </a:p>
        </p:txBody>
      </p:sp>
      <p:sp>
        <p:nvSpPr>
          <p:cNvPr id="7" name="TextBox 4">
            <a:extLst>
              <a:ext uri="{FF2B5EF4-FFF2-40B4-BE49-F238E27FC236}">
                <a16:creationId xmlns:a16="http://schemas.microsoft.com/office/drawing/2014/main" id="{349CC004-B27E-144D-BDCB-DE48953E8193}"/>
              </a:ext>
            </a:extLst>
          </p:cNvPr>
          <p:cNvSpPr txBox="1">
            <a:spLocks noChangeArrowheads="1"/>
          </p:cNvSpPr>
          <p:nvPr/>
        </p:nvSpPr>
        <p:spPr bwMode="auto">
          <a:xfrm>
            <a:off x="5000906" y="2717875"/>
            <a:ext cx="2720677"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a:latin typeface="Franklin Gothic Book" panose="020B0503020102020204" pitchFamily="34" charset="0"/>
              </a:rPr>
              <a:t>Men and women report participation in community water management committee.</a:t>
            </a:r>
          </a:p>
          <a:p>
            <a:pPr algn="ctr" eaLnBrk="1" hangingPunct="1">
              <a:spcBef>
                <a:spcPct val="0"/>
              </a:spcBef>
              <a:buFontTx/>
              <a:buNone/>
            </a:pPr>
            <a:endParaRPr lang="en-GB" altLang="en-US" sz="1400" dirty="0">
              <a:latin typeface="Franklin Gothic Book" panose="020B0503020102020204" pitchFamily="34" charset="0"/>
            </a:endParaRPr>
          </a:p>
        </p:txBody>
      </p:sp>
      <p:sp>
        <p:nvSpPr>
          <p:cNvPr id="8" name="TextBox 9">
            <a:extLst>
              <a:ext uri="{FF2B5EF4-FFF2-40B4-BE49-F238E27FC236}">
                <a16:creationId xmlns:a16="http://schemas.microsoft.com/office/drawing/2014/main" id="{6E4CDC33-A23C-1D44-90A2-03AC6BD8530F}"/>
              </a:ext>
            </a:extLst>
          </p:cNvPr>
          <p:cNvSpPr txBox="1">
            <a:spLocks noChangeArrowheads="1"/>
          </p:cNvSpPr>
          <p:nvPr/>
        </p:nvSpPr>
        <p:spPr bwMode="auto">
          <a:xfrm>
            <a:off x="7858687" y="2786569"/>
            <a:ext cx="13057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Bradley Hand ITC" panose="020F0502020204030204" pitchFamily="34" charset="0"/>
              </a:rPr>
              <a:t>Will they see benefit differently? Ask separately.</a:t>
            </a:r>
          </a:p>
        </p:txBody>
      </p:sp>
      <p:sp>
        <p:nvSpPr>
          <p:cNvPr id="9" name="TextBox 9">
            <a:extLst>
              <a:ext uri="{FF2B5EF4-FFF2-40B4-BE49-F238E27FC236}">
                <a16:creationId xmlns:a16="http://schemas.microsoft.com/office/drawing/2014/main" id="{1C78EBC0-046F-4048-974B-E594852FFA37}"/>
              </a:ext>
            </a:extLst>
          </p:cNvPr>
          <p:cNvSpPr txBox="1">
            <a:spLocks noChangeArrowheads="1"/>
          </p:cNvSpPr>
          <p:nvPr/>
        </p:nvSpPr>
        <p:spPr bwMode="auto">
          <a:xfrm>
            <a:off x="7667949" y="1358672"/>
            <a:ext cx="1476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u="sng" dirty="0">
                <a:latin typeface="Bradley Hand ITC" panose="020F0502020204030204" pitchFamily="34" charset="0"/>
              </a:rPr>
              <a:t>Avoid</a:t>
            </a:r>
            <a:r>
              <a:rPr lang="en-GB" altLang="en-US" sz="1400" b="1" dirty="0">
                <a:latin typeface="Bradley Hand ITC" panose="020F0502020204030204" pitchFamily="34" charset="0"/>
              </a:rPr>
              <a:t> gender blindness.</a:t>
            </a:r>
          </a:p>
          <a:p>
            <a:pPr algn="ctr" eaLnBrk="1" hangingPunct="1">
              <a:spcBef>
                <a:spcPct val="0"/>
              </a:spcBef>
              <a:buFontTx/>
              <a:buNone/>
            </a:pPr>
            <a:r>
              <a:rPr lang="en-GB" altLang="en-US" sz="1400" b="1" dirty="0">
                <a:latin typeface="Bradley Hand ITC" panose="020F0502020204030204" pitchFamily="34" charset="0"/>
              </a:rPr>
              <a:t>What is this </a:t>
            </a:r>
            <a:r>
              <a:rPr lang="en-GB" altLang="en-US" sz="1400" b="1" u="sng" dirty="0">
                <a:latin typeface="Bradley Hand ITC" panose="020F0502020204030204" pitchFamily="34" charset="0"/>
              </a:rPr>
              <a:t>not</a:t>
            </a:r>
            <a:r>
              <a:rPr lang="en-GB" altLang="en-US" sz="1400" b="1" dirty="0">
                <a:latin typeface="Bradley Hand ITC" panose="020F0502020204030204" pitchFamily="34" charset="0"/>
              </a:rPr>
              <a:t> telling us?</a:t>
            </a:r>
          </a:p>
        </p:txBody>
      </p:sp>
      <p:sp>
        <p:nvSpPr>
          <p:cNvPr id="10" name="TextBox 4">
            <a:extLst>
              <a:ext uri="{FF2B5EF4-FFF2-40B4-BE49-F238E27FC236}">
                <a16:creationId xmlns:a16="http://schemas.microsoft.com/office/drawing/2014/main" id="{2A1DEE2B-7B4E-6D4B-BDB9-0C6B6886704C}"/>
              </a:ext>
            </a:extLst>
          </p:cNvPr>
          <p:cNvSpPr txBox="1">
            <a:spLocks noChangeArrowheads="1"/>
          </p:cNvSpPr>
          <p:nvPr/>
        </p:nvSpPr>
        <p:spPr bwMode="auto">
          <a:xfrm>
            <a:off x="5012306" y="3933399"/>
            <a:ext cx="2736304"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smtClean="0">
                <a:latin typeface="Franklin Gothic Book" panose="020B0503020102020204" pitchFamily="34" charset="0"/>
              </a:rPr>
              <a:t>Proportion </a:t>
            </a:r>
            <a:r>
              <a:rPr lang="en-GB" altLang="en-US" sz="1400" b="1" dirty="0">
                <a:latin typeface="Franklin Gothic Book" panose="020B0503020102020204" pitchFamily="34" charset="0"/>
              </a:rPr>
              <a:t>of women who report easier access to water for washing, cooking and drinking.</a:t>
            </a:r>
          </a:p>
          <a:p>
            <a:pPr algn="ctr" eaLnBrk="1" hangingPunct="1">
              <a:spcBef>
                <a:spcPct val="0"/>
              </a:spcBef>
              <a:buFontTx/>
              <a:buNone/>
            </a:pPr>
            <a:endParaRPr lang="en-GB" altLang="en-US" sz="1400" dirty="0">
              <a:latin typeface="Franklin Gothic Book" panose="020B0503020102020204" pitchFamily="34" charset="0"/>
            </a:endParaRPr>
          </a:p>
        </p:txBody>
      </p:sp>
      <p:sp>
        <p:nvSpPr>
          <p:cNvPr id="11" name="TextBox 9">
            <a:extLst>
              <a:ext uri="{FF2B5EF4-FFF2-40B4-BE49-F238E27FC236}">
                <a16:creationId xmlns:a16="http://schemas.microsoft.com/office/drawing/2014/main" id="{97B2866F-7F03-714F-ADCC-35AC8A8D7E56}"/>
              </a:ext>
            </a:extLst>
          </p:cNvPr>
          <p:cNvSpPr txBox="1">
            <a:spLocks noChangeArrowheads="1"/>
          </p:cNvSpPr>
          <p:nvPr/>
        </p:nvSpPr>
        <p:spPr bwMode="auto">
          <a:xfrm>
            <a:off x="7858687" y="4041120"/>
            <a:ext cx="12353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Bradley Hand ITC" panose="020F0502020204030204" pitchFamily="34" charset="0"/>
              </a:rPr>
              <a:t>Assuming this is women and girls’ responsibility</a:t>
            </a:r>
          </a:p>
        </p:txBody>
      </p:sp>
      <p:sp>
        <p:nvSpPr>
          <p:cNvPr id="12" name="TextBox 4">
            <a:extLst>
              <a:ext uri="{FF2B5EF4-FFF2-40B4-BE49-F238E27FC236}">
                <a16:creationId xmlns:a16="http://schemas.microsoft.com/office/drawing/2014/main" id="{EACFDDDA-24C2-E44B-873D-96349851C91D}"/>
              </a:ext>
            </a:extLst>
          </p:cNvPr>
          <p:cNvSpPr txBox="1">
            <a:spLocks noChangeArrowheads="1"/>
          </p:cNvSpPr>
          <p:nvPr/>
        </p:nvSpPr>
        <p:spPr bwMode="auto">
          <a:xfrm>
            <a:off x="5012306" y="5387351"/>
            <a:ext cx="2655643"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a:latin typeface="Franklin Gothic Book" panose="020B0503020102020204" pitchFamily="34" charset="0"/>
              </a:rPr>
              <a:t>More partner CSOs employ women in project roles. </a:t>
            </a:r>
          </a:p>
        </p:txBody>
      </p:sp>
      <p:sp>
        <p:nvSpPr>
          <p:cNvPr id="13" name="TextBox 9">
            <a:extLst>
              <a:ext uri="{FF2B5EF4-FFF2-40B4-BE49-F238E27FC236}">
                <a16:creationId xmlns:a16="http://schemas.microsoft.com/office/drawing/2014/main" id="{9F4B796F-80E9-5C4B-8A2A-3D4024270ECD}"/>
              </a:ext>
            </a:extLst>
          </p:cNvPr>
          <p:cNvSpPr txBox="1">
            <a:spLocks noChangeArrowheads="1"/>
          </p:cNvSpPr>
          <p:nvPr/>
        </p:nvSpPr>
        <p:spPr bwMode="auto">
          <a:xfrm>
            <a:off x="7667949" y="5292383"/>
            <a:ext cx="153875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Bradley Hand ITC" panose="020F0502020204030204" pitchFamily="34" charset="0"/>
              </a:rPr>
              <a:t>Assuming this is a meaningful change in women’s traditional roles.</a:t>
            </a:r>
          </a:p>
        </p:txBody>
      </p:sp>
      <p:sp>
        <p:nvSpPr>
          <p:cNvPr id="14" name="TextBox 3">
            <a:extLst>
              <a:ext uri="{FF2B5EF4-FFF2-40B4-BE49-F238E27FC236}">
                <a16:creationId xmlns:a16="http://schemas.microsoft.com/office/drawing/2014/main" id="{329026E0-7AAA-D54F-B364-8963787A98E5}"/>
              </a:ext>
            </a:extLst>
          </p:cNvPr>
          <p:cNvSpPr txBox="1">
            <a:spLocks noChangeArrowheads="1"/>
          </p:cNvSpPr>
          <p:nvPr/>
        </p:nvSpPr>
        <p:spPr bwMode="auto">
          <a:xfrm>
            <a:off x="2139653" y="6420174"/>
            <a:ext cx="4860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900" dirty="0"/>
              <a:t>Adapted from “Key Concepts” section in a </a:t>
            </a:r>
            <a:r>
              <a:rPr lang="en-GB" altLang="en-US" sz="900" dirty="0">
                <a:hlinkClick r:id="rId3"/>
              </a:rPr>
              <a:t>Guide to Gender Analysis Frameworks</a:t>
            </a:r>
            <a:r>
              <a:rPr lang="en-GB" altLang="en-US" sz="900" dirty="0"/>
              <a:t>, from  </a:t>
            </a:r>
            <a:r>
              <a:rPr lang="en-GB" altLang="en-US" sz="900" dirty="0" err="1"/>
              <a:t>Kabeer</a:t>
            </a:r>
            <a:r>
              <a:rPr lang="en-GB" altLang="en-US" sz="900" dirty="0"/>
              <a:t> (1992)</a:t>
            </a:r>
          </a:p>
        </p:txBody>
      </p:sp>
    </p:spTree>
    <p:extLst>
      <p:ext uri="{BB962C8B-B14F-4D97-AF65-F5344CB8AC3E}">
        <p14:creationId xmlns:p14="http://schemas.microsoft.com/office/powerpoint/2010/main" val="3028830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solidFill>
                  <a:schemeClr val="accent1"/>
                </a:solidFill>
              </a:rPr>
              <a:t>Useful</a:t>
            </a:r>
            <a:r>
              <a:rPr lang="es-ES" dirty="0" smtClean="0"/>
              <a:t> </a:t>
            </a:r>
            <a:r>
              <a:rPr lang="es-ES" dirty="0" err="1" smtClean="0">
                <a:solidFill>
                  <a:schemeClr val="accent1"/>
                </a:solidFill>
              </a:rPr>
              <a:t>tools</a:t>
            </a:r>
            <a:r>
              <a:rPr lang="es-ES" dirty="0" smtClean="0"/>
              <a:t> </a:t>
            </a:r>
            <a:r>
              <a:rPr lang="es-ES" dirty="0" smtClean="0">
                <a:solidFill>
                  <a:schemeClr val="accent1"/>
                </a:solidFill>
              </a:rPr>
              <a:t>and </a:t>
            </a:r>
            <a:r>
              <a:rPr lang="es-ES" dirty="0" err="1" smtClean="0">
                <a:solidFill>
                  <a:schemeClr val="accent1"/>
                </a:solidFill>
              </a:rPr>
              <a:t>docs</a:t>
            </a:r>
            <a:endParaRPr lang="es-ES" dirty="0">
              <a:solidFill>
                <a:schemeClr val="accent1"/>
              </a:solidFill>
            </a:endParaRPr>
          </a:p>
        </p:txBody>
      </p:sp>
      <p:sp>
        <p:nvSpPr>
          <p:cNvPr id="3" name="Rectángulo 2"/>
          <p:cNvSpPr/>
          <p:nvPr/>
        </p:nvSpPr>
        <p:spPr>
          <a:xfrm>
            <a:off x="475928" y="1727847"/>
            <a:ext cx="8056512" cy="4801314"/>
          </a:xfrm>
          <a:prstGeom prst="rect">
            <a:avLst/>
          </a:prstGeom>
        </p:spPr>
        <p:txBody>
          <a:bodyPr wrap="square">
            <a:spAutoFit/>
          </a:bodyPr>
          <a:lstStyle/>
          <a:p>
            <a:r>
              <a:rPr lang="en-US" dirty="0" smtClean="0">
                <a:latin typeface="Arial" panose="020B0604020202020204" pitchFamily="34" charset="0"/>
                <a:hlinkClick r:id="rId3"/>
              </a:rPr>
              <a:t>EVAWG global MEL Framework </a:t>
            </a:r>
            <a:r>
              <a:rPr lang="en-US" dirty="0" smtClean="0">
                <a:latin typeface="Arial" panose="020B0604020202020204" pitchFamily="34" charset="0"/>
              </a:rPr>
              <a:t>offers a good example of a comprehensive </a:t>
            </a:r>
            <a:r>
              <a:rPr lang="en-US" dirty="0" err="1" smtClean="0">
                <a:latin typeface="Arial" panose="020B0604020202020204" pitchFamily="34" charset="0"/>
              </a:rPr>
              <a:t>ToC</a:t>
            </a:r>
            <a:r>
              <a:rPr lang="en-US" dirty="0" smtClean="0">
                <a:latin typeface="Arial" panose="020B0604020202020204" pitchFamily="34" charset="0"/>
              </a:rPr>
              <a:t> depicting outcomes at different levels. (pp.19-20)</a:t>
            </a:r>
          </a:p>
          <a:p>
            <a:endParaRPr lang="en-US" dirty="0">
              <a:latin typeface="Arial" panose="020B0604020202020204" pitchFamily="34" charset="0"/>
            </a:endParaRPr>
          </a:p>
          <a:p>
            <a:r>
              <a:rPr lang="en-GB" dirty="0">
                <a:hlinkClick r:id="rId4"/>
              </a:rPr>
              <a:t>MEAL framework </a:t>
            </a:r>
            <a:r>
              <a:rPr lang="en-GB" dirty="0" smtClean="0">
                <a:hlinkClick r:id="rId4"/>
              </a:rPr>
              <a:t>GROW </a:t>
            </a:r>
            <a:r>
              <a:rPr lang="en-GB" dirty="0">
                <a:hlinkClick r:id="rId4"/>
              </a:rPr>
              <a:t>campaign </a:t>
            </a:r>
            <a:r>
              <a:rPr lang="en-GB" dirty="0" smtClean="0"/>
              <a:t>is another good example of detailed multiple level </a:t>
            </a:r>
            <a:r>
              <a:rPr lang="en-GB" dirty="0" err="1" smtClean="0"/>
              <a:t>ToC</a:t>
            </a:r>
            <a:r>
              <a:rPr lang="en-GB" dirty="0" smtClean="0"/>
              <a:t> with good examples of outcomes and outputs</a:t>
            </a:r>
            <a:endParaRPr lang="es-ES" dirty="0"/>
          </a:p>
          <a:p>
            <a:endParaRPr lang="en-US" dirty="0" smtClean="0">
              <a:latin typeface="Arial" panose="020B0604020202020204" pitchFamily="34" charset="0"/>
            </a:endParaRPr>
          </a:p>
          <a:p>
            <a:r>
              <a:rPr lang="en-US" dirty="0">
                <a:latin typeface="Arial" panose="020B0604020202020204" pitchFamily="34" charset="0"/>
                <a:hlinkClick r:id="rId5"/>
              </a:rPr>
              <a:t>Examples of Outcomes, outputs and Indicators </a:t>
            </a:r>
            <a:r>
              <a:rPr lang="en-US" dirty="0">
                <a:latin typeface="Arial" panose="020B0604020202020204" pitchFamily="34" charset="0"/>
              </a:rPr>
              <a:t>for </a:t>
            </a:r>
            <a:r>
              <a:rPr lang="en-US" dirty="0" smtClean="0">
                <a:latin typeface="Arial" panose="020B0604020202020204" pitchFamily="34" charset="0"/>
              </a:rPr>
              <a:t>Influencing</a:t>
            </a:r>
          </a:p>
          <a:p>
            <a:endParaRPr lang="en-US" dirty="0">
              <a:latin typeface="Arial" panose="020B0604020202020204" pitchFamily="34" charset="0"/>
            </a:endParaRPr>
          </a:p>
          <a:p>
            <a:r>
              <a:rPr lang="en-US" dirty="0" smtClean="0">
                <a:latin typeface="Arial" panose="020B0604020202020204" pitchFamily="34" charset="0"/>
              </a:rPr>
              <a:t>How to develop </a:t>
            </a:r>
            <a:r>
              <a:rPr lang="en-US" dirty="0" smtClean="0">
                <a:latin typeface="Arial" panose="020B0604020202020204" pitchFamily="34" charset="0"/>
                <a:hlinkClick r:id="rId6"/>
              </a:rPr>
              <a:t>Outcomes that are gender sensitive</a:t>
            </a:r>
            <a:r>
              <a:rPr lang="en-US" dirty="0" smtClean="0">
                <a:latin typeface="Arial" panose="020B0604020202020204" pitchFamily="34" charset="0"/>
              </a:rPr>
              <a:t>?</a:t>
            </a:r>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509001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2.3. </a:t>
            </a:r>
            <a:r>
              <a:rPr lang="es-ES" dirty="0" err="1" smtClean="0"/>
              <a:t>Developing</a:t>
            </a:r>
            <a:r>
              <a:rPr lang="es-ES" dirty="0" smtClean="0"/>
              <a:t> </a:t>
            </a:r>
            <a:r>
              <a:rPr lang="es-ES" dirty="0" err="1" smtClean="0"/>
              <a:t>Indicators</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231978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932445" y="-891480"/>
          <a:ext cx="734481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8" name="Picture 6" descr="http://pointcookglass.com.au/images/Measuring-tape.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073161" y="4251140"/>
            <a:ext cx="4155489" cy="2689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16633"/>
            <a:ext cx="8276456" cy="712936"/>
          </a:xfrm>
        </p:spPr>
        <p:txBody>
          <a:bodyPr bIns="91440" anchor="ctr" anchorCtr="0">
            <a:noAutofit/>
          </a:bodyPr>
          <a:lstStyle/>
          <a:p>
            <a:r>
              <a:rPr lang="en-US" dirty="0"/>
              <a:t>What is an indicator?</a:t>
            </a:r>
            <a:endParaRPr lang="en-US" sz="2800" b="1" dirty="0">
              <a:latin typeface="Arial Black" panose="020B0A04020102020204" pitchFamily="34" charset="0"/>
              <a:cs typeface="Aharoni" panose="02010803020104030203" pitchFamily="2" charset="-79"/>
            </a:endParaRPr>
          </a:p>
        </p:txBody>
      </p:sp>
      <p:sp>
        <p:nvSpPr>
          <p:cNvPr id="3" name="Content Placeholder 2"/>
          <p:cNvSpPr>
            <a:spLocks noGrp="1"/>
          </p:cNvSpPr>
          <p:nvPr>
            <p:ph sz="quarter" idx="1"/>
          </p:nvPr>
        </p:nvSpPr>
        <p:spPr>
          <a:xfrm>
            <a:off x="2699792" y="2911376"/>
            <a:ext cx="4104456" cy="1440160"/>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An indicator is a unit of information, which measured over time, would depict the change in a given condition</a:t>
            </a:r>
            <a:r>
              <a:rPr lang="en-US" sz="2000" dirty="0">
                <a:latin typeface="Arial" panose="020B0604020202020204" pitchFamily="34" charset="0"/>
                <a:cs typeface="Arial" panose="020B0604020202020204" pitchFamily="34" charset="0"/>
              </a:rPr>
              <a:t>.</a:t>
            </a:r>
          </a:p>
        </p:txBody>
      </p:sp>
      <p:sp>
        <p:nvSpPr>
          <p:cNvPr id="6" name="TextBox 5"/>
          <p:cNvSpPr txBox="1"/>
          <p:nvPr/>
        </p:nvSpPr>
        <p:spPr>
          <a:xfrm>
            <a:off x="3815916" y="2294942"/>
            <a:ext cx="1872208" cy="461665"/>
          </a:xfrm>
          <a:prstGeom prst="rect">
            <a:avLst/>
          </a:prstGeom>
          <a:noFill/>
        </p:spPr>
        <p:txBody>
          <a:bodyPr wrap="square" rtlCol="0">
            <a:spAutoFit/>
          </a:bodyPr>
          <a:lstStyle/>
          <a:p>
            <a:r>
              <a:rPr lang="en-GB" sz="2400" b="1" dirty="0">
                <a:solidFill>
                  <a:srgbClr val="FF0000"/>
                </a:solidFill>
              </a:rPr>
              <a:t>Gendered</a:t>
            </a:r>
            <a:endParaRPr lang="en-GB" b="1" dirty="0">
              <a:solidFill>
                <a:srgbClr val="FF0000"/>
              </a:solidFill>
            </a:endParaRPr>
          </a:p>
        </p:txBody>
      </p:sp>
      <p:sp>
        <p:nvSpPr>
          <p:cNvPr id="4" name="Rectángulo 3"/>
          <p:cNvSpPr/>
          <p:nvPr/>
        </p:nvSpPr>
        <p:spPr>
          <a:xfrm>
            <a:off x="469193" y="4481803"/>
            <a:ext cx="4572000" cy="2031325"/>
          </a:xfrm>
          <a:prstGeom prst="rect">
            <a:avLst/>
          </a:prstGeom>
        </p:spPr>
        <p:txBody>
          <a:bodyPr>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Strong </a:t>
            </a:r>
            <a:r>
              <a:rPr lang="en-AU" b="1" dirty="0">
                <a:latin typeface="Calibri" panose="020F0502020204030204" pitchFamily="34" charset="0"/>
                <a:ea typeface="Calibri" panose="020F0502020204030204" pitchFamily="34" charset="0"/>
                <a:cs typeface="Times New Roman" panose="02020603050405020304" pitchFamily="18" charset="0"/>
              </a:rPr>
              <a:t>indicators clearly describe what we will measure </a:t>
            </a:r>
            <a:r>
              <a:rPr lang="en-AU" dirty="0">
                <a:latin typeface="Calibri" panose="020F0502020204030204" pitchFamily="34" charset="0"/>
                <a:ea typeface="Calibri" panose="020F0502020204030204" pitchFamily="34" charset="0"/>
                <a:cs typeface="Times New Roman" panose="02020603050405020304" pitchFamily="18" charset="0"/>
              </a:rPr>
              <a:t>to monitor changes in the context, actors and institutions that we assume need to change to enable the desired outcomes</a:t>
            </a:r>
            <a:r>
              <a:rPr lang="en-AU" b="1" dirty="0">
                <a:latin typeface="Calibri" panose="020F0502020204030204" pitchFamily="34" charset="0"/>
                <a:ea typeface="Calibri" panose="020F0502020204030204" pitchFamily="34" charset="0"/>
                <a:cs typeface="Times New Roman" panose="02020603050405020304" pitchFamily="18" charset="0"/>
              </a:rPr>
              <a:t>. Indicators</a:t>
            </a:r>
            <a:r>
              <a:rPr lang="en-AU" dirty="0">
                <a:latin typeface="Calibri" panose="020F0502020204030204" pitchFamily="34" charset="0"/>
                <a:ea typeface="Calibri" panose="020F0502020204030204" pitchFamily="34" charset="0"/>
                <a:cs typeface="Times New Roman" panose="02020603050405020304" pitchFamily="18" charset="0"/>
              </a:rPr>
              <a:t> can be designed</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to</a:t>
            </a:r>
            <a:r>
              <a:rPr lang="en-AU" b="1" dirty="0">
                <a:latin typeface="Calibri" panose="020F0502020204030204" pitchFamily="34" charset="0"/>
                <a:ea typeface="Calibri" panose="020F0502020204030204" pitchFamily="34" charset="0"/>
                <a:cs typeface="Times New Roman" panose="02020603050405020304" pitchFamily="18" charset="0"/>
              </a:rPr>
              <a:t> measure and contribute to learning </a:t>
            </a:r>
            <a:r>
              <a:rPr lang="en-AU" dirty="0">
                <a:latin typeface="Calibri" panose="020F0502020204030204" pitchFamily="34" charset="0"/>
                <a:ea typeface="Calibri" panose="020F0502020204030204" pitchFamily="34" charset="0"/>
                <a:cs typeface="Times New Roman" panose="02020603050405020304" pitchFamily="18" charset="0"/>
              </a:rPr>
              <a:t>about</a:t>
            </a:r>
            <a:r>
              <a:rPr lang="en-AU" b="1" dirty="0">
                <a:latin typeface="Calibri" panose="020F0502020204030204" pitchFamily="34" charset="0"/>
                <a:ea typeface="Calibri" panose="020F0502020204030204" pitchFamily="34" charset="0"/>
                <a:cs typeface="Times New Roman" panose="02020603050405020304" pitchFamily="18" charset="0"/>
              </a:rPr>
              <a:t> what has changed and is contributing to the change</a:t>
            </a:r>
            <a:endParaRPr lang="es-ES" dirty="0"/>
          </a:p>
        </p:txBody>
      </p:sp>
      <p:sp>
        <p:nvSpPr>
          <p:cNvPr id="8" name="Rectángulo 7"/>
          <p:cNvSpPr/>
          <p:nvPr/>
        </p:nvSpPr>
        <p:spPr>
          <a:xfrm rot="18002343">
            <a:off x="-13721" y="2033332"/>
            <a:ext cx="1840002" cy="1446550"/>
          </a:xfrm>
          <a:prstGeom prst="rect">
            <a:avLst/>
          </a:prstGeom>
        </p:spPr>
        <p:txBody>
          <a:bodyPr wrap="square">
            <a:spAutoFit/>
          </a:bodyPr>
          <a:lstStyle/>
          <a:p>
            <a:pPr algn="ctr" defTabSz="931774">
              <a:defRPr/>
            </a:pPr>
            <a:r>
              <a:rPr lang="en-US" sz="1100" dirty="0"/>
              <a:t>It is </a:t>
            </a:r>
            <a:r>
              <a:rPr lang="en-GB" sz="1100" dirty="0"/>
              <a:t>clearly defined and not vague about the change being measured</a:t>
            </a:r>
            <a:r>
              <a:rPr lang="en-US" sz="1100" dirty="0"/>
              <a:t>. The more precise your indicator, the easier it is to measure. It makes it clear what kind of specific evidence is needed.</a:t>
            </a:r>
            <a:endParaRPr lang="en-US" sz="1100" dirty="0"/>
          </a:p>
        </p:txBody>
      </p:sp>
      <p:sp>
        <p:nvSpPr>
          <p:cNvPr id="9" name="Rectángulo 8"/>
          <p:cNvSpPr/>
          <p:nvPr/>
        </p:nvSpPr>
        <p:spPr>
          <a:xfrm rot="19832533">
            <a:off x="1307835" y="556342"/>
            <a:ext cx="1560847" cy="1754326"/>
          </a:xfrm>
          <a:prstGeom prst="rect">
            <a:avLst/>
          </a:prstGeom>
        </p:spPr>
        <p:txBody>
          <a:bodyPr wrap="square">
            <a:spAutoFit/>
          </a:bodyPr>
          <a:lstStyle/>
          <a:p>
            <a:pPr algn="ctr"/>
            <a:r>
              <a:rPr lang="en-GB" sz="1200" dirty="0"/>
              <a:t>Quantifiable, capable of being evaluated, measure success</a:t>
            </a:r>
            <a:r>
              <a:rPr lang="en-GB" sz="1200" b="1" dirty="0"/>
              <a:t>. </a:t>
            </a:r>
            <a:r>
              <a:rPr lang="en-US" sz="1200" dirty="0"/>
              <a:t>What type of change or changes do you want to influence and in whom or what? </a:t>
            </a:r>
            <a:endParaRPr lang="es-ES" sz="1200" dirty="0"/>
          </a:p>
        </p:txBody>
      </p:sp>
      <p:sp>
        <p:nvSpPr>
          <p:cNvPr id="10" name="Rectángulo 9"/>
          <p:cNvSpPr/>
          <p:nvPr/>
        </p:nvSpPr>
        <p:spPr>
          <a:xfrm>
            <a:off x="3322301" y="635890"/>
            <a:ext cx="3042084" cy="647891"/>
          </a:xfrm>
          <a:prstGeom prst="rect">
            <a:avLst/>
          </a:prstGeom>
        </p:spPr>
        <p:txBody>
          <a:bodyPr wrap="square">
            <a:spAutoFit/>
          </a:bodyPr>
          <a:lstStyle/>
          <a:p>
            <a:pPr defTabSz="931774">
              <a:defRPr/>
            </a:pPr>
            <a:r>
              <a:rPr lang="en-US" sz="1200" dirty="0"/>
              <a:t>The indicator is feasible to monitor because the information is available and change can be detected.</a:t>
            </a:r>
            <a:endParaRPr lang="en-US" sz="1200" dirty="0"/>
          </a:p>
        </p:txBody>
      </p:sp>
      <p:sp>
        <p:nvSpPr>
          <p:cNvPr id="11" name="Rectángulo 10"/>
          <p:cNvSpPr/>
          <p:nvPr/>
        </p:nvSpPr>
        <p:spPr>
          <a:xfrm>
            <a:off x="6334273" y="550932"/>
            <a:ext cx="1550095" cy="1384995"/>
          </a:xfrm>
          <a:prstGeom prst="rect">
            <a:avLst/>
          </a:prstGeom>
        </p:spPr>
        <p:txBody>
          <a:bodyPr wrap="square">
            <a:spAutoFit/>
          </a:bodyPr>
          <a:lstStyle/>
          <a:p>
            <a:pPr defTabSz="931774">
              <a:defRPr/>
            </a:pPr>
            <a:r>
              <a:rPr lang="en-US" sz="1200" dirty="0"/>
              <a:t>Indicators need to be relevant to the context, to what the program is working on and to the outcome/objective being measured. </a:t>
            </a:r>
            <a:endParaRPr lang="en-US" sz="1200" dirty="0"/>
          </a:p>
        </p:txBody>
      </p:sp>
      <p:sp>
        <p:nvSpPr>
          <p:cNvPr id="12" name="Rectángulo 11"/>
          <p:cNvSpPr/>
          <p:nvPr/>
        </p:nvSpPr>
        <p:spPr>
          <a:xfrm>
            <a:off x="7225734" y="1837682"/>
            <a:ext cx="1800200" cy="1384995"/>
          </a:xfrm>
          <a:prstGeom prst="rect">
            <a:avLst/>
          </a:prstGeom>
        </p:spPr>
        <p:txBody>
          <a:bodyPr wrap="square">
            <a:spAutoFit/>
          </a:bodyPr>
          <a:lstStyle/>
          <a:p>
            <a:pPr algn="ctr" defTabSz="931774">
              <a:defRPr/>
            </a:pPr>
            <a:r>
              <a:rPr lang="en-GB" sz="1200" dirty="0"/>
              <a:t>Provides a measurement at time intervals that </a:t>
            </a:r>
            <a:r>
              <a:rPr lang="en-US" sz="1200" dirty="0"/>
              <a:t>are relevant and appropriate in terms of program goals and activities.</a:t>
            </a:r>
            <a:endParaRPr lang="en-US" sz="1200" i="1" dirty="0"/>
          </a:p>
        </p:txBody>
      </p:sp>
    </p:spTree>
    <p:extLst>
      <p:ext uri="{BB962C8B-B14F-4D97-AF65-F5344CB8AC3E}">
        <p14:creationId xmlns:p14="http://schemas.microsoft.com/office/powerpoint/2010/main" val="2440414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24" y="141139"/>
            <a:ext cx="3595936" cy="864096"/>
          </a:xfrm>
        </p:spPr>
        <p:txBody>
          <a:bodyPr anchor="ctr">
            <a:normAutofit/>
          </a:bodyPr>
          <a:lstStyle/>
          <a:p>
            <a:r>
              <a:rPr lang="en-US" dirty="0"/>
              <a:t>Key Concepts</a:t>
            </a:r>
          </a:p>
        </p:txBody>
      </p:sp>
      <p:sp>
        <p:nvSpPr>
          <p:cNvPr id="3" name="Rectangle 2"/>
          <p:cNvSpPr/>
          <p:nvPr/>
        </p:nvSpPr>
        <p:spPr>
          <a:xfrm>
            <a:off x="323528" y="1484784"/>
            <a:ext cx="4320480" cy="4278094"/>
          </a:xfrm>
          <a:prstGeom prst="rect">
            <a:avLst/>
          </a:prstGeom>
        </p:spPr>
        <p:txBody>
          <a:bodyPr wrap="square">
            <a:spAutoFit/>
          </a:bodyPr>
          <a:lstStyle/>
          <a:p>
            <a:pPr marL="285750" lvl="0" indent="-285750">
              <a:buFont typeface="Arial" panose="020B0604020202020204" pitchFamily="34" charset="0"/>
              <a:buChar char="•"/>
            </a:pPr>
            <a:r>
              <a:rPr lang="en-US" sz="1600" b="1" dirty="0"/>
              <a:t>Focus on Change</a:t>
            </a:r>
            <a:r>
              <a:rPr lang="en-US" sz="1600" dirty="0"/>
              <a:t> - focus more on the change in our activities, products, processes, etc.</a:t>
            </a:r>
          </a:p>
          <a:p>
            <a:pPr marL="285750" lvl="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Assess progress</a:t>
            </a:r>
            <a:r>
              <a:rPr lang="en-US" sz="1600" dirty="0"/>
              <a:t> - We set goals to assess progress and challenges over the initiative</a:t>
            </a:r>
          </a:p>
          <a:p>
            <a:pPr marL="28575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b="1" dirty="0"/>
              <a:t>Use mixed indicators</a:t>
            </a:r>
            <a:r>
              <a:rPr lang="en-US" sz="1600" dirty="0"/>
              <a:t> - quantitative and qualitative</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en-US" sz="1600" b="1" dirty="0"/>
              <a:t>Context specific</a:t>
            </a:r>
            <a:r>
              <a:rPr lang="en-US" sz="1600" dirty="0"/>
              <a:t> - ideas and examples are to be adapted</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en-US" sz="1600" b="1" dirty="0"/>
              <a:t>Focus on</a:t>
            </a:r>
            <a:r>
              <a:rPr lang="en-US" sz="1600" dirty="0"/>
              <a:t> </a:t>
            </a:r>
            <a:r>
              <a:rPr lang="en-US" sz="1600" b="1" dirty="0"/>
              <a:t>intermediate</a:t>
            </a:r>
            <a:r>
              <a:rPr lang="en-US" sz="1600" dirty="0"/>
              <a:t> </a:t>
            </a:r>
            <a:r>
              <a:rPr lang="en-US" sz="1600" b="1" dirty="0"/>
              <a:t>indicators</a:t>
            </a:r>
            <a:r>
              <a:rPr lang="en-US" sz="1600" dirty="0"/>
              <a:t> </a:t>
            </a:r>
            <a:r>
              <a:rPr lang="en-US" sz="1600" b="1" dirty="0"/>
              <a:t>-</a:t>
            </a:r>
            <a:r>
              <a:rPr lang="en-US" sz="1600" dirty="0"/>
              <a:t> We identify critical steps of the theory of change and focus on them.</a:t>
            </a:r>
          </a:p>
        </p:txBody>
      </p:sp>
    </p:spTree>
    <p:extLst>
      <p:ext uri="{BB962C8B-B14F-4D97-AF65-F5344CB8AC3E}">
        <p14:creationId xmlns:p14="http://schemas.microsoft.com/office/powerpoint/2010/main" val="3436461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Prioritize Indicators That…</a:t>
            </a:r>
            <a:endParaRPr lang="en-GB" dirty="0"/>
          </a:p>
        </p:txBody>
      </p:sp>
      <p:sp>
        <p:nvSpPr>
          <p:cNvPr id="60419" name="Content Placeholder 2"/>
          <p:cNvSpPr>
            <a:spLocks noGrp="1"/>
          </p:cNvSpPr>
          <p:nvPr>
            <p:ph idx="1"/>
          </p:nvPr>
        </p:nvSpPr>
        <p:spPr>
          <a:xfrm>
            <a:off x="457200" y="1600201"/>
            <a:ext cx="3826768" cy="2332856"/>
          </a:xfrm>
        </p:spPr>
        <p:txBody>
          <a:bodyPr/>
          <a:lstStyle/>
          <a:p>
            <a:r>
              <a:rPr lang="en-US" sz="1800" dirty="0"/>
              <a:t>You </a:t>
            </a:r>
            <a:r>
              <a:rPr lang="en-US" sz="1800" b="1" dirty="0"/>
              <a:t>directly</a:t>
            </a:r>
            <a:r>
              <a:rPr lang="en-US" sz="1800" dirty="0"/>
              <a:t> influence (rather than indirectly support)</a:t>
            </a:r>
          </a:p>
          <a:p>
            <a:r>
              <a:rPr lang="en-US" sz="1800" dirty="0" smtClean="0"/>
              <a:t>Are </a:t>
            </a:r>
            <a:r>
              <a:rPr lang="en-US" sz="1800" b="1" dirty="0"/>
              <a:t>important </a:t>
            </a:r>
            <a:r>
              <a:rPr lang="en-US" sz="1800" dirty="0"/>
              <a:t>to your goal &amp; mission</a:t>
            </a:r>
          </a:p>
          <a:p>
            <a:r>
              <a:rPr lang="en-US" sz="1800" dirty="0" smtClean="0"/>
              <a:t>Are </a:t>
            </a:r>
            <a:r>
              <a:rPr lang="en-US" sz="1800" b="1" dirty="0"/>
              <a:t>not too costly </a:t>
            </a:r>
            <a:r>
              <a:rPr lang="en-US" sz="1800" dirty="0"/>
              <a:t>to measure</a:t>
            </a:r>
          </a:p>
          <a:p>
            <a:r>
              <a:rPr lang="en-US" sz="1800" dirty="0" smtClean="0"/>
              <a:t>Will </a:t>
            </a:r>
            <a:r>
              <a:rPr lang="en-US" sz="1800" dirty="0"/>
              <a:t>produce </a:t>
            </a:r>
            <a:r>
              <a:rPr lang="en-US" sz="1800" b="1" dirty="0"/>
              <a:t>credible</a:t>
            </a:r>
            <a:r>
              <a:rPr lang="en-US" sz="1800" dirty="0"/>
              <a:t> data</a:t>
            </a:r>
          </a:p>
          <a:p>
            <a:endParaRPr lang="en-US" sz="1800" dirty="0"/>
          </a:p>
          <a:p>
            <a:endParaRPr lang="en-GB" sz="1800" b="1" i="1" dirty="0"/>
          </a:p>
          <a:p>
            <a:endParaRPr lang="en-GB" sz="1800" dirty="0"/>
          </a:p>
        </p:txBody>
      </p:sp>
      <p:sp>
        <p:nvSpPr>
          <p:cNvPr id="5" name="Content Placeholder 2"/>
          <p:cNvSpPr txBox="1">
            <a:spLocks/>
          </p:cNvSpPr>
          <p:nvPr/>
        </p:nvSpPr>
        <p:spPr bwMode="auto">
          <a:xfrm>
            <a:off x="4788024" y="1556793"/>
            <a:ext cx="3837112"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GB" sz="1800" kern="0" dirty="0" smtClean="0"/>
              <a:t>Provide the best, </a:t>
            </a:r>
            <a:r>
              <a:rPr lang="en-GB" sz="1800" b="1" kern="0" dirty="0" smtClean="0"/>
              <a:t>more efficient, proportionate</a:t>
            </a:r>
            <a:r>
              <a:rPr lang="en-GB" sz="1800" kern="0" dirty="0" smtClean="0"/>
              <a:t> way of giving us the information we need</a:t>
            </a:r>
          </a:p>
          <a:p>
            <a:r>
              <a:rPr lang="en-GB" sz="1800" kern="0" dirty="0" smtClean="0"/>
              <a:t>Are </a:t>
            </a:r>
            <a:r>
              <a:rPr lang="en-GB" sz="1800" b="1" kern="0" dirty="0" smtClean="0"/>
              <a:t>closely related</a:t>
            </a:r>
            <a:r>
              <a:rPr lang="en-GB" sz="1800" kern="0" dirty="0" smtClean="0"/>
              <a:t> to what we want </a:t>
            </a:r>
            <a:r>
              <a:rPr lang="en-GB" sz="1800" b="1" kern="0" dirty="0" smtClean="0"/>
              <a:t>to measure</a:t>
            </a:r>
            <a:endParaRPr lang="en-GB" sz="1800" kern="0" dirty="0" smtClean="0"/>
          </a:p>
          <a:p>
            <a:r>
              <a:rPr lang="en-GB" sz="1800" kern="0" dirty="0" smtClean="0"/>
              <a:t>Describe </a:t>
            </a:r>
            <a:r>
              <a:rPr lang="en-GB" sz="1800" b="1" kern="0" dirty="0" smtClean="0"/>
              <a:t>what we will measur</a:t>
            </a:r>
            <a:r>
              <a:rPr lang="en-GB" sz="1800" kern="0" dirty="0" smtClean="0"/>
              <a:t>e (not the target)</a:t>
            </a:r>
          </a:p>
          <a:p>
            <a:r>
              <a:rPr lang="en-GB" sz="1800" kern="0" dirty="0" smtClean="0"/>
              <a:t>Are  </a:t>
            </a:r>
            <a:r>
              <a:rPr lang="en-GB" sz="1800" b="1" kern="0" dirty="0" smtClean="0"/>
              <a:t>gender-sensitive</a:t>
            </a:r>
            <a:endParaRPr lang="en-GB" sz="1800" b="1" kern="0" dirty="0"/>
          </a:p>
        </p:txBody>
      </p:sp>
    </p:spTree>
    <p:extLst>
      <p:ext uri="{BB962C8B-B14F-4D97-AF65-F5344CB8AC3E}">
        <p14:creationId xmlns:p14="http://schemas.microsoft.com/office/powerpoint/2010/main" val="227616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0.3 </a:t>
            </a:r>
            <a:r>
              <a:rPr lang="es-ES" dirty="0" err="1" smtClean="0"/>
              <a:t>How</a:t>
            </a:r>
            <a:r>
              <a:rPr lang="es-ES" dirty="0" smtClean="0"/>
              <a:t> to use </a:t>
            </a:r>
            <a:r>
              <a:rPr lang="es-ES" dirty="0" err="1" smtClean="0"/>
              <a:t>it</a:t>
            </a:r>
            <a:r>
              <a:rPr lang="es-ES" dirty="0" smtClean="0"/>
              <a:t>?</a:t>
            </a:r>
            <a:endParaRPr lang="es-ES" dirty="0"/>
          </a:p>
        </p:txBody>
      </p:sp>
      <p:sp>
        <p:nvSpPr>
          <p:cNvPr id="3" name="Marcador de contenido 2"/>
          <p:cNvSpPr>
            <a:spLocks noGrp="1"/>
          </p:cNvSpPr>
          <p:nvPr>
            <p:ph idx="1"/>
          </p:nvPr>
        </p:nvSpPr>
        <p:spPr/>
        <p:txBody>
          <a:bodyPr/>
          <a:lstStyle/>
          <a:p>
            <a:r>
              <a:rPr lang="es-ES" dirty="0" smtClean="0"/>
              <a:t>(to be </a:t>
            </a:r>
            <a:r>
              <a:rPr lang="es-ES" dirty="0" err="1" smtClean="0"/>
              <a:t>developed</a:t>
            </a:r>
            <a:r>
              <a:rPr lang="es-ES" dirty="0" smtClean="0"/>
              <a:t> once </a:t>
            </a:r>
            <a:r>
              <a:rPr lang="es-ES" dirty="0" err="1" smtClean="0"/>
              <a:t>the</a:t>
            </a:r>
            <a:r>
              <a:rPr lang="es-ES" dirty="0" smtClean="0"/>
              <a:t> </a:t>
            </a:r>
            <a:r>
              <a:rPr lang="es-ES" dirty="0" err="1" smtClean="0"/>
              <a:t>format</a:t>
            </a:r>
            <a:r>
              <a:rPr lang="es-ES" dirty="0" smtClean="0"/>
              <a:t> </a:t>
            </a:r>
            <a:r>
              <a:rPr lang="es-ES" dirty="0" err="1" smtClean="0"/>
              <a:t>is</a:t>
            </a:r>
            <a:r>
              <a:rPr lang="es-ES" dirty="0" smtClean="0"/>
              <a:t> </a:t>
            </a:r>
            <a:r>
              <a:rPr lang="es-ES" dirty="0" err="1" smtClean="0"/>
              <a:t>finalized</a:t>
            </a:r>
            <a:r>
              <a:rPr lang="es-ES" dirty="0" smtClean="0"/>
              <a:t>)</a:t>
            </a:r>
            <a:endParaRPr lang="es-ES" dirty="0"/>
          </a:p>
        </p:txBody>
      </p:sp>
    </p:spTree>
    <p:extLst>
      <p:ext uri="{BB962C8B-B14F-4D97-AF65-F5344CB8AC3E}">
        <p14:creationId xmlns:p14="http://schemas.microsoft.com/office/powerpoint/2010/main" val="176231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Grp="1" noChangeAspect="1" noChangeArrowheads="1"/>
          </p:cNvPicPr>
          <p:nvPr>
            <p:ph idx="1"/>
          </p:nvPr>
        </p:nvPicPr>
        <p:blipFill>
          <a:blip r:embed="rId3" cstate="print"/>
          <a:srcRect/>
          <a:stretch>
            <a:fillRect/>
          </a:stretch>
        </p:blipFill>
        <p:spPr>
          <a:xfrm>
            <a:off x="684213" y="1052736"/>
            <a:ext cx="6840115" cy="5278214"/>
          </a:xfrm>
          <a:noFill/>
        </p:spPr>
      </p:pic>
      <p:sp>
        <p:nvSpPr>
          <p:cNvPr id="3" name="Title 1"/>
          <p:cNvSpPr>
            <a:spLocks noGrp="1"/>
          </p:cNvSpPr>
          <p:nvPr>
            <p:ph type="title"/>
          </p:nvPr>
        </p:nvSpPr>
        <p:spPr>
          <a:xfrm>
            <a:off x="467544" y="116633"/>
            <a:ext cx="8276456" cy="712936"/>
          </a:xfrm>
        </p:spPr>
        <p:txBody>
          <a:bodyPr bIns="91440" anchor="ctr" anchorCtr="0">
            <a:noAutofit/>
          </a:bodyPr>
          <a:lstStyle/>
          <a:p>
            <a:r>
              <a:rPr lang="en-US" dirty="0" smtClean="0"/>
              <a:t>What does an indicator include?</a:t>
            </a:r>
            <a:endParaRPr lang="en-US" sz="2800" b="1" dirty="0">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175148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7EE4508-BBAF-F24B-AC80-B42235AC0414}"/>
              </a:ext>
            </a:extLst>
          </p:cNvPr>
          <p:cNvSpPr>
            <a:spLocks noGrp="1"/>
          </p:cNvSpPr>
          <p:nvPr>
            <p:ph type="title"/>
          </p:nvPr>
        </p:nvSpPr>
        <p:spPr>
          <a:xfrm>
            <a:off x="827584" y="332656"/>
            <a:ext cx="6172200" cy="539353"/>
          </a:xfrm>
        </p:spPr>
        <p:txBody>
          <a:bodyPr>
            <a:normAutofit fontScale="90000"/>
          </a:bodyPr>
          <a:lstStyle/>
          <a:p>
            <a:r>
              <a:rPr lang="en-GB" altLang="en-US" dirty="0"/>
              <a:t>Gender </a:t>
            </a:r>
            <a:r>
              <a:rPr lang="en-GB" altLang="en-US" dirty="0" smtClean="0"/>
              <a:t>Indicators</a:t>
            </a:r>
            <a:endParaRPr lang="en-GB" altLang="en-US" dirty="0"/>
          </a:p>
        </p:txBody>
      </p:sp>
      <p:sp>
        <p:nvSpPr>
          <p:cNvPr id="5" name="Content Placeholder 2">
            <a:extLst>
              <a:ext uri="{FF2B5EF4-FFF2-40B4-BE49-F238E27FC236}">
                <a16:creationId xmlns:a16="http://schemas.microsoft.com/office/drawing/2014/main" id="{D65F8275-03E6-434F-8C35-68D328621B67}"/>
              </a:ext>
            </a:extLst>
          </p:cNvPr>
          <p:cNvSpPr>
            <a:spLocks noGrp="1"/>
          </p:cNvSpPr>
          <p:nvPr>
            <p:ph idx="1"/>
          </p:nvPr>
        </p:nvSpPr>
        <p:spPr>
          <a:xfrm>
            <a:off x="323528" y="1340768"/>
            <a:ext cx="4625100" cy="3402806"/>
          </a:xfrm>
        </p:spPr>
        <p:txBody>
          <a:bodyPr/>
          <a:lstStyle/>
          <a:p>
            <a:r>
              <a:rPr lang="en-GB" altLang="en-US" sz="1500" b="1" dirty="0"/>
              <a:t>Gender-blind: </a:t>
            </a:r>
            <a:r>
              <a:rPr lang="en-GB" altLang="en-US" sz="1500" dirty="0"/>
              <a:t>Recognize no distinction between the sexes. Make assumptions that lead to bias in favour of existing gender relations (and so tend to exclude or disadvantage women.)</a:t>
            </a:r>
            <a:endParaRPr lang="en-GB" altLang="en-US" sz="1500" b="1" dirty="0"/>
          </a:p>
          <a:p>
            <a:r>
              <a:rPr lang="en-GB" altLang="en-US" sz="1500" b="1" dirty="0"/>
              <a:t>Gender-neutral: </a:t>
            </a:r>
            <a:r>
              <a:rPr lang="en-GB" altLang="en-US" sz="1500" dirty="0"/>
              <a:t>Use knowledge of gender differences to overcome biases in development interventions, to ensure interventions target and benefit both sexes to meet their practical gender needs. Work within the existing gender division of resources and responsibilities.</a:t>
            </a:r>
            <a:endParaRPr lang="en-GB" altLang="en-US" sz="1500" b="1" dirty="0"/>
          </a:p>
          <a:p>
            <a:r>
              <a:rPr lang="en-GB" altLang="en-US" sz="1500" b="1" dirty="0"/>
              <a:t>Gender-specific: </a:t>
            </a:r>
            <a:r>
              <a:rPr lang="en-GB" altLang="en-US" sz="1500" dirty="0"/>
              <a:t>Use knowledge of gender differences to respond to the practical needs of women or men: work within existing gender division of resources and responsibilities. </a:t>
            </a:r>
            <a:endParaRPr lang="en-GB" altLang="en-US" sz="1500" b="1" dirty="0"/>
          </a:p>
          <a:p>
            <a:r>
              <a:rPr lang="en-GB" altLang="en-US" sz="1500" b="1" dirty="0"/>
              <a:t>Gender-redistributive: </a:t>
            </a:r>
            <a:r>
              <a:rPr lang="en-GB" altLang="en-US" sz="1500" dirty="0"/>
              <a:t>Intended to transform existing distributions of power and resources to create a more balanced relationship between women and men, touching on strategic gender interests. May target both sexes or women or men separately.</a:t>
            </a:r>
            <a:endParaRPr lang="en-GB" altLang="en-US" sz="1500" b="1" dirty="0"/>
          </a:p>
          <a:p>
            <a:endParaRPr lang="en-GB" altLang="en-US" b="1" dirty="0"/>
          </a:p>
        </p:txBody>
      </p:sp>
      <p:sp>
        <p:nvSpPr>
          <p:cNvPr id="6" name="TextBox 4">
            <a:extLst>
              <a:ext uri="{FF2B5EF4-FFF2-40B4-BE49-F238E27FC236}">
                <a16:creationId xmlns:a16="http://schemas.microsoft.com/office/drawing/2014/main" id="{AA2C8391-6634-9144-995B-D1F423D2AF29}"/>
              </a:ext>
            </a:extLst>
          </p:cNvPr>
          <p:cNvSpPr txBox="1">
            <a:spLocks noChangeArrowheads="1"/>
          </p:cNvSpPr>
          <p:nvPr/>
        </p:nvSpPr>
        <p:spPr bwMode="auto">
          <a:xfrm>
            <a:off x="4968060" y="1196752"/>
            <a:ext cx="2753915" cy="11849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smtClean="0">
                <a:latin typeface="Franklin Gothic Book" panose="020B0503020102020204" pitchFamily="34" charset="0"/>
              </a:rPr>
              <a:t>Number </a:t>
            </a:r>
            <a:r>
              <a:rPr lang="en-GB" altLang="en-US" sz="1400" b="1" dirty="0">
                <a:latin typeface="Franklin Gothic Book" panose="020B0503020102020204" pitchFamily="34" charset="0"/>
              </a:rPr>
              <a:t>of CSOs who report increased engagement with decision makers.</a:t>
            </a:r>
          </a:p>
          <a:p>
            <a:pPr algn="ctr" eaLnBrk="1" hangingPunct="1">
              <a:spcBef>
                <a:spcPct val="0"/>
              </a:spcBef>
              <a:buFontTx/>
              <a:buNone/>
            </a:pPr>
            <a:endParaRPr lang="en-GB" altLang="en-US" sz="1500" dirty="0">
              <a:latin typeface="Franklin Gothic Book" panose="020B0503020102020204" pitchFamily="34" charset="0"/>
            </a:endParaRPr>
          </a:p>
        </p:txBody>
      </p:sp>
      <p:sp>
        <p:nvSpPr>
          <p:cNvPr id="7" name="TextBox 4">
            <a:extLst>
              <a:ext uri="{FF2B5EF4-FFF2-40B4-BE49-F238E27FC236}">
                <a16:creationId xmlns:a16="http://schemas.microsoft.com/office/drawing/2014/main" id="{349CC004-B27E-144D-BDCB-DE48953E8193}"/>
              </a:ext>
            </a:extLst>
          </p:cNvPr>
          <p:cNvSpPr txBox="1">
            <a:spLocks noChangeArrowheads="1"/>
          </p:cNvSpPr>
          <p:nvPr/>
        </p:nvSpPr>
        <p:spPr bwMode="auto">
          <a:xfrm>
            <a:off x="5000906" y="2717875"/>
            <a:ext cx="2720677"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a:latin typeface="Franklin Gothic Book" panose="020B0503020102020204" pitchFamily="34" charset="0"/>
              </a:rPr>
              <a:t>Men and women report participation in community water management committee.</a:t>
            </a:r>
          </a:p>
          <a:p>
            <a:pPr algn="ctr" eaLnBrk="1" hangingPunct="1">
              <a:spcBef>
                <a:spcPct val="0"/>
              </a:spcBef>
              <a:buFontTx/>
              <a:buNone/>
            </a:pPr>
            <a:endParaRPr lang="en-GB" altLang="en-US" sz="1400" dirty="0">
              <a:latin typeface="Franklin Gothic Book" panose="020B0503020102020204" pitchFamily="34" charset="0"/>
            </a:endParaRPr>
          </a:p>
        </p:txBody>
      </p:sp>
      <p:sp>
        <p:nvSpPr>
          <p:cNvPr id="8" name="TextBox 9">
            <a:extLst>
              <a:ext uri="{FF2B5EF4-FFF2-40B4-BE49-F238E27FC236}">
                <a16:creationId xmlns:a16="http://schemas.microsoft.com/office/drawing/2014/main" id="{6E4CDC33-A23C-1D44-90A2-03AC6BD8530F}"/>
              </a:ext>
            </a:extLst>
          </p:cNvPr>
          <p:cNvSpPr txBox="1">
            <a:spLocks noChangeArrowheads="1"/>
          </p:cNvSpPr>
          <p:nvPr/>
        </p:nvSpPr>
        <p:spPr bwMode="auto">
          <a:xfrm>
            <a:off x="7858687" y="2786569"/>
            <a:ext cx="13057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Bradley Hand ITC" panose="020F0502020204030204" pitchFamily="34" charset="0"/>
              </a:rPr>
              <a:t>Will they see benefit differently? Ask separately.</a:t>
            </a:r>
          </a:p>
        </p:txBody>
      </p:sp>
      <p:sp>
        <p:nvSpPr>
          <p:cNvPr id="9" name="TextBox 9">
            <a:extLst>
              <a:ext uri="{FF2B5EF4-FFF2-40B4-BE49-F238E27FC236}">
                <a16:creationId xmlns:a16="http://schemas.microsoft.com/office/drawing/2014/main" id="{1C78EBC0-046F-4048-974B-E594852FFA37}"/>
              </a:ext>
            </a:extLst>
          </p:cNvPr>
          <p:cNvSpPr txBox="1">
            <a:spLocks noChangeArrowheads="1"/>
          </p:cNvSpPr>
          <p:nvPr/>
        </p:nvSpPr>
        <p:spPr bwMode="auto">
          <a:xfrm>
            <a:off x="7667949" y="1358672"/>
            <a:ext cx="1476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u="sng" dirty="0">
                <a:latin typeface="Bradley Hand ITC" panose="020F0502020204030204" pitchFamily="34" charset="0"/>
              </a:rPr>
              <a:t>Avoid</a:t>
            </a:r>
            <a:r>
              <a:rPr lang="en-GB" altLang="en-US" sz="1400" b="1" dirty="0">
                <a:latin typeface="Bradley Hand ITC" panose="020F0502020204030204" pitchFamily="34" charset="0"/>
              </a:rPr>
              <a:t> gender blindness.</a:t>
            </a:r>
          </a:p>
          <a:p>
            <a:pPr algn="ctr" eaLnBrk="1" hangingPunct="1">
              <a:spcBef>
                <a:spcPct val="0"/>
              </a:spcBef>
              <a:buFontTx/>
              <a:buNone/>
            </a:pPr>
            <a:r>
              <a:rPr lang="en-GB" altLang="en-US" sz="1400" b="1" dirty="0">
                <a:latin typeface="Bradley Hand ITC" panose="020F0502020204030204" pitchFamily="34" charset="0"/>
              </a:rPr>
              <a:t>What is this </a:t>
            </a:r>
            <a:r>
              <a:rPr lang="en-GB" altLang="en-US" sz="1400" b="1" u="sng" dirty="0">
                <a:latin typeface="Bradley Hand ITC" panose="020F0502020204030204" pitchFamily="34" charset="0"/>
              </a:rPr>
              <a:t>not</a:t>
            </a:r>
            <a:r>
              <a:rPr lang="en-GB" altLang="en-US" sz="1400" b="1" dirty="0">
                <a:latin typeface="Bradley Hand ITC" panose="020F0502020204030204" pitchFamily="34" charset="0"/>
              </a:rPr>
              <a:t> telling us?</a:t>
            </a:r>
          </a:p>
        </p:txBody>
      </p:sp>
      <p:sp>
        <p:nvSpPr>
          <p:cNvPr id="10" name="TextBox 4">
            <a:extLst>
              <a:ext uri="{FF2B5EF4-FFF2-40B4-BE49-F238E27FC236}">
                <a16:creationId xmlns:a16="http://schemas.microsoft.com/office/drawing/2014/main" id="{2A1DEE2B-7B4E-6D4B-BDB9-0C6B6886704C}"/>
              </a:ext>
            </a:extLst>
          </p:cNvPr>
          <p:cNvSpPr txBox="1">
            <a:spLocks noChangeArrowheads="1"/>
          </p:cNvSpPr>
          <p:nvPr/>
        </p:nvSpPr>
        <p:spPr bwMode="auto">
          <a:xfrm>
            <a:off x="5012306" y="3933399"/>
            <a:ext cx="2736304"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smtClean="0">
                <a:latin typeface="Franklin Gothic Book" panose="020B0503020102020204" pitchFamily="34" charset="0"/>
              </a:rPr>
              <a:t>Proportion </a:t>
            </a:r>
            <a:r>
              <a:rPr lang="en-GB" altLang="en-US" sz="1400" b="1" dirty="0">
                <a:latin typeface="Franklin Gothic Book" panose="020B0503020102020204" pitchFamily="34" charset="0"/>
              </a:rPr>
              <a:t>of women who report easier access to water for washing, cooking and drinking.</a:t>
            </a:r>
          </a:p>
          <a:p>
            <a:pPr algn="ctr" eaLnBrk="1" hangingPunct="1">
              <a:spcBef>
                <a:spcPct val="0"/>
              </a:spcBef>
              <a:buFontTx/>
              <a:buNone/>
            </a:pPr>
            <a:endParaRPr lang="en-GB" altLang="en-US" sz="1400" dirty="0">
              <a:latin typeface="Franklin Gothic Book" panose="020B0503020102020204" pitchFamily="34" charset="0"/>
            </a:endParaRPr>
          </a:p>
        </p:txBody>
      </p:sp>
      <p:sp>
        <p:nvSpPr>
          <p:cNvPr id="11" name="TextBox 9">
            <a:extLst>
              <a:ext uri="{FF2B5EF4-FFF2-40B4-BE49-F238E27FC236}">
                <a16:creationId xmlns:a16="http://schemas.microsoft.com/office/drawing/2014/main" id="{97B2866F-7F03-714F-ADCC-35AC8A8D7E56}"/>
              </a:ext>
            </a:extLst>
          </p:cNvPr>
          <p:cNvSpPr txBox="1">
            <a:spLocks noChangeArrowheads="1"/>
          </p:cNvSpPr>
          <p:nvPr/>
        </p:nvSpPr>
        <p:spPr bwMode="auto">
          <a:xfrm>
            <a:off x="7858687" y="4041120"/>
            <a:ext cx="12353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Bradley Hand ITC" panose="020F0502020204030204" pitchFamily="34" charset="0"/>
              </a:rPr>
              <a:t>Assuming this is women and girls’ responsibility</a:t>
            </a:r>
          </a:p>
        </p:txBody>
      </p:sp>
      <p:sp>
        <p:nvSpPr>
          <p:cNvPr id="12" name="TextBox 4">
            <a:extLst>
              <a:ext uri="{FF2B5EF4-FFF2-40B4-BE49-F238E27FC236}">
                <a16:creationId xmlns:a16="http://schemas.microsoft.com/office/drawing/2014/main" id="{EACFDDDA-24C2-E44B-873D-96349851C91D}"/>
              </a:ext>
            </a:extLst>
          </p:cNvPr>
          <p:cNvSpPr txBox="1">
            <a:spLocks noChangeArrowheads="1"/>
          </p:cNvSpPr>
          <p:nvPr/>
        </p:nvSpPr>
        <p:spPr bwMode="auto">
          <a:xfrm>
            <a:off x="5012306" y="5387351"/>
            <a:ext cx="2655643"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Franklin Gothic Book" panose="020B0503020102020204" pitchFamily="34" charset="0"/>
              </a:rPr>
              <a:t>Example: </a:t>
            </a:r>
          </a:p>
          <a:p>
            <a:pPr algn="ctr" eaLnBrk="1" hangingPunct="1">
              <a:spcBef>
                <a:spcPct val="0"/>
              </a:spcBef>
              <a:buFontTx/>
              <a:buNone/>
            </a:pPr>
            <a:r>
              <a:rPr lang="en-GB" altLang="en-US" sz="1400" b="1" dirty="0">
                <a:latin typeface="Franklin Gothic Book" panose="020B0503020102020204" pitchFamily="34" charset="0"/>
              </a:rPr>
              <a:t>More partner CSOs employ women in project roles. </a:t>
            </a:r>
          </a:p>
        </p:txBody>
      </p:sp>
      <p:sp>
        <p:nvSpPr>
          <p:cNvPr id="13" name="TextBox 9">
            <a:extLst>
              <a:ext uri="{FF2B5EF4-FFF2-40B4-BE49-F238E27FC236}">
                <a16:creationId xmlns:a16="http://schemas.microsoft.com/office/drawing/2014/main" id="{9F4B796F-80E9-5C4B-8A2A-3D4024270ECD}"/>
              </a:ext>
            </a:extLst>
          </p:cNvPr>
          <p:cNvSpPr txBox="1">
            <a:spLocks noChangeArrowheads="1"/>
          </p:cNvSpPr>
          <p:nvPr/>
        </p:nvSpPr>
        <p:spPr bwMode="auto">
          <a:xfrm>
            <a:off x="7667949" y="5292383"/>
            <a:ext cx="153875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Bradley Hand ITC" panose="020F0502020204030204" pitchFamily="34" charset="0"/>
              </a:rPr>
              <a:t>Assuming this is a meaningful change in women’s traditional roles.</a:t>
            </a:r>
          </a:p>
        </p:txBody>
      </p:sp>
      <p:sp>
        <p:nvSpPr>
          <p:cNvPr id="14" name="TextBox 3">
            <a:extLst>
              <a:ext uri="{FF2B5EF4-FFF2-40B4-BE49-F238E27FC236}">
                <a16:creationId xmlns:a16="http://schemas.microsoft.com/office/drawing/2014/main" id="{329026E0-7AAA-D54F-B364-8963787A98E5}"/>
              </a:ext>
            </a:extLst>
          </p:cNvPr>
          <p:cNvSpPr txBox="1">
            <a:spLocks noChangeArrowheads="1"/>
          </p:cNvSpPr>
          <p:nvPr/>
        </p:nvSpPr>
        <p:spPr bwMode="auto">
          <a:xfrm>
            <a:off x="2139653" y="6420174"/>
            <a:ext cx="4860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900" dirty="0"/>
              <a:t>Adapted from “Key Concepts” section in a </a:t>
            </a:r>
            <a:r>
              <a:rPr lang="en-GB" altLang="en-US" sz="900" dirty="0">
                <a:hlinkClick r:id="rId3"/>
              </a:rPr>
              <a:t>Guide to Gender Analysis Frameworks</a:t>
            </a:r>
            <a:r>
              <a:rPr lang="en-GB" altLang="en-US" sz="900" dirty="0"/>
              <a:t>, from  </a:t>
            </a:r>
            <a:r>
              <a:rPr lang="en-GB" altLang="en-US" sz="900" dirty="0" err="1"/>
              <a:t>Kabeer</a:t>
            </a:r>
            <a:r>
              <a:rPr lang="en-GB" altLang="en-US" sz="900" dirty="0"/>
              <a:t> (1992)</a:t>
            </a:r>
          </a:p>
        </p:txBody>
      </p:sp>
    </p:spTree>
    <p:extLst>
      <p:ext uri="{BB962C8B-B14F-4D97-AF65-F5344CB8AC3E}">
        <p14:creationId xmlns:p14="http://schemas.microsoft.com/office/powerpoint/2010/main" val="1528400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indicators</a:t>
            </a:r>
            <a:endParaRPr lang="en-GB" dirty="0"/>
          </a:p>
        </p:txBody>
      </p:sp>
      <p:sp>
        <p:nvSpPr>
          <p:cNvPr id="3" name="Content Placeholder 2"/>
          <p:cNvSpPr>
            <a:spLocks noGrp="1"/>
          </p:cNvSpPr>
          <p:nvPr>
            <p:ph idx="1"/>
          </p:nvPr>
        </p:nvSpPr>
        <p:spPr>
          <a:xfrm>
            <a:off x="457200" y="1600200"/>
            <a:ext cx="3682752" cy="4278313"/>
          </a:xfrm>
        </p:spPr>
        <p:txBody>
          <a:bodyPr/>
          <a:lstStyle/>
          <a:p>
            <a:r>
              <a:rPr lang="en-GB" sz="1800" dirty="0"/>
              <a:t>% Increase public spending on healthcare</a:t>
            </a:r>
          </a:p>
          <a:p>
            <a:r>
              <a:rPr lang="en-GB" sz="1800" dirty="0"/>
              <a:t>Number/% of households covered by a service</a:t>
            </a:r>
          </a:p>
          <a:p>
            <a:r>
              <a:rPr lang="en-GB" sz="1800" dirty="0"/>
              <a:t>Index rating, position in ranking</a:t>
            </a:r>
          </a:p>
          <a:p>
            <a:r>
              <a:rPr lang="en-GB" sz="1800" dirty="0"/>
              <a:t>Number of complaints or reports received </a:t>
            </a:r>
          </a:p>
          <a:p>
            <a:r>
              <a:rPr lang="en-GB" sz="1800" dirty="0"/>
              <a:t>Prevalence rate</a:t>
            </a:r>
          </a:p>
          <a:p>
            <a:r>
              <a:rPr lang="en-GB" sz="1800" dirty="0"/>
              <a:t>Number of pieces of research</a:t>
            </a:r>
          </a:p>
          <a:p>
            <a:r>
              <a:rPr lang="en-GB" sz="1800" dirty="0"/>
              <a:t>Number of people trained</a:t>
            </a:r>
          </a:p>
          <a:p>
            <a:r>
              <a:rPr lang="en-GB" sz="1800" dirty="0"/>
              <a:t>Number of meetings</a:t>
            </a:r>
          </a:p>
          <a:p>
            <a:endParaRPr lang="en-GB" sz="1800" dirty="0"/>
          </a:p>
          <a:p>
            <a:endParaRPr lang="en-GB" sz="1800" dirty="0"/>
          </a:p>
          <a:p>
            <a:endParaRPr lang="en-GB" sz="1800" dirty="0"/>
          </a:p>
          <a:p>
            <a:endParaRPr lang="en-GB" sz="1800" dirty="0"/>
          </a:p>
        </p:txBody>
      </p:sp>
      <p:sp>
        <p:nvSpPr>
          <p:cNvPr id="4" name="Title 1"/>
          <p:cNvSpPr txBox="1">
            <a:spLocks/>
          </p:cNvSpPr>
          <p:nvPr/>
        </p:nvSpPr>
        <p:spPr bwMode="auto">
          <a:xfrm>
            <a:off x="827584" y="937419"/>
            <a:ext cx="331236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kern="0" dirty="0" smtClean="0">
                <a:solidFill>
                  <a:schemeClr val="accent1">
                    <a:lumMod val="75000"/>
                  </a:schemeClr>
                </a:solidFill>
              </a:rPr>
              <a:t>Quantitative</a:t>
            </a:r>
            <a:endParaRPr lang="en-GB" kern="0" dirty="0"/>
          </a:p>
        </p:txBody>
      </p:sp>
      <p:sp>
        <p:nvSpPr>
          <p:cNvPr id="5" name="Title 1"/>
          <p:cNvSpPr txBox="1">
            <a:spLocks/>
          </p:cNvSpPr>
          <p:nvPr/>
        </p:nvSpPr>
        <p:spPr bwMode="auto">
          <a:xfrm>
            <a:off x="5076056" y="897087"/>
            <a:ext cx="331236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kern="0" dirty="0" smtClean="0">
                <a:solidFill>
                  <a:schemeClr val="accent1">
                    <a:lumMod val="75000"/>
                  </a:schemeClr>
                </a:solidFill>
              </a:rPr>
              <a:t>Qualitative</a:t>
            </a:r>
            <a:endParaRPr lang="en-GB" kern="0" dirty="0"/>
          </a:p>
        </p:txBody>
      </p:sp>
      <p:sp>
        <p:nvSpPr>
          <p:cNvPr id="6" name="Rectángulo 5"/>
          <p:cNvSpPr/>
          <p:nvPr/>
        </p:nvSpPr>
        <p:spPr>
          <a:xfrm>
            <a:off x="4932040" y="1600200"/>
            <a:ext cx="3672408" cy="3693319"/>
          </a:xfrm>
          <a:prstGeom prst="rect">
            <a:avLst/>
          </a:prstGeom>
        </p:spPr>
        <p:txBody>
          <a:bodyPr wrap="square">
            <a:spAutoFit/>
          </a:bodyPr>
          <a:lstStyle/>
          <a:p>
            <a:pPr marL="285750" indent="-285750">
              <a:buFont typeface="Arial" panose="020B0604020202020204" pitchFamily="34" charset="0"/>
              <a:buChar char="•"/>
            </a:pPr>
            <a:r>
              <a:rPr lang="en-GB" dirty="0"/>
              <a:t>Level of transparency of budgeting process</a:t>
            </a:r>
          </a:p>
          <a:p>
            <a:pPr marL="285750" indent="-285750">
              <a:buFont typeface="Arial" panose="020B0604020202020204" pitchFamily="34" charset="0"/>
              <a:buChar char="•"/>
            </a:pPr>
            <a:r>
              <a:rPr lang="en-GB" dirty="0"/>
              <a:t>Level of participation of citizens, women, in decision-making process</a:t>
            </a:r>
          </a:p>
          <a:p>
            <a:pPr marL="285750" indent="-285750">
              <a:buFont typeface="Arial" panose="020B0604020202020204" pitchFamily="34" charset="0"/>
              <a:buChar char="•"/>
            </a:pPr>
            <a:r>
              <a:rPr lang="en-GB" dirty="0"/>
              <a:t>Quality of the service provided</a:t>
            </a:r>
          </a:p>
          <a:p>
            <a:pPr marL="285750" indent="-285750">
              <a:buFont typeface="Arial" panose="020B0604020202020204" pitchFamily="34" charset="0"/>
              <a:buChar char="•"/>
            </a:pPr>
            <a:r>
              <a:rPr lang="en-GB" dirty="0"/>
              <a:t>Level of awareness of their rights in a particular issue</a:t>
            </a:r>
          </a:p>
          <a:p>
            <a:pPr marL="285750" indent="-285750">
              <a:buFont typeface="Arial" panose="020B0604020202020204" pitchFamily="34" charset="0"/>
              <a:buChar char="•"/>
            </a:pPr>
            <a:r>
              <a:rPr lang="en-GB" dirty="0"/>
              <a:t>Capacity to influence/Level of influence </a:t>
            </a:r>
          </a:p>
          <a:p>
            <a:pPr marL="285750" indent="-285750">
              <a:buFont typeface="Arial" panose="020B0604020202020204" pitchFamily="34" charset="0"/>
              <a:buChar char="•"/>
            </a:pPr>
            <a:r>
              <a:rPr lang="en-GB" dirty="0"/>
              <a:t>Intensity to which a given issue is given media coverage</a:t>
            </a:r>
          </a:p>
          <a:p>
            <a:pPr marL="285750" indent="-285750">
              <a:buFont typeface="Arial" panose="020B0604020202020204" pitchFamily="34" charset="0"/>
              <a:buChar char="•"/>
            </a:pPr>
            <a:r>
              <a:rPr lang="en-GB" dirty="0"/>
              <a:t>Self-perception of agency</a:t>
            </a:r>
            <a:endParaRPr lang="en-GB" dirty="0"/>
          </a:p>
        </p:txBody>
      </p:sp>
    </p:spTree>
    <p:extLst>
      <p:ext uri="{BB962C8B-B14F-4D97-AF65-F5344CB8AC3E}">
        <p14:creationId xmlns:p14="http://schemas.microsoft.com/office/powerpoint/2010/main" val="137111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95;p69"/>
          <p:cNvPicPr preferRelativeResize="0"/>
          <p:nvPr/>
        </p:nvPicPr>
        <p:blipFill>
          <a:blip r:embed="rId3">
            <a:alphaModFix/>
          </a:blip>
          <a:stretch>
            <a:fillRect/>
          </a:stretch>
        </p:blipFill>
        <p:spPr>
          <a:xfrm>
            <a:off x="323528" y="692696"/>
            <a:ext cx="8352928" cy="5810286"/>
          </a:xfrm>
          <a:prstGeom prst="rect">
            <a:avLst/>
          </a:prstGeom>
          <a:noFill/>
          <a:ln>
            <a:noFill/>
          </a:ln>
        </p:spPr>
      </p:pic>
      <p:sp>
        <p:nvSpPr>
          <p:cNvPr id="24578" name="Title 1"/>
          <p:cNvSpPr>
            <a:spLocks noGrp="1"/>
          </p:cNvSpPr>
          <p:nvPr>
            <p:ph type="title"/>
          </p:nvPr>
        </p:nvSpPr>
        <p:spPr>
          <a:xfrm>
            <a:off x="457200" y="274638"/>
            <a:ext cx="2674640" cy="719137"/>
          </a:xfrm>
        </p:spPr>
        <p:txBody>
          <a:bodyPr/>
          <a:lstStyle/>
          <a:p>
            <a:r>
              <a:rPr lang="en-US" altLang="en-US" dirty="0">
                <a:ea typeface="ＭＳ Ｐゴシック" pitchFamily="34" charset="-128"/>
              </a:rPr>
              <a:t>Narratives of Success</a:t>
            </a:r>
          </a:p>
        </p:txBody>
      </p:sp>
      <p:sp>
        <p:nvSpPr>
          <p:cNvPr id="7" name="Content Placeholder 2"/>
          <p:cNvSpPr>
            <a:spLocks noGrp="1"/>
          </p:cNvSpPr>
          <p:nvPr>
            <p:ph idx="1"/>
          </p:nvPr>
        </p:nvSpPr>
        <p:spPr>
          <a:xfrm>
            <a:off x="319590" y="1196752"/>
            <a:ext cx="3682752" cy="1368152"/>
          </a:xfrm>
        </p:spPr>
        <p:txBody>
          <a:bodyPr/>
          <a:lstStyle/>
          <a:p>
            <a:pPr marL="0" indent="0">
              <a:buNone/>
            </a:pPr>
            <a:r>
              <a:rPr lang="en-GB" sz="1800" dirty="0" smtClean="0"/>
              <a:t>Dealing with qualitative indicators requires pre-defining a “Narrative” that helps us interpreting then in relation to our expected results</a:t>
            </a:r>
            <a:r>
              <a:rPr lang="en-GB" sz="1800" dirty="0" smtClean="0"/>
              <a:t>. </a:t>
            </a:r>
            <a:endParaRPr lang="en-GB" sz="1800" dirty="0"/>
          </a:p>
        </p:txBody>
      </p:sp>
      <p:sp>
        <p:nvSpPr>
          <p:cNvPr id="3" name="Rectángulo 2"/>
          <p:cNvSpPr/>
          <p:nvPr/>
        </p:nvSpPr>
        <p:spPr>
          <a:xfrm>
            <a:off x="4687380" y="4293096"/>
            <a:ext cx="4304984" cy="2308324"/>
          </a:xfrm>
          <a:prstGeom prst="rect">
            <a:avLst/>
          </a:prstGeom>
        </p:spPr>
        <p:txBody>
          <a:bodyPr wrap="square">
            <a:spAutoFit/>
          </a:bodyPr>
          <a:lstStyle/>
          <a:p>
            <a:r>
              <a:rPr lang="en-US" sz="1600" dirty="0"/>
              <a:t>The narratives of success serve as a basis, or a reference, for when the team reviews what has happened and try to assess if they have achieved what they aspired for.</a:t>
            </a:r>
          </a:p>
          <a:p>
            <a:r>
              <a:rPr lang="en-US" sz="1600" dirty="0"/>
              <a:t>They can also help formulate more accurate indicators. In this way, they serve as an intermediate step in developing of indicators, helping the team to specify more what they aspire to achieve.</a:t>
            </a:r>
            <a:endParaRPr lang="en-US" sz="1600" dirty="0"/>
          </a:p>
        </p:txBody>
      </p:sp>
    </p:spTree>
    <p:extLst>
      <p:ext uri="{BB962C8B-B14F-4D97-AF65-F5344CB8AC3E}">
        <p14:creationId xmlns:p14="http://schemas.microsoft.com/office/powerpoint/2010/main" val="28728506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solidFill>
                  <a:schemeClr val="accent1"/>
                </a:solidFill>
              </a:rPr>
              <a:t>Useful</a:t>
            </a:r>
            <a:r>
              <a:rPr lang="es-ES" dirty="0" smtClean="0"/>
              <a:t> </a:t>
            </a:r>
            <a:r>
              <a:rPr lang="es-ES" dirty="0" err="1" smtClean="0">
                <a:solidFill>
                  <a:schemeClr val="accent1"/>
                </a:solidFill>
              </a:rPr>
              <a:t>tools</a:t>
            </a:r>
            <a:r>
              <a:rPr lang="es-ES" dirty="0" smtClean="0"/>
              <a:t> </a:t>
            </a:r>
            <a:r>
              <a:rPr lang="es-ES" dirty="0" smtClean="0">
                <a:solidFill>
                  <a:schemeClr val="accent1"/>
                </a:solidFill>
              </a:rPr>
              <a:t>and </a:t>
            </a:r>
            <a:r>
              <a:rPr lang="es-ES" dirty="0" err="1" smtClean="0">
                <a:solidFill>
                  <a:schemeClr val="accent1"/>
                </a:solidFill>
              </a:rPr>
              <a:t>docs</a:t>
            </a:r>
            <a:endParaRPr lang="es-ES" dirty="0">
              <a:solidFill>
                <a:schemeClr val="accent1"/>
              </a:solidFill>
            </a:endParaRPr>
          </a:p>
        </p:txBody>
      </p:sp>
      <p:sp>
        <p:nvSpPr>
          <p:cNvPr id="3" name="Rectángulo 2"/>
          <p:cNvSpPr/>
          <p:nvPr/>
        </p:nvSpPr>
        <p:spPr>
          <a:xfrm>
            <a:off x="475928" y="1727847"/>
            <a:ext cx="8056512" cy="3970318"/>
          </a:xfrm>
          <a:prstGeom prst="rect">
            <a:avLst/>
          </a:prstGeom>
        </p:spPr>
        <p:txBody>
          <a:bodyPr wrap="square">
            <a:spAutoFit/>
          </a:bodyPr>
          <a:lstStyle/>
          <a:p>
            <a:r>
              <a:rPr lang="en-US" dirty="0" smtClean="0">
                <a:latin typeface="Arial" panose="020B0604020202020204" pitchFamily="34" charset="0"/>
                <a:hlinkClick r:id="rId3"/>
              </a:rPr>
              <a:t>EVAWG global MEL Framework </a:t>
            </a:r>
            <a:r>
              <a:rPr lang="en-US" dirty="0" smtClean="0">
                <a:latin typeface="Arial" panose="020B0604020202020204" pitchFamily="34" charset="0"/>
              </a:rPr>
              <a:t>offers a good example of a comprehensive </a:t>
            </a:r>
            <a:r>
              <a:rPr lang="en-US" dirty="0" err="1" smtClean="0">
                <a:latin typeface="Arial" panose="020B0604020202020204" pitchFamily="34" charset="0"/>
              </a:rPr>
              <a:t>ToC</a:t>
            </a:r>
            <a:r>
              <a:rPr lang="en-US" dirty="0" smtClean="0">
                <a:latin typeface="Arial" panose="020B0604020202020204" pitchFamily="34" charset="0"/>
              </a:rPr>
              <a:t> depicting outcomes at different levels. (pp.19-20)</a:t>
            </a:r>
          </a:p>
          <a:p>
            <a:endParaRPr lang="en-US" dirty="0">
              <a:latin typeface="Arial" panose="020B0604020202020204" pitchFamily="34" charset="0"/>
            </a:endParaRPr>
          </a:p>
          <a:p>
            <a:r>
              <a:rPr lang="en-GB" dirty="0">
                <a:hlinkClick r:id="rId4"/>
              </a:rPr>
              <a:t>MEAL framework </a:t>
            </a:r>
            <a:r>
              <a:rPr lang="en-GB" dirty="0" smtClean="0">
                <a:hlinkClick r:id="rId4"/>
              </a:rPr>
              <a:t>GROW </a:t>
            </a:r>
            <a:r>
              <a:rPr lang="en-GB" dirty="0">
                <a:hlinkClick r:id="rId4"/>
              </a:rPr>
              <a:t>campaign </a:t>
            </a:r>
            <a:r>
              <a:rPr lang="en-GB" dirty="0" smtClean="0"/>
              <a:t>is another good example of detailed multiple level </a:t>
            </a:r>
            <a:r>
              <a:rPr lang="en-GB" dirty="0" err="1" smtClean="0"/>
              <a:t>ToC</a:t>
            </a:r>
            <a:r>
              <a:rPr lang="en-GB" dirty="0" smtClean="0"/>
              <a:t> with good examples of outcomes and outputs</a:t>
            </a:r>
            <a:endParaRPr lang="es-ES" dirty="0"/>
          </a:p>
          <a:p>
            <a:endParaRPr lang="en-US" dirty="0">
              <a:latin typeface="Arial" panose="020B0604020202020204" pitchFamily="34" charset="0"/>
            </a:endParaRPr>
          </a:p>
          <a:p>
            <a:r>
              <a:rPr lang="en-US" dirty="0" smtClean="0">
                <a:latin typeface="Arial" panose="020B0604020202020204" pitchFamily="34" charset="0"/>
                <a:hlinkClick r:id="rId5"/>
              </a:rPr>
              <a:t>Examples of Outcomes, outputs and Indicators </a:t>
            </a:r>
            <a:r>
              <a:rPr lang="en-US" dirty="0" smtClean="0">
                <a:latin typeface="Arial" panose="020B0604020202020204" pitchFamily="34" charset="0"/>
              </a:rPr>
              <a:t>for Influencing</a:t>
            </a:r>
          </a:p>
          <a:p>
            <a:endParaRPr lang="en-US" dirty="0">
              <a:latin typeface="Arial" panose="020B0604020202020204" pitchFamily="34" charset="0"/>
            </a:endParaRPr>
          </a:p>
          <a:p>
            <a:r>
              <a:rPr lang="en-US" dirty="0">
                <a:latin typeface="Arial" panose="020B0604020202020204" pitchFamily="34" charset="0"/>
              </a:rPr>
              <a:t>How to develop </a:t>
            </a:r>
            <a:r>
              <a:rPr lang="en-US" dirty="0">
                <a:latin typeface="Arial" panose="020B0604020202020204" pitchFamily="34" charset="0"/>
                <a:hlinkClick r:id="rId6"/>
              </a:rPr>
              <a:t>Outcomes that are gender sensitive</a:t>
            </a:r>
            <a:r>
              <a:rPr lang="en-US" dirty="0">
                <a:latin typeface="Arial" panose="020B0604020202020204" pitchFamily="34" charset="0"/>
              </a:rPr>
              <a:t>?</a:t>
            </a: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551954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95288" y="1628775"/>
            <a:ext cx="8466137" cy="2305050"/>
          </a:xfrm>
          <a:ln/>
        </p:spPr>
        <p:txBody>
          <a:bodyPr/>
          <a:lstStyle/>
          <a:p>
            <a:pPr eaLnBrk="1" hangingPunct="1"/>
            <a:r>
              <a:rPr lang="en-GB" sz="5400" dirty="0" smtClean="0"/>
              <a:t/>
            </a:r>
            <a:br>
              <a:rPr lang="en-GB" sz="5400" dirty="0" smtClean="0"/>
            </a:br>
            <a:r>
              <a:rPr lang="en-GB" sz="5400" dirty="0" smtClean="0"/>
              <a:t>3. </a:t>
            </a:r>
            <a:r>
              <a:rPr lang="en-GB" sz="5400" dirty="0" smtClean="0"/>
              <a:t>HOW will YOU  MEASURE?  </a:t>
            </a:r>
            <a:endParaRPr lang="en-GB" sz="5400" dirty="0"/>
          </a:p>
        </p:txBody>
      </p:sp>
      <p:sp>
        <p:nvSpPr>
          <p:cNvPr id="5123" name="Subtitle 2"/>
          <p:cNvSpPr>
            <a:spLocks noGrp="1"/>
          </p:cNvSpPr>
          <p:nvPr>
            <p:ph type="subTitle" idx="1"/>
          </p:nvPr>
        </p:nvSpPr>
        <p:spPr>
          <a:xfrm>
            <a:off x="0" y="4221088"/>
            <a:ext cx="8380412" cy="1295400"/>
          </a:xfrm>
        </p:spPr>
        <p:txBody>
          <a:bodyPr/>
          <a:lstStyle/>
          <a:p>
            <a:pPr algn="ctr" eaLnBrk="1" hangingPunct="1"/>
            <a:r>
              <a:rPr lang="en-GB" dirty="0"/>
              <a:t>3.1 Setting up a MEL </a:t>
            </a:r>
            <a:r>
              <a:rPr lang="en-GB" dirty="0" smtClean="0"/>
              <a:t>Plan</a:t>
            </a:r>
          </a:p>
          <a:p>
            <a:pPr algn="ctr" eaLnBrk="1" hangingPunct="1"/>
            <a:r>
              <a:rPr lang="en-GB" dirty="0" smtClean="0"/>
              <a:t>3.2. Monitoring; when and how</a:t>
            </a:r>
          </a:p>
          <a:p>
            <a:pPr algn="ctr" eaLnBrk="1" hangingPunct="1"/>
            <a:r>
              <a:rPr lang="en-GB" dirty="0" smtClean="0"/>
              <a:t>3.3. Evaluation: when and how</a:t>
            </a:r>
          </a:p>
          <a:p>
            <a:pPr algn="ctr" eaLnBrk="1" hangingPunct="1"/>
            <a:r>
              <a:rPr lang="en-GB" dirty="0" smtClean="0"/>
              <a:t>3.4 Learning: when and how</a:t>
            </a:r>
          </a:p>
          <a:p>
            <a:pPr algn="ctr" eaLnBrk="1" hangingPunct="1"/>
            <a:r>
              <a:rPr lang="en-GB" dirty="0" smtClean="0"/>
              <a:t>3.5. Roles and </a:t>
            </a:r>
            <a:r>
              <a:rPr lang="en-GB" dirty="0" err="1" smtClean="0"/>
              <a:t>responsbilies</a:t>
            </a:r>
            <a:endParaRPr lang="en-GB" dirty="0" smtClean="0"/>
          </a:p>
          <a:p>
            <a:pPr algn="ctr" eaLnBrk="1" hangingPunct="1"/>
            <a:endParaRPr lang="en-GB" dirty="0"/>
          </a:p>
          <a:p>
            <a:pPr algn="ctr" eaLnBrk="1" hangingPunct="1"/>
            <a:endParaRPr lang="en-GB" dirty="0"/>
          </a:p>
        </p:txBody>
      </p:sp>
    </p:spTree>
    <p:extLst>
      <p:ext uri="{BB962C8B-B14F-4D97-AF65-F5344CB8AC3E}">
        <p14:creationId xmlns:p14="http://schemas.microsoft.com/office/powerpoint/2010/main" val="61377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3.1. </a:t>
            </a:r>
            <a:r>
              <a:rPr lang="es-ES" dirty="0" err="1" smtClean="0"/>
              <a:t>Setting</a:t>
            </a:r>
            <a:r>
              <a:rPr lang="es-ES" dirty="0" smtClean="0"/>
              <a:t> up a MEL Plan</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3241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Plan</a:t>
            </a:r>
          </a:p>
        </p:txBody>
      </p:sp>
      <p:sp>
        <p:nvSpPr>
          <p:cNvPr id="8" name="Content Placeholder 2"/>
          <p:cNvSpPr>
            <a:spLocks noGrp="1"/>
          </p:cNvSpPr>
          <p:nvPr>
            <p:ph idx="1"/>
          </p:nvPr>
        </p:nvSpPr>
        <p:spPr>
          <a:xfrm>
            <a:off x="467544" y="1268760"/>
            <a:ext cx="8229600" cy="4278312"/>
          </a:xfrm>
        </p:spPr>
        <p:txBody>
          <a:bodyPr/>
          <a:lstStyle/>
          <a:p>
            <a:pPr marL="0" indent="0">
              <a:buNone/>
            </a:pPr>
            <a:r>
              <a:rPr lang="en-US" dirty="0" smtClean="0"/>
              <a:t>Once you have your </a:t>
            </a:r>
            <a:r>
              <a:rPr lang="en-US" dirty="0" err="1" smtClean="0"/>
              <a:t>ToC</a:t>
            </a:r>
            <a:r>
              <a:rPr lang="en-US" dirty="0" smtClean="0"/>
              <a:t>, depicting the </a:t>
            </a:r>
            <a:r>
              <a:rPr lang="en-US" dirty="0" smtClean="0"/>
              <a:t>chain of outputs-outcomes that you foresee to produce, and the corresponding </a:t>
            </a:r>
            <a:r>
              <a:rPr lang="en-US" dirty="0" smtClean="0"/>
              <a:t>indicators for assessing performance, you will need to develop a Data collection Plan including: </a:t>
            </a:r>
            <a:endParaRPr lang="en-US" dirty="0"/>
          </a:p>
          <a:p>
            <a:r>
              <a:rPr lang="en-US" dirty="0"/>
              <a:t>Which the indicator(s) or outcome area(s) they will track;</a:t>
            </a:r>
          </a:p>
          <a:p>
            <a:r>
              <a:rPr lang="en-US" dirty="0"/>
              <a:t>What data needs to be collected;</a:t>
            </a:r>
          </a:p>
          <a:p>
            <a:r>
              <a:rPr lang="en-US" dirty="0"/>
              <a:t>How it will be collected;</a:t>
            </a:r>
          </a:p>
          <a:p>
            <a:r>
              <a:rPr lang="en-US" dirty="0"/>
              <a:t>When it will be collectedly - how frequently (e.g. quarterly, weekly);</a:t>
            </a:r>
          </a:p>
          <a:p>
            <a:r>
              <a:rPr lang="en-US" dirty="0"/>
              <a:t>Who will be responsible for collecting it and how it will be used.</a:t>
            </a:r>
          </a:p>
          <a:p>
            <a:pPr marL="0" lvl="0" indent="0">
              <a:buNone/>
            </a:pPr>
            <a:endParaRPr lang="en-US" dirty="0"/>
          </a:p>
        </p:txBody>
      </p:sp>
    </p:spTree>
    <p:extLst>
      <p:ext uri="{BB962C8B-B14F-4D97-AF65-F5344CB8AC3E}">
        <p14:creationId xmlns:p14="http://schemas.microsoft.com/office/powerpoint/2010/main" val="684169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80" y="119143"/>
            <a:ext cx="8229600" cy="719137"/>
          </a:xfrm>
        </p:spPr>
        <p:txBody>
          <a:bodyPr/>
          <a:lstStyle/>
          <a:p>
            <a:r>
              <a:rPr lang="en-US" dirty="0"/>
              <a:t>Data Collection </a:t>
            </a:r>
            <a:r>
              <a:rPr lang="en-US" dirty="0" smtClean="0"/>
              <a:t>Plan template</a:t>
            </a:r>
            <a:endParaRPr lang="en-US" dirty="0"/>
          </a:p>
        </p:txBody>
      </p:sp>
      <p:sp>
        <p:nvSpPr>
          <p:cNvPr id="3" name="Rectángulo 2"/>
          <p:cNvSpPr/>
          <p:nvPr/>
        </p:nvSpPr>
        <p:spPr>
          <a:xfrm>
            <a:off x="432480" y="4270757"/>
            <a:ext cx="7763112" cy="2585323"/>
          </a:xfrm>
          <a:prstGeom prst="rect">
            <a:avLst/>
          </a:prstGeom>
        </p:spPr>
        <p:txBody>
          <a:bodyPr wrap="square">
            <a:spAutoFit/>
          </a:bodyPr>
          <a:lstStyle/>
          <a:p>
            <a:r>
              <a:rPr lang="en-US" dirty="0" smtClean="0"/>
              <a:t>You can download this template and use it in the following way</a:t>
            </a:r>
          </a:p>
          <a:p>
            <a:pPr marL="285750" indent="-285750">
              <a:buFontTx/>
              <a:buChar char="-"/>
            </a:pPr>
            <a:r>
              <a:rPr lang="en-US" dirty="0" smtClean="0"/>
              <a:t>Start by filling the first two columns with the Outcomes and indicators that you have been reflecting/identifying or that were originally included in the </a:t>
            </a:r>
            <a:r>
              <a:rPr lang="en-US" dirty="0" err="1" smtClean="0"/>
              <a:t>ToC</a:t>
            </a:r>
            <a:r>
              <a:rPr lang="en-US" dirty="0" smtClean="0"/>
              <a:t>. </a:t>
            </a:r>
          </a:p>
          <a:p>
            <a:pPr marL="285750" indent="-285750">
              <a:buFontTx/>
              <a:buChar char="-"/>
            </a:pPr>
            <a:r>
              <a:rPr lang="en-US" dirty="0" smtClean="0"/>
              <a:t>As the content of the following chapters will be offering ideas on tools,  methods, tips, go on filling the corresponding columns.</a:t>
            </a:r>
          </a:p>
          <a:p>
            <a:pPr marL="285750" indent="-285750">
              <a:buFontTx/>
              <a:buChar char="-"/>
            </a:pPr>
            <a:r>
              <a:rPr lang="en-US" dirty="0" smtClean="0"/>
              <a:t>Go on saving the document locally</a:t>
            </a:r>
          </a:p>
          <a:p>
            <a:pPr marL="285750" indent="-285750">
              <a:buFontTx/>
              <a:buChar char="-"/>
            </a:pPr>
            <a:r>
              <a:rPr lang="en-US" dirty="0" smtClean="0"/>
              <a:t>Afterwards you can print it, validate with team and collaborators, and continue editing it. </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581835203"/>
              </p:ext>
            </p:extLst>
          </p:nvPr>
        </p:nvGraphicFramePr>
        <p:xfrm>
          <a:off x="432480" y="1496751"/>
          <a:ext cx="8229599" cy="2453640"/>
        </p:xfrm>
        <a:graphic>
          <a:graphicData uri="http://schemas.openxmlformats.org/drawingml/2006/table">
            <a:tbl>
              <a:tblPr firstRow="1" firstCol="1" bandRow="1" bandCol="1">
                <a:tableStyleId>{5C22544A-7EE6-4342-B048-85BDC9FD1C3A}</a:tableStyleId>
              </a:tblPr>
              <a:tblGrid>
                <a:gridCol w="1700003">
                  <a:extLst>
                    <a:ext uri="{9D8B030D-6E8A-4147-A177-3AD203B41FA5}">
                      <a16:colId xmlns:a16="http://schemas.microsoft.com/office/drawing/2014/main" val="73527007"/>
                    </a:ext>
                  </a:extLst>
                </a:gridCol>
                <a:gridCol w="1215381">
                  <a:extLst>
                    <a:ext uri="{9D8B030D-6E8A-4147-A177-3AD203B41FA5}">
                      <a16:colId xmlns:a16="http://schemas.microsoft.com/office/drawing/2014/main" val="617510361"/>
                    </a:ext>
                  </a:extLst>
                </a:gridCol>
                <a:gridCol w="1224136">
                  <a:extLst>
                    <a:ext uri="{9D8B030D-6E8A-4147-A177-3AD203B41FA5}">
                      <a16:colId xmlns:a16="http://schemas.microsoft.com/office/drawing/2014/main" val="4082560143"/>
                    </a:ext>
                  </a:extLst>
                </a:gridCol>
                <a:gridCol w="1184629">
                  <a:extLst>
                    <a:ext uri="{9D8B030D-6E8A-4147-A177-3AD203B41FA5}">
                      <a16:colId xmlns:a16="http://schemas.microsoft.com/office/drawing/2014/main" val="39733059"/>
                    </a:ext>
                  </a:extLst>
                </a:gridCol>
                <a:gridCol w="951199">
                  <a:extLst>
                    <a:ext uri="{9D8B030D-6E8A-4147-A177-3AD203B41FA5}">
                      <a16:colId xmlns:a16="http://schemas.microsoft.com/office/drawing/2014/main" val="3878047180"/>
                    </a:ext>
                  </a:extLst>
                </a:gridCol>
                <a:gridCol w="853068">
                  <a:extLst>
                    <a:ext uri="{9D8B030D-6E8A-4147-A177-3AD203B41FA5}">
                      <a16:colId xmlns:a16="http://schemas.microsoft.com/office/drawing/2014/main" val="1417214612"/>
                    </a:ext>
                  </a:extLst>
                </a:gridCol>
                <a:gridCol w="1101183">
                  <a:extLst>
                    <a:ext uri="{9D8B030D-6E8A-4147-A177-3AD203B41FA5}">
                      <a16:colId xmlns:a16="http://schemas.microsoft.com/office/drawing/2014/main" val="454601609"/>
                    </a:ext>
                  </a:extLst>
                </a:gridCol>
              </a:tblGrid>
              <a:tr h="677102">
                <a:tc>
                  <a:txBody>
                    <a:bodyPr/>
                    <a:lstStyle/>
                    <a:p>
                      <a:pPr algn="ctr">
                        <a:lnSpc>
                          <a:spcPct val="115000"/>
                        </a:lnSpc>
                        <a:spcAft>
                          <a:spcPts val="0"/>
                        </a:spcAft>
                      </a:pPr>
                      <a:r>
                        <a:rPr lang="en-US" sz="1000">
                          <a:effectLst/>
                        </a:rPr>
                        <a:t>Hierarchy of objectives</a:t>
                      </a:r>
                      <a:endParaRPr lang="es-ES" sz="1000">
                        <a:effectLst/>
                      </a:endParaRPr>
                    </a:p>
                    <a:p>
                      <a:pPr algn="ctr">
                        <a:lnSpc>
                          <a:spcPct val="115000"/>
                        </a:lnSpc>
                        <a:spcAft>
                          <a:spcPts val="0"/>
                        </a:spcAft>
                      </a:pPr>
                      <a:r>
                        <a:rPr lang="en-US" sz="1000">
                          <a:effectLst/>
                        </a:rPr>
                        <a:t>(impact, outcome or output)</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tc>
                  <a:txBody>
                    <a:bodyPr/>
                    <a:lstStyle/>
                    <a:p>
                      <a:pPr algn="ctr">
                        <a:lnSpc>
                          <a:spcPct val="115000"/>
                        </a:lnSpc>
                        <a:spcAft>
                          <a:spcPts val="0"/>
                        </a:spcAft>
                      </a:pPr>
                      <a:r>
                        <a:rPr lang="en-US" sz="1000" dirty="0" smtClean="0">
                          <a:effectLst/>
                        </a:rPr>
                        <a:t>indicators</a:t>
                      </a:r>
                      <a:endParaRPr lang="es-ES" sz="1000" dirty="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tc>
                  <a:txBody>
                    <a:bodyPr/>
                    <a:lstStyle/>
                    <a:p>
                      <a:pPr algn="ctr">
                        <a:lnSpc>
                          <a:spcPct val="115000"/>
                        </a:lnSpc>
                        <a:spcAft>
                          <a:spcPts val="0"/>
                        </a:spcAft>
                      </a:pPr>
                      <a:r>
                        <a:rPr lang="en-US" sz="1000" dirty="0">
                          <a:effectLst/>
                        </a:rPr>
                        <a:t>Baseline </a:t>
                      </a:r>
                      <a:r>
                        <a:rPr lang="en-US" sz="1000" dirty="0" smtClean="0">
                          <a:effectLst/>
                        </a:rPr>
                        <a:t>(if possible)</a:t>
                      </a:r>
                      <a:endParaRPr lang="es-ES" sz="1000" dirty="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tc>
                  <a:txBody>
                    <a:bodyPr/>
                    <a:lstStyle/>
                    <a:p>
                      <a:pPr algn="ctr">
                        <a:lnSpc>
                          <a:spcPct val="115000"/>
                        </a:lnSpc>
                        <a:spcAft>
                          <a:spcPts val="0"/>
                        </a:spcAft>
                      </a:pPr>
                      <a:r>
                        <a:rPr lang="en-US" sz="1000">
                          <a:effectLst/>
                        </a:rPr>
                        <a:t>Tools/method  of verification</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tc>
                  <a:txBody>
                    <a:bodyPr/>
                    <a:lstStyle/>
                    <a:p>
                      <a:pPr algn="ctr">
                        <a:lnSpc>
                          <a:spcPct val="115000"/>
                        </a:lnSpc>
                        <a:spcAft>
                          <a:spcPts val="0"/>
                        </a:spcAft>
                      </a:pPr>
                      <a:r>
                        <a:rPr lang="en-US" sz="1000">
                          <a:effectLst/>
                        </a:rPr>
                        <a:t>Frequency of data collection</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tc>
                  <a:txBody>
                    <a:bodyPr/>
                    <a:lstStyle/>
                    <a:p>
                      <a:pPr algn="ctr">
                        <a:lnSpc>
                          <a:spcPct val="115000"/>
                        </a:lnSpc>
                        <a:spcAft>
                          <a:spcPts val="0"/>
                        </a:spcAft>
                      </a:pPr>
                      <a:r>
                        <a:rPr lang="en-US" sz="1000">
                          <a:effectLst/>
                        </a:rPr>
                        <a:t>Responsibility</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tc>
                  <a:txBody>
                    <a:bodyPr/>
                    <a:lstStyle/>
                    <a:p>
                      <a:pPr algn="ctr">
                        <a:lnSpc>
                          <a:spcPct val="115000"/>
                        </a:lnSpc>
                        <a:spcAft>
                          <a:spcPts val="0"/>
                        </a:spcAft>
                      </a:pPr>
                      <a:r>
                        <a:rPr lang="en-US" sz="1000">
                          <a:effectLst/>
                        </a:rPr>
                        <a:t>How to share  the information ( report/ presentation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nchor="ctr"/>
                </a:tc>
                <a:extLst>
                  <a:ext uri="{0D108BD9-81ED-4DB2-BD59-A6C34878D82A}">
                    <a16:rowId xmlns:a16="http://schemas.microsoft.com/office/drawing/2014/main" val="3120491362"/>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443358047"/>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2122443778"/>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2715982022"/>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3792660106"/>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1684359890"/>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152217659"/>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200763926"/>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1527790477"/>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534544109"/>
                  </a:ext>
                </a:extLst>
              </a:tr>
              <a:tr h="169276">
                <a:tc>
                  <a:txBody>
                    <a:bodyPr/>
                    <a:lstStyle/>
                    <a:p>
                      <a:pPr>
                        <a:lnSpc>
                          <a:spcPct val="115000"/>
                        </a:lnSpc>
                        <a:spcAft>
                          <a:spcPts val="0"/>
                        </a:spcAft>
                      </a:pPr>
                      <a:r>
                        <a:rPr lang="en-US" sz="1000" u="none" strike="noStrike">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marL="228600">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a:effectLst/>
                        </a:rPr>
                        <a:t> </a:t>
                      </a:r>
                      <a:endParaRPr lang="es-ES" sz="100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tc>
                  <a:txBody>
                    <a:bodyPr/>
                    <a:lstStyle/>
                    <a:p>
                      <a:pPr>
                        <a:lnSpc>
                          <a:spcPct val="115000"/>
                        </a:lnSpc>
                        <a:spcAft>
                          <a:spcPts val="0"/>
                        </a:spcAft>
                      </a:pPr>
                      <a:r>
                        <a:rPr lang="en-US" sz="1000" dirty="0">
                          <a:effectLst/>
                        </a:rPr>
                        <a:t> </a:t>
                      </a:r>
                      <a:endParaRPr lang="es-ES" sz="1000" dirty="0">
                        <a:effectLst/>
                        <a:latin typeface="Calibri" panose="020F0502020204030204" pitchFamily="34" charset="0"/>
                        <a:ea typeface="Times New Roman" panose="02020603050405020304" pitchFamily="18" charset="0"/>
                        <a:cs typeface="Latha" panose="020B0604020202020204" pitchFamily="34" charset="0"/>
                      </a:endParaRPr>
                    </a:p>
                  </a:txBody>
                  <a:tcPr marL="60217" marR="60217" marT="0" marB="0"/>
                </a:tc>
                <a:extLst>
                  <a:ext uri="{0D108BD9-81ED-4DB2-BD59-A6C34878D82A}">
                    <a16:rowId xmlns:a16="http://schemas.microsoft.com/office/drawing/2014/main" val="43362194"/>
                  </a:ext>
                </a:extLst>
              </a:tr>
            </a:tbl>
          </a:graphicData>
        </a:graphic>
      </p:graphicFrame>
    </p:spTree>
    <p:extLst>
      <p:ext uri="{BB962C8B-B14F-4D97-AF65-F5344CB8AC3E}">
        <p14:creationId xmlns:p14="http://schemas.microsoft.com/office/powerpoint/2010/main" val="2917703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Key Ideas </a:t>
            </a:r>
            <a:r>
              <a:rPr lang="es-ES" dirty="0" err="1" smtClean="0"/>
              <a:t>when</a:t>
            </a:r>
            <a:r>
              <a:rPr lang="es-ES" dirty="0" smtClean="0"/>
              <a:t> </a:t>
            </a:r>
            <a:r>
              <a:rPr lang="es-ES" dirty="0" err="1" smtClean="0"/>
              <a:t>filling</a:t>
            </a:r>
            <a:r>
              <a:rPr lang="es-ES" dirty="0" smtClean="0"/>
              <a:t> </a:t>
            </a:r>
            <a:r>
              <a:rPr lang="es-ES" dirty="0" err="1" smtClean="0"/>
              <a:t>the</a:t>
            </a:r>
            <a:r>
              <a:rPr lang="es-ES" dirty="0" smtClean="0"/>
              <a:t> </a:t>
            </a:r>
            <a:r>
              <a:rPr lang="es-ES" dirty="0" err="1" smtClean="0"/>
              <a:t>Outcome</a:t>
            </a:r>
            <a:r>
              <a:rPr lang="es-ES" dirty="0" smtClean="0"/>
              <a:t> and </a:t>
            </a:r>
            <a:r>
              <a:rPr lang="es-ES" dirty="0" err="1" smtClean="0"/>
              <a:t>indicators</a:t>
            </a:r>
            <a:r>
              <a:rPr lang="es-ES" dirty="0" smtClean="0"/>
              <a:t> </a:t>
            </a:r>
            <a:r>
              <a:rPr lang="es-ES" dirty="0" err="1" smtClean="0"/>
              <a:t>columns</a:t>
            </a:r>
            <a:endParaRPr lang="es-ES" dirty="0"/>
          </a:p>
        </p:txBody>
      </p:sp>
      <p:sp>
        <p:nvSpPr>
          <p:cNvPr id="4" name="Marcador de contenido 3"/>
          <p:cNvSpPr>
            <a:spLocks noGrp="1"/>
          </p:cNvSpPr>
          <p:nvPr>
            <p:ph idx="1"/>
          </p:nvPr>
        </p:nvSpPr>
        <p:spPr>
          <a:xfrm>
            <a:off x="323528" y="1412776"/>
            <a:ext cx="8363272" cy="5978560"/>
          </a:xfrm>
          <a:prstGeom prst="rect">
            <a:avLst/>
          </a:prstGeom>
        </p:spPr>
        <p:txBody>
          <a:bodyPr wrap="square">
            <a:spAutoFit/>
          </a:bodyPr>
          <a:lstStyle/>
          <a:p>
            <a:r>
              <a:rPr lang="en-US" sz="1800" dirty="0"/>
              <a:t>Where possible the data should be a mix of qualitative and quantitative </a:t>
            </a:r>
            <a:r>
              <a:rPr lang="en-US" sz="1800" dirty="0" smtClean="0"/>
              <a:t>information. The </a:t>
            </a:r>
            <a:r>
              <a:rPr lang="en-US" sz="1800" dirty="0"/>
              <a:t>indicators will focus primarily on the interim outcomes identified in the logic model. Teams may choose to include output or strategy level indicators to supplement (but not replace!) outcome monitoring.</a:t>
            </a:r>
          </a:p>
          <a:p>
            <a:r>
              <a:rPr lang="en-US" sz="1800" dirty="0"/>
              <a:t>The data collection plan will give the campaign team a guide on what information to monitor. Teams should be looking to collect the </a:t>
            </a:r>
            <a:r>
              <a:rPr lang="en-US" sz="1800" i="1" dirty="0"/>
              <a:t>minimum </a:t>
            </a:r>
            <a:r>
              <a:rPr lang="en-US" sz="1800" dirty="0"/>
              <a:t>amount of information needed to give them a sound understanding of campaign progress, so will need to be selective in deciding where to invest in tracking and analyzing data. Teams should document information on the campaign’s </a:t>
            </a:r>
            <a:r>
              <a:rPr lang="en-US" sz="1800" i="1" dirty="0"/>
              <a:t>activities/outputs </a:t>
            </a:r>
            <a:r>
              <a:rPr lang="en-US" sz="1800" dirty="0"/>
              <a:t>(such as numbers involved in mobilizations, media coverage of events) and campaign </a:t>
            </a:r>
            <a:r>
              <a:rPr lang="en-US" sz="1800" i="1" dirty="0"/>
              <a:t>outcomes </a:t>
            </a:r>
            <a:r>
              <a:rPr lang="en-US" sz="1800" dirty="0"/>
              <a:t>(such as shifts in decision-makers positions, changes in public awareness and engagement. </a:t>
            </a:r>
            <a:endParaRPr lang="en-US" sz="1800" dirty="0" smtClean="0"/>
          </a:p>
          <a:p>
            <a:r>
              <a:rPr lang="en-US" sz="1800" dirty="0" smtClean="0"/>
              <a:t>As learning is an Ongoing process, there are a few monitoring tools that are focused on turning data-evidence into Learning. Be sure to include some of these tools in your MEL Plan</a:t>
            </a:r>
          </a:p>
          <a:p>
            <a:r>
              <a:rPr lang="en-US" sz="1800" dirty="0" smtClean="0"/>
              <a:t>Also include Evaluations </a:t>
            </a:r>
            <a:r>
              <a:rPr lang="en-US" sz="1800" dirty="0"/>
              <a:t>in your </a:t>
            </a:r>
            <a:r>
              <a:rPr lang="en-US" sz="1800" dirty="0" smtClean="0"/>
              <a:t>plan, at least a final one, but it is recommended to also include mid term. Evaluations will benefit from all the information gathered by ongoing monitoring, but they will help you to answer more complex questions about higher level outcomes, assumptions, etc.</a:t>
            </a:r>
            <a:endParaRPr lang="en-US" sz="1800" dirty="0"/>
          </a:p>
        </p:txBody>
      </p:sp>
    </p:spTree>
    <p:extLst>
      <p:ext uri="{BB962C8B-B14F-4D97-AF65-F5344CB8AC3E}">
        <p14:creationId xmlns:p14="http://schemas.microsoft.com/office/powerpoint/2010/main" val="371832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700808"/>
            <a:ext cx="8466137" cy="1080120"/>
          </a:xfrm>
        </p:spPr>
        <p:txBody>
          <a:bodyPr/>
          <a:lstStyle/>
          <a:p>
            <a:r>
              <a:rPr lang="es-ES" dirty="0" smtClean="0"/>
              <a:t>1. </a:t>
            </a:r>
            <a:r>
              <a:rPr lang="es-ES" dirty="0" err="1" smtClean="0"/>
              <a:t>Introduction</a:t>
            </a:r>
            <a:endParaRPr lang="es-ES" dirty="0"/>
          </a:p>
        </p:txBody>
      </p:sp>
      <p:sp>
        <p:nvSpPr>
          <p:cNvPr id="4" name="CuadroTexto 3"/>
          <p:cNvSpPr txBox="1"/>
          <p:nvPr/>
        </p:nvSpPr>
        <p:spPr>
          <a:xfrm>
            <a:off x="1331640" y="3284984"/>
            <a:ext cx="4032448" cy="923330"/>
          </a:xfrm>
          <a:prstGeom prst="rect">
            <a:avLst/>
          </a:prstGeom>
          <a:noFill/>
        </p:spPr>
        <p:txBody>
          <a:bodyPr wrap="square" rtlCol="0">
            <a:spAutoFit/>
          </a:bodyPr>
          <a:lstStyle/>
          <a:p>
            <a:r>
              <a:rPr lang="es-ES" dirty="0" smtClean="0"/>
              <a:t>1.1 </a:t>
            </a:r>
            <a:r>
              <a:rPr lang="es-ES" dirty="0" err="1" smtClean="0"/>
              <a:t>Influencing</a:t>
            </a:r>
            <a:endParaRPr lang="es-ES" dirty="0" smtClean="0"/>
          </a:p>
          <a:p>
            <a:r>
              <a:rPr lang="es-ES" dirty="0" smtClean="0"/>
              <a:t>1.2. MEL at Oxfam</a:t>
            </a:r>
          </a:p>
          <a:p>
            <a:r>
              <a:rPr lang="es-ES" dirty="0" smtClean="0"/>
              <a:t>1.3. MEL of </a:t>
            </a:r>
            <a:r>
              <a:rPr lang="es-ES" dirty="0" err="1" smtClean="0"/>
              <a:t>Influencing</a:t>
            </a:r>
            <a:endParaRPr lang="es-ES" dirty="0"/>
          </a:p>
        </p:txBody>
      </p:sp>
    </p:spTree>
    <p:extLst>
      <p:ext uri="{BB962C8B-B14F-4D97-AF65-F5344CB8AC3E}">
        <p14:creationId xmlns:p14="http://schemas.microsoft.com/office/powerpoint/2010/main" val="3437398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MEL </a:t>
            </a:r>
            <a:r>
              <a:rPr lang="es-ES" dirty="0" err="1" smtClean="0"/>
              <a:t>components</a:t>
            </a:r>
            <a:r>
              <a:rPr lang="es-ES" dirty="0" smtClean="0"/>
              <a:t> are </a:t>
            </a:r>
            <a:r>
              <a:rPr lang="es-ES" dirty="0" err="1" smtClean="0"/>
              <a:t>part</a:t>
            </a:r>
            <a:r>
              <a:rPr lang="es-ES" dirty="0" smtClean="0"/>
              <a:t> of </a:t>
            </a:r>
            <a:r>
              <a:rPr lang="es-ES" dirty="0" err="1" smtClean="0"/>
              <a:t>the</a:t>
            </a:r>
            <a:r>
              <a:rPr lang="es-ES" dirty="0" smtClean="0"/>
              <a:t> Data </a:t>
            </a:r>
            <a:r>
              <a:rPr lang="es-ES" dirty="0" err="1" smtClean="0"/>
              <a:t>collection</a:t>
            </a:r>
            <a:r>
              <a:rPr lang="es-ES" dirty="0" smtClean="0"/>
              <a:t> Plan</a:t>
            </a:r>
            <a:endParaRPr lang="es-ES" dirty="0"/>
          </a:p>
        </p:txBody>
      </p:sp>
      <p:sp>
        <p:nvSpPr>
          <p:cNvPr id="3" name="Marcador de contenido 2"/>
          <p:cNvSpPr>
            <a:spLocks noGrp="1"/>
          </p:cNvSpPr>
          <p:nvPr>
            <p:ph idx="1"/>
          </p:nvPr>
        </p:nvSpPr>
        <p:spPr>
          <a:xfrm>
            <a:off x="4910688" y="1268760"/>
            <a:ext cx="4233312" cy="4800314"/>
          </a:xfrm>
        </p:spPr>
        <p:txBody>
          <a:bodyPr/>
          <a:lstStyle/>
          <a:p>
            <a:pPr lvl="1"/>
            <a:r>
              <a:rPr lang="es-ES" sz="2000" b="1" dirty="0" smtClean="0"/>
              <a:t>M</a:t>
            </a:r>
            <a:r>
              <a:rPr lang="es-ES" sz="2000" dirty="0" smtClean="0"/>
              <a:t>-stands for </a:t>
            </a:r>
            <a:r>
              <a:rPr lang="es-ES" sz="2000" dirty="0" err="1" smtClean="0"/>
              <a:t>Monitoring</a:t>
            </a:r>
            <a:endParaRPr lang="es-ES" sz="2000" dirty="0" smtClean="0"/>
          </a:p>
          <a:p>
            <a:pPr marL="715963"/>
            <a:r>
              <a:rPr lang="es-ES" sz="2000" b="1" dirty="0" smtClean="0"/>
              <a:t>E</a:t>
            </a:r>
            <a:r>
              <a:rPr lang="es-ES" sz="2000" dirty="0" smtClean="0"/>
              <a:t>-stands for </a:t>
            </a:r>
            <a:r>
              <a:rPr lang="es-ES" sz="2000" dirty="0" err="1" smtClean="0"/>
              <a:t>Evaluation</a:t>
            </a:r>
            <a:endParaRPr lang="es-ES" sz="2000" dirty="0" smtClean="0"/>
          </a:p>
          <a:p>
            <a:pPr marL="715963"/>
            <a:r>
              <a:rPr lang="es-ES" sz="2000" b="1" dirty="0" smtClean="0"/>
              <a:t>L</a:t>
            </a:r>
            <a:r>
              <a:rPr lang="es-ES" sz="2000" dirty="0" smtClean="0"/>
              <a:t>-stands for Learning</a:t>
            </a:r>
          </a:p>
          <a:p>
            <a:pPr marL="0" indent="0">
              <a:buNone/>
            </a:pPr>
            <a:r>
              <a:rPr lang="es-ES" dirty="0" err="1" smtClean="0"/>
              <a:t>You</a:t>
            </a:r>
            <a:r>
              <a:rPr lang="es-ES" dirty="0" smtClean="0"/>
              <a:t> </a:t>
            </a:r>
            <a:r>
              <a:rPr lang="es-ES" dirty="0" err="1" smtClean="0"/>
              <a:t>probably</a:t>
            </a:r>
            <a:r>
              <a:rPr lang="es-ES" dirty="0" smtClean="0"/>
              <a:t> </a:t>
            </a:r>
            <a:r>
              <a:rPr lang="es-ES" dirty="0" err="1" smtClean="0"/>
              <a:t>have</a:t>
            </a:r>
            <a:r>
              <a:rPr lang="es-ES" dirty="0" smtClean="0"/>
              <a:t> </a:t>
            </a:r>
            <a:r>
              <a:rPr lang="es-ES" dirty="0" err="1" smtClean="0"/>
              <a:t>seen</a:t>
            </a:r>
            <a:r>
              <a:rPr lang="es-ES" dirty="0" smtClean="0"/>
              <a:t> </a:t>
            </a:r>
            <a:r>
              <a:rPr lang="es-ES" dirty="0" err="1" smtClean="0"/>
              <a:t>the</a:t>
            </a:r>
            <a:r>
              <a:rPr lang="es-ES" dirty="0" smtClean="0"/>
              <a:t> </a:t>
            </a:r>
            <a:r>
              <a:rPr lang="es-ES" dirty="0" err="1" smtClean="0"/>
              <a:t>acronim</a:t>
            </a:r>
            <a:r>
              <a:rPr lang="es-ES" dirty="0" smtClean="0"/>
              <a:t> MEAL </a:t>
            </a:r>
            <a:r>
              <a:rPr lang="es-ES" dirty="0" err="1" smtClean="0"/>
              <a:t>also</a:t>
            </a:r>
            <a:r>
              <a:rPr lang="es-ES" dirty="0" smtClean="0"/>
              <a:t> </a:t>
            </a:r>
            <a:r>
              <a:rPr lang="es-ES" dirty="0" err="1" smtClean="0"/>
              <a:t>widely</a:t>
            </a:r>
            <a:r>
              <a:rPr lang="es-ES" dirty="0" smtClean="0"/>
              <a:t> </a:t>
            </a:r>
            <a:r>
              <a:rPr lang="es-ES" dirty="0" err="1" smtClean="0"/>
              <a:t>used</a:t>
            </a:r>
            <a:r>
              <a:rPr lang="es-ES" dirty="0" smtClean="0"/>
              <a:t>, </a:t>
            </a:r>
            <a:r>
              <a:rPr lang="es-ES" dirty="0" err="1" smtClean="0"/>
              <a:t>where</a:t>
            </a:r>
            <a:endParaRPr lang="es-ES" dirty="0" smtClean="0"/>
          </a:p>
          <a:p>
            <a:pPr lvl="1"/>
            <a:r>
              <a:rPr lang="es-ES" sz="2000" b="1" dirty="0" smtClean="0"/>
              <a:t>A</a:t>
            </a:r>
            <a:r>
              <a:rPr lang="es-ES" sz="2000" dirty="0" smtClean="0"/>
              <a:t>- stands for </a:t>
            </a:r>
            <a:r>
              <a:rPr lang="es-ES" sz="2000" dirty="0" err="1" smtClean="0"/>
              <a:t>Accountability</a:t>
            </a:r>
            <a:endParaRPr lang="es-ES" sz="2000" dirty="0" smtClean="0"/>
          </a:p>
          <a:p>
            <a:pPr marL="457200" lvl="1" indent="0">
              <a:buNone/>
            </a:pPr>
            <a:endParaRPr lang="es-ES" sz="2000" dirty="0"/>
          </a:p>
          <a:p>
            <a:pPr marL="0" lvl="1" indent="0">
              <a:buNone/>
            </a:pPr>
            <a:r>
              <a:rPr lang="es-ES" sz="2000" dirty="0" err="1" smtClean="0"/>
              <a:t>However</a:t>
            </a:r>
            <a:r>
              <a:rPr lang="es-ES" sz="2000" dirty="0" smtClean="0"/>
              <a:t>, as </a:t>
            </a:r>
            <a:r>
              <a:rPr lang="es-ES" sz="2000" dirty="0" err="1" smtClean="0"/>
              <a:t>important</a:t>
            </a:r>
            <a:r>
              <a:rPr lang="es-ES" sz="2000" dirty="0" smtClean="0"/>
              <a:t> as </a:t>
            </a:r>
            <a:r>
              <a:rPr lang="es-ES" sz="2000" dirty="0" err="1" smtClean="0"/>
              <a:t>it</a:t>
            </a:r>
            <a:r>
              <a:rPr lang="es-ES" sz="2000" dirty="0" smtClean="0"/>
              <a:t> </a:t>
            </a:r>
            <a:r>
              <a:rPr lang="es-ES" sz="2000" dirty="0" err="1" smtClean="0"/>
              <a:t>is</a:t>
            </a:r>
            <a:r>
              <a:rPr lang="es-ES" sz="2000" dirty="0" smtClean="0"/>
              <a:t>, </a:t>
            </a:r>
            <a:r>
              <a:rPr lang="es-ES" sz="2000" dirty="0" err="1" smtClean="0"/>
              <a:t>Accountabilty</a:t>
            </a:r>
            <a:r>
              <a:rPr lang="es-ES" sz="2000" dirty="0" smtClean="0"/>
              <a:t> </a:t>
            </a:r>
            <a:r>
              <a:rPr lang="es-ES" sz="2000" dirty="0" err="1" smtClean="0"/>
              <a:t>actions</a:t>
            </a:r>
            <a:r>
              <a:rPr lang="es-ES" sz="2000" dirty="0" smtClean="0"/>
              <a:t>/</a:t>
            </a:r>
            <a:r>
              <a:rPr lang="es-ES" sz="2000" dirty="0" err="1" smtClean="0"/>
              <a:t>activities</a:t>
            </a:r>
            <a:r>
              <a:rPr lang="es-ES" sz="2000" dirty="0" smtClean="0"/>
              <a:t> are </a:t>
            </a:r>
            <a:r>
              <a:rPr lang="es-ES" sz="2000" dirty="0" err="1" smtClean="0"/>
              <a:t>not</a:t>
            </a:r>
            <a:r>
              <a:rPr lang="es-ES" sz="2000" dirty="0" smtClean="0"/>
              <a:t> </a:t>
            </a:r>
            <a:r>
              <a:rPr lang="es-ES" sz="2000" dirty="0" err="1" smtClean="0"/>
              <a:t>often</a:t>
            </a:r>
            <a:r>
              <a:rPr lang="es-ES" sz="2000" dirty="0" smtClean="0"/>
              <a:t> </a:t>
            </a:r>
            <a:r>
              <a:rPr lang="es-ES" sz="2000" dirty="0" err="1" smtClean="0"/>
              <a:t>included</a:t>
            </a:r>
            <a:r>
              <a:rPr lang="es-ES" sz="2000" dirty="0" smtClean="0"/>
              <a:t> in </a:t>
            </a:r>
            <a:r>
              <a:rPr lang="es-ES" sz="2000" dirty="0" err="1" smtClean="0"/>
              <a:t>the</a:t>
            </a:r>
            <a:r>
              <a:rPr lang="es-ES" sz="2000" dirty="0" smtClean="0"/>
              <a:t> MEL plan, as </a:t>
            </a:r>
            <a:r>
              <a:rPr lang="es-ES" sz="2000" dirty="0" err="1" smtClean="0"/>
              <a:t>it</a:t>
            </a:r>
            <a:r>
              <a:rPr lang="es-ES" sz="2000" dirty="0" smtClean="0"/>
              <a:t> </a:t>
            </a:r>
            <a:r>
              <a:rPr lang="es-ES" sz="2000" dirty="0" err="1" smtClean="0"/>
              <a:t>is</a:t>
            </a:r>
            <a:r>
              <a:rPr lang="es-ES" sz="2000" dirty="0" smtClean="0"/>
              <a:t> </a:t>
            </a:r>
            <a:r>
              <a:rPr lang="es-ES" sz="2000" dirty="0" err="1" smtClean="0"/>
              <a:t>mostly</a:t>
            </a:r>
            <a:r>
              <a:rPr lang="es-ES" sz="2000" dirty="0" smtClean="0"/>
              <a:t> </a:t>
            </a:r>
            <a:r>
              <a:rPr lang="es-ES" sz="2000" dirty="0" err="1" smtClean="0"/>
              <a:t>focused</a:t>
            </a:r>
            <a:r>
              <a:rPr lang="es-ES" sz="2000" dirty="0" smtClean="0"/>
              <a:t> un Data </a:t>
            </a:r>
            <a:r>
              <a:rPr lang="es-ES" sz="2000" dirty="0" err="1" smtClean="0"/>
              <a:t>collection</a:t>
            </a:r>
            <a:r>
              <a:rPr lang="es-ES" sz="2000" dirty="0" smtClean="0"/>
              <a:t>. </a:t>
            </a:r>
          </a:p>
          <a:p>
            <a:pPr lvl="1"/>
            <a:endParaRPr lang="es-ES" sz="2000" dirty="0" smtClean="0"/>
          </a:p>
          <a:p>
            <a:pPr lvl="1"/>
            <a:endParaRPr lang="es-ES" dirty="0"/>
          </a:p>
          <a:p>
            <a:pPr marL="0" indent="0">
              <a:buNone/>
            </a:pPr>
            <a:endParaRPr lang="es-ES" dirty="0"/>
          </a:p>
        </p:txBody>
      </p:sp>
      <p:pic>
        <p:nvPicPr>
          <p:cNvPr id="4" name="Imagen 3"/>
          <p:cNvPicPr>
            <a:picLocks noChangeAspect="1"/>
          </p:cNvPicPr>
          <p:nvPr/>
        </p:nvPicPr>
        <p:blipFill>
          <a:blip r:embed="rId2"/>
          <a:stretch>
            <a:fillRect/>
          </a:stretch>
        </p:blipFill>
        <p:spPr>
          <a:xfrm>
            <a:off x="251251" y="1409637"/>
            <a:ext cx="4659437" cy="4659437"/>
          </a:xfrm>
          <a:prstGeom prst="rect">
            <a:avLst/>
          </a:prstGeom>
        </p:spPr>
      </p:pic>
    </p:spTree>
    <p:extLst>
      <p:ext uri="{BB962C8B-B14F-4D97-AF65-F5344CB8AC3E}">
        <p14:creationId xmlns:p14="http://schemas.microsoft.com/office/powerpoint/2010/main" val="3928413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3.2. </a:t>
            </a:r>
            <a:r>
              <a:rPr lang="es-ES" dirty="0" err="1" smtClean="0"/>
              <a:t>Monitoring</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349191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MEL as a </a:t>
            </a:r>
            <a:r>
              <a:rPr lang="es-ES" dirty="0" err="1" smtClean="0"/>
              <a:t>Cycle</a:t>
            </a:r>
            <a:endParaRPr lang="es-ES" dirty="0"/>
          </a:p>
        </p:txBody>
      </p:sp>
      <p:graphicFrame>
        <p:nvGraphicFramePr>
          <p:cNvPr id="4" name="Diagram 1"/>
          <p:cNvGraphicFramePr>
            <a:graphicFrameLocks noGrp="1"/>
          </p:cNvGraphicFramePr>
          <p:nvPr>
            <p:ph idx="1"/>
            <p:extLst>
              <p:ext uri="{D42A27DB-BD31-4B8C-83A1-F6EECF244321}">
                <p14:modId xmlns:p14="http://schemas.microsoft.com/office/powerpoint/2010/main" val="143939545"/>
              </p:ext>
            </p:extLst>
          </p:nvPr>
        </p:nvGraphicFramePr>
        <p:xfrm>
          <a:off x="-180528" y="1700808"/>
          <a:ext cx="5842992" cy="42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bwMode="auto">
          <a:xfrm>
            <a:off x="4860032" y="993775"/>
            <a:ext cx="4038600" cy="4968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AU" sz="1600" b="1" kern="0" dirty="0" smtClean="0">
                <a:solidFill>
                  <a:srgbClr val="000000"/>
                </a:solidFill>
                <a:latin typeface="Arial" panose="020B0604020202020204" pitchFamily="34" charset="0"/>
              </a:rPr>
              <a:t>MONITORING</a:t>
            </a:r>
          </a:p>
          <a:p>
            <a:pPr marL="0" indent="0">
              <a:buFontTx/>
              <a:buNone/>
            </a:pPr>
            <a:r>
              <a:rPr lang="en-AU" sz="1600" i="1" kern="0" dirty="0" smtClean="0">
                <a:solidFill>
                  <a:srgbClr val="000000"/>
                </a:solidFill>
                <a:latin typeface="Arial" panose="020B0604020202020204" pitchFamily="34" charset="0"/>
              </a:rPr>
              <a:t>Like a </a:t>
            </a:r>
            <a:r>
              <a:rPr lang="en-AU" sz="1600" b="1" i="1" kern="0" dirty="0" smtClean="0">
                <a:solidFill>
                  <a:srgbClr val="000000"/>
                </a:solidFill>
                <a:latin typeface="Arial" panose="020B0604020202020204" pitchFamily="34" charset="0"/>
              </a:rPr>
              <a:t>dashboard </a:t>
            </a:r>
            <a:r>
              <a:rPr lang="en-AU" sz="1600" i="1" kern="0" dirty="0" smtClean="0">
                <a:solidFill>
                  <a:srgbClr val="000000"/>
                </a:solidFill>
                <a:latin typeface="Arial" panose="020B0604020202020204" pitchFamily="34" charset="0"/>
              </a:rPr>
              <a:t>of a car that gives regular</a:t>
            </a:r>
          </a:p>
          <a:p>
            <a:pPr marL="0" indent="0">
              <a:buFontTx/>
              <a:buNone/>
            </a:pPr>
            <a:r>
              <a:rPr lang="en-AU" sz="1600" i="1" kern="0" dirty="0" smtClean="0">
                <a:solidFill>
                  <a:srgbClr val="000000"/>
                </a:solidFill>
                <a:latin typeface="Arial,Italic"/>
              </a:rPr>
              <a:t>“readings”</a:t>
            </a:r>
          </a:p>
          <a:p>
            <a:pPr marL="0" indent="0">
              <a:buFontTx/>
              <a:buNone/>
            </a:pPr>
            <a:endParaRPr lang="en-AU" sz="1600" i="1" kern="0" dirty="0" smtClean="0">
              <a:solidFill>
                <a:srgbClr val="000000"/>
              </a:solidFill>
              <a:latin typeface="Arial,Italic"/>
            </a:endParaRPr>
          </a:p>
          <a:p>
            <a:pPr marL="0" indent="0">
              <a:buFontTx/>
              <a:buNone/>
            </a:pPr>
            <a:endParaRPr lang="en-AU" sz="1600" i="1" kern="0" dirty="0" smtClean="0">
              <a:solidFill>
                <a:srgbClr val="000000"/>
              </a:solidFill>
              <a:latin typeface="Arial,Italic"/>
            </a:endParaRPr>
          </a:p>
          <a:p>
            <a:pPr marL="0" indent="0">
              <a:buFontTx/>
              <a:buNone/>
            </a:pPr>
            <a:endParaRPr lang="en-AU" sz="1600" kern="0" dirty="0" smtClean="0">
              <a:solidFill>
                <a:srgbClr val="000000"/>
              </a:solidFill>
              <a:latin typeface="Arial" panose="020B0604020202020204" pitchFamily="34" charset="0"/>
            </a:endParaRPr>
          </a:p>
          <a:p>
            <a:pPr marL="0" indent="0">
              <a:buFontTx/>
              <a:buNone/>
            </a:pPr>
            <a:r>
              <a:rPr lang="en-AU" sz="1600" kern="0" dirty="0" smtClean="0">
                <a:solidFill>
                  <a:srgbClr val="000000"/>
                </a:solidFill>
                <a:latin typeface="Arial" panose="020B0604020202020204" pitchFamily="34" charset="0"/>
              </a:rPr>
              <a:t>A continuous function to provide early</a:t>
            </a:r>
          </a:p>
          <a:p>
            <a:pPr marL="0" indent="0">
              <a:buFontTx/>
              <a:buNone/>
            </a:pPr>
            <a:r>
              <a:rPr lang="en-AU" sz="1600" kern="0" dirty="0" smtClean="0">
                <a:solidFill>
                  <a:srgbClr val="000000"/>
                </a:solidFill>
                <a:latin typeface="Arial" panose="020B0604020202020204" pitchFamily="34" charset="0"/>
              </a:rPr>
              <a:t>indications of progress – or lack thereof</a:t>
            </a:r>
          </a:p>
          <a:p>
            <a:pPr marL="0" indent="0">
              <a:buFontTx/>
              <a:buNone/>
            </a:pPr>
            <a:r>
              <a:rPr lang="en-AU" sz="1600" kern="0" dirty="0" smtClean="0">
                <a:solidFill>
                  <a:srgbClr val="000000"/>
                </a:solidFill>
                <a:latin typeface="Arial" panose="020B0604020202020204" pitchFamily="34" charset="0"/>
              </a:rPr>
              <a:t>– in achievements of results</a:t>
            </a:r>
          </a:p>
          <a:p>
            <a:pPr marL="0" indent="0">
              <a:buFontTx/>
              <a:buNone/>
            </a:pPr>
            <a:endParaRPr lang="en-AU" sz="1600" kern="0" dirty="0" smtClean="0">
              <a:solidFill>
                <a:srgbClr val="000000"/>
              </a:solidFill>
              <a:latin typeface="Arial" panose="020B0604020202020204" pitchFamily="34" charset="0"/>
            </a:endParaRPr>
          </a:p>
          <a:p>
            <a:pPr marL="0" indent="0">
              <a:buFontTx/>
              <a:buNone/>
            </a:pPr>
            <a:endParaRPr lang="en-AU" sz="1600" b="1" kern="0" dirty="0" smtClean="0">
              <a:solidFill>
                <a:srgbClr val="000000"/>
              </a:solidFill>
              <a:latin typeface="Arial" panose="020B0604020202020204" pitchFamily="34" charset="0"/>
            </a:endParaRPr>
          </a:p>
          <a:p>
            <a:pPr marL="0" indent="0">
              <a:buFontTx/>
              <a:buNone/>
            </a:pPr>
            <a:r>
              <a:rPr lang="en-AU" sz="1600" kern="0" dirty="0" smtClean="0">
                <a:solidFill>
                  <a:srgbClr val="000000"/>
                </a:solidFill>
                <a:latin typeface="Arial" panose="020B0604020202020204" pitchFamily="34" charset="0"/>
              </a:rPr>
              <a:t>. </a:t>
            </a:r>
          </a:p>
          <a:p>
            <a:pPr marL="0" indent="0">
              <a:buFontTx/>
              <a:buNone/>
            </a:pPr>
            <a:endParaRPr lang="en-AU" sz="1600" b="1" kern="0" dirty="0" smtClean="0">
              <a:solidFill>
                <a:srgbClr val="000000"/>
              </a:solidFill>
              <a:latin typeface="Arial" panose="020B0604020202020204" pitchFamily="34" charset="0"/>
            </a:endParaRPr>
          </a:p>
          <a:p>
            <a:pPr marL="0" indent="0">
              <a:buFontTx/>
              <a:buNone/>
            </a:pPr>
            <a:endParaRPr lang="en-AU" sz="1600" kern="0" dirty="0" smtClean="0">
              <a:solidFill>
                <a:srgbClr val="000000"/>
              </a:solidFill>
              <a:latin typeface="Arial" panose="020B0604020202020204" pitchFamily="34" charset="0"/>
            </a:endParaRPr>
          </a:p>
          <a:p>
            <a:pPr marL="0" indent="0">
              <a:buFontTx/>
              <a:buNone/>
            </a:pPr>
            <a:endParaRPr lang="en-AU" kern="0" dirty="0"/>
          </a:p>
        </p:txBody>
      </p:sp>
      <p:pic>
        <p:nvPicPr>
          <p:cNvPr id="7" name="Picture 5"/>
          <p:cNvPicPr>
            <a:picLocks noChangeAspect="1"/>
          </p:cNvPicPr>
          <p:nvPr/>
        </p:nvPicPr>
        <p:blipFill>
          <a:blip r:embed="rId8" cstate="print"/>
          <a:stretch>
            <a:fillRect/>
          </a:stretch>
        </p:blipFill>
        <p:spPr>
          <a:xfrm>
            <a:off x="6156176" y="1988840"/>
            <a:ext cx="1800200" cy="1254695"/>
          </a:xfrm>
          <a:prstGeom prst="rect">
            <a:avLst/>
          </a:prstGeom>
        </p:spPr>
      </p:pic>
    </p:spTree>
    <p:extLst>
      <p:ext uri="{BB962C8B-B14F-4D97-AF65-F5344CB8AC3E}">
        <p14:creationId xmlns:p14="http://schemas.microsoft.com/office/powerpoint/2010/main" val="830322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Monitoring – Useful Questions</a:t>
            </a:r>
          </a:p>
        </p:txBody>
      </p:sp>
      <p:graphicFrame>
        <p:nvGraphicFramePr>
          <p:cNvPr id="5" name="Table 4"/>
          <p:cNvGraphicFramePr>
            <a:graphicFrameLocks noGrp="1"/>
          </p:cNvGraphicFramePr>
          <p:nvPr>
            <p:extLst/>
          </p:nvPr>
        </p:nvGraphicFramePr>
        <p:xfrm>
          <a:off x="467544" y="1484784"/>
          <a:ext cx="8208912" cy="5148173"/>
        </p:xfrm>
        <a:graphic>
          <a:graphicData uri="http://schemas.openxmlformats.org/drawingml/2006/table">
            <a:tbl>
              <a:tblPr/>
              <a:tblGrid>
                <a:gridCol w="1327047">
                  <a:extLst>
                    <a:ext uri="{9D8B030D-6E8A-4147-A177-3AD203B41FA5}">
                      <a16:colId xmlns:a16="http://schemas.microsoft.com/office/drawing/2014/main" val="20000"/>
                    </a:ext>
                  </a:extLst>
                </a:gridCol>
                <a:gridCol w="6881865">
                  <a:extLst>
                    <a:ext uri="{9D8B030D-6E8A-4147-A177-3AD203B41FA5}">
                      <a16:colId xmlns:a16="http://schemas.microsoft.com/office/drawing/2014/main" val="20001"/>
                    </a:ext>
                  </a:extLst>
                </a:gridCol>
              </a:tblGrid>
              <a:tr h="272029">
                <a:tc>
                  <a:txBody>
                    <a:bodyPr/>
                    <a:lstStyle/>
                    <a:p>
                      <a:pPr fontAlgn="t"/>
                      <a:r>
                        <a:rPr lang="en-US" sz="1600" b="1" dirty="0">
                          <a:solidFill>
                            <a:srgbClr val="000000"/>
                          </a:solidFill>
                          <a:effectLst/>
                          <a:latin typeface="Arial"/>
                        </a:rPr>
                        <a:t>Question</a:t>
                      </a:r>
                      <a:endParaRPr lang="en-US" sz="1600" dirty="0">
                        <a:effectLst/>
                        <a:latin typeface="Arial"/>
                      </a:endParaRP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1600" b="1">
                          <a:solidFill>
                            <a:srgbClr val="000000"/>
                          </a:solidFill>
                          <a:effectLst/>
                          <a:latin typeface="Arial"/>
                        </a:rPr>
                        <a:t>Suggestions</a:t>
                      </a:r>
                      <a:endParaRPr lang="en-US" sz="1600">
                        <a:effectLst/>
                        <a:latin typeface="Arial"/>
                      </a:endParaRP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96109">
                <a:tc>
                  <a:txBody>
                    <a:bodyPr/>
                    <a:lstStyle/>
                    <a:p>
                      <a:pPr fontAlgn="t"/>
                      <a:r>
                        <a:rPr lang="en-US" sz="1600" dirty="0">
                          <a:effectLst/>
                          <a:latin typeface="Arial"/>
                        </a:rPr>
                        <a:t>What are you already collecting?</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1600" dirty="0">
                          <a:effectLst/>
                          <a:latin typeface="Arial"/>
                        </a:rPr>
                        <a:t>Who might already be collecting the data you’re choosing? For example, does your advocacy lead keep records of correspondence with policy contacts? Budgets can be used to document campaign investments.</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91641">
                <a:tc>
                  <a:txBody>
                    <a:bodyPr/>
                    <a:lstStyle/>
                    <a:p>
                      <a:pPr fontAlgn="t"/>
                      <a:r>
                        <a:rPr lang="en-US" sz="1600" dirty="0">
                          <a:effectLst/>
                          <a:latin typeface="Arial"/>
                        </a:rPr>
                        <a:t>What can be automated?</a:t>
                      </a:r>
                    </a:p>
                    <a:p>
                      <a:pPr fontAlgn="t"/>
                      <a:r>
                        <a:rPr lang="en-US" sz="1600" dirty="0">
                          <a:effectLst/>
                          <a:latin typeface="Arial"/>
                        </a:rPr>
                        <a:t> </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1600" dirty="0">
                          <a:effectLst/>
                          <a:latin typeface="Arial"/>
                        </a:rPr>
                        <a:t>How might you change your working style or use basic tools to help you regularly collect data, without much effort? For example:</a:t>
                      </a:r>
                    </a:p>
                    <a:p>
                      <a:pPr marL="285750" indent="-285750" fontAlgn="t">
                        <a:buFont typeface="Arial" panose="020B0604020202020204" pitchFamily="34" charset="0"/>
                        <a:buChar char="•"/>
                      </a:pPr>
                      <a:r>
                        <a:rPr lang="en-US" sz="1600" dirty="0">
                          <a:effectLst/>
                          <a:latin typeface="Arial"/>
                        </a:rPr>
                        <a:t>Adding important data to regular meeting minutes – so documents that would normally be saved anyway can also double as MEL tools.</a:t>
                      </a:r>
                    </a:p>
                    <a:p>
                      <a:pPr marL="285750" indent="-285750" fontAlgn="t">
                        <a:buFont typeface="Arial" panose="020B0604020202020204" pitchFamily="34" charset="0"/>
                        <a:buChar char="•"/>
                      </a:pPr>
                      <a:r>
                        <a:rPr lang="en-US" sz="1600" dirty="0">
                          <a:effectLst/>
                          <a:latin typeface="Arial"/>
                        </a:rPr>
                        <a:t>Free electronic data-collection tools (email accounts, RSS feed collectors, etc.) where you can easily forward monitoring information.</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93875">
                <a:tc>
                  <a:txBody>
                    <a:bodyPr/>
                    <a:lstStyle/>
                    <a:p>
                      <a:pPr fontAlgn="t"/>
                      <a:r>
                        <a:rPr lang="en-US" sz="1600">
                          <a:effectLst/>
                          <a:latin typeface="Arial"/>
                        </a:rPr>
                        <a:t>Which different perspectives are included?</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1600" dirty="0">
                          <a:effectLst/>
                          <a:latin typeface="Arial"/>
                        </a:rPr>
                        <a:t>Which perspectives are missing? Don’t forget to include some outside perspectives, so voices other than from Oxfam are included. You might do this by:</a:t>
                      </a:r>
                    </a:p>
                    <a:p>
                      <a:pPr marL="285750" indent="-285750" fontAlgn="t">
                        <a:buFont typeface="Arial" panose="020B0604020202020204" pitchFamily="34" charset="0"/>
                        <a:buChar char="•"/>
                      </a:pPr>
                      <a:r>
                        <a:rPr lang="en-US" sz="1600" dirty="0">
                          <a:effectLst/>
                          <a:latin typeface="Arial"/>
                        </a:rPr>
                        <a:t>Creating feedback tools for campaign participants (e.g. storing all Facebook comments)</a:t>
                      </a:r>
                    </a:p>
                    <a:p>
                      <a:pPr marL="285750" indent="-285750" fontAlgn="t">
                        <a:buFont typeface="Arial" panose="020B0604020202020204" pitchFamily="34" charset="0"/>
                        <a:buChar char="•"/>
                      </a:pPr>
                      <a:r>
                        <a:rPr lang="en-US" sz="1600" dirty="0">
                          <a:effectLst/>
                          <a:latin typeface="Arial"/>
                        </a:rPr>
                        <a:t>Actively soliciting input from people outside the organization.</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6109">
                <a:tc>
                  <a:txBody>
                    <a:bodyPr/>
                    <a:lstStyle/>
                    <a:p>
                      <a:pPr fontAlgn="t"/>
                      <a:r>
                        <a:rPr lang="en-US" sz="1600">
                          <a:effectLst/>
                          <a:latin typeface="Arial"/>
                        </a:rPr>
                        <a:t>Is this too much information?</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1600" dirty="0">
                          <a:effectLst/>
                          <a:latin typeface="Arial"/>
                        </a:rPr>
                        <a:t>Make sure to collect only as much data as you can review and reflect upon in the team! It is better to collect information on a few indicators in a systematic way over time than collect information on a number of different indicators in haphazard way.</a:t>
                      </a:r>
                    </a:p>
                  </a:txBody>
                  <a:tcPr marL="25848" marR="25848" marT="25848" marB="258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3613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solidFill>
                  <a:schemeClr val="accent1"/>
                </a:solidFill>
              </a:rPr>
              <a:t>Useful</a:t>
            </a:r>
            <a:r>
              <a:rPr lang="es-ES" dirty="0" smtClean="0">
                <a:solidFill>
                  <a:schemeClr val="accent1"/>
                </a:solidFill>
              </a:rPr>
              <a:t> tolos and </a:t>
            </a:r>
            <a:r>
              <a:rPr lang="es-ES" dirty="0" err="1" smtClean="0">
                <a:solidFill>
                  <a:schemeClr val="accent1"/>
                </a:solidFill>
              </a:rPr>
              <a:t>Docs</a:t>
            </a:r>
            <a:endParaRPr lang="es-ES" dirty="0">
              <a:solidFill>
                <a:schemeClr val="accent1"/>
              </a:solidFill>
            </a:endParaRPr>
          </a:p>
        </p:txBody>
      </p:sp>
      <p:sp>
        <p:nvSpPr>
          <p:cNvPr id="3" name="Marcador de contenido 2"/>
          <p:cNvSpPr>
            <a:spLocks noGrp="1"/>
          </p:cNvSpPr>
          <p:nvPr>
            <p:ph idx="1"/>
          </p:nvPr>
        </p:nvSpPr>
        <p:spPr>
          <a:xfrm>
            <a:off x="457200" y="1124744"/>
            <a:ext cx="8229600" cy="4278313"/>
          </a:xfrm>
        </p:spPr>
        <p:txBody>
          <a:bodyPr/>
          <a:lstStyle/>
          <a:p>
            <a:r>
              <a:rPr lang="en-US" sz="1600" b="1" dirty="0">
                <a:hlinkClick r:id="rId2"/>
              </a:rPr>
              <a:t>After Action Review &amp; Debrief Guide and </a:t>
            </a:r>
            <a:r>
              <a:rPr lang="en-US" sz="1600" b="1" dirty="0" smtClean="0">
                <a:hlinkClick r:id="rId2"/>
              </a:rPr>
              <a:t>Template</a:t>
            </a:r>
            <a:r>
              <a:rPr lang="en-US" sz="1600" b="1" dirty="0">
                <a:hlinkClick r:id="rId2"/>
              </a:rPr>
              <a:t> </a:t>
            </a:r>
            <a:endParaRPr lang="en-US" sz="1600" dirty="0"/>
          </a:p>
          <a:p>
            <a:r>
              <a:rPr lang="en-US" sz="1600" b="1" dirty="0" smtClean="0">
                <a:hlinkClick r:id="rId3"/>
              </a:rPr>
              <a:t>Template </a:t>
            </a:r>
            <a:r>
              <a:rPr lang="en-US" sz="1600" b="1" dirty="0">
                <a:hlinkClick r:id="rId3"/>
              </a:rPr>
              <a:t>to document peak achievements</a:t>
            </a:r>
            <a:r>
              <a:rPr lang="en-US" sz="1600" dirty="0"/>
              <a:t> </a:t>
            </a:r>
          </a:p>
          <a:p>
            <a:r>
              <a:rPr lang="en-US" sz="1600" b="1" dirty="0" smtClean="0">
                <a:hlinkClick r:id="rId4"/>
              </a:rPr>
              <a:t>Tool </a:t>
            </a:r>
            <a:r>
              <a:rPr lang="en-US" sz="1600" b="1" dirty="0">
                <a:hlinkClick r:id="rId4"/>
              </a:rPr>
              <a:t>to assess the effectiveness of </a:t>
            </a:r>
            <a:r>
              <a:rPr lang="en-US" sz="1600" b="1" dirty="0" smtClean="0">
                <a:hlinkClick r:id="rId4"/>
              </a:rPr>
              <a:t>tactics</a:t>
            </a:r>
            <a:endParaRPr lang="en-US" sz="1600" dirty="0"/>
          </a:p>
          <a:p>
            <a:r>
              <a:rPr lang="es-ES" sz="1600" b="1" dirty="0" err="1" smtClean="0">
                <a:hlinkClick r:id="rId5"/>
              </a:rPr>
              <a:t>Creative</a:t>
            </a:r>
            <a:r>
              <a:rPr lang="es-ES" sz="1600" b="1" dirty="0" smtClean="0">
                <a:hlinkClick r:id="rId5"/>
              </a:rPr>
              <a:t> </a:t>
            </a:r>
            <a:r>
              <a:rPr lang="es-ES" sz="1600" b="1" dirty="0" err="1">
                <a:hlinkClick r:id="rId5"/>
              </a:rPr>
              <a:t>Products</a:t>
            </a:r>
            <a:r>
              <a:rPr lang="es-ES" sz="1600" b="1" dirty="0">
                <a:hlinkClick r:id="rId5"/>
              </a:rPr>
              <a:t> Tracking </a:t>
            </a:r>
            <a:r>
              <a:rPr lang="es-ES" sz="1600" b="1" dirty="0" err="1" smtClean="0">
                <a:hlinkClick r:id="rId5"/>
              </a:rPr>
              <a:t>Guide</a:t>
            </a:r>
            <a:endParaRPr lang="es-ES" sz="1600" b="1" dirty="0" smtClean="0"/>
          </a:p>
          <a:p>
            <a:r>
              <a:rPr lang="es-ES" sz="1600" b="1" dirty="0" smtClean="0">
                <a:hlinkClick r:id="rId6"/>
              </a:rPr>
              <a:t>Lobby </a:t>
            </a:r>
            <a:r>
              <a:rPr lang="es-ES" sz="1600" b="1" dirty="0">
                <a:hlinkClick r:id="rId6"/>
              </a:rPr>
              <a:t>meeting tracking </a:t>
            </a:r>
            <a:r>
              <a:rPr lang="es-ES" sz="1600" b="1" dirty="0" err="1">
                <a:hlinkClick r:id="rId6"/>
              </a:rPr>
              <a:t>sheet</a:t>
            </a:r>
            <a:r>
              <a:rPr lang="es-ES" sz="1600" b="1" dirty="0">
                <a:hlinkClick r:id="rId6"/>
              </a:rPr>
              <a:t> ex </a:t>
            </a:r>
            <a:r>
              <a:rPr lang="es-ES" sz="1600" b="1" dirty="0" smtClean="0">
                <a:hlinkClick r:id="rId6"/>
              </a:rPr>
              <a:t>1</a:t>
            </a:r>
            <a:endParaRPr lang="es-ES" sz="1600" b="1" dirty="0" smtClean="0"/>
          </a:p>
          <a:p>
            <a:r>
              <a:rPr lang="es-ES" sz="1600" b="1" dirty="0" err="1" smtClean="0">
                <a:hlinkClick r:id="rId7"/>
              </a:rPr>
              <a:t>Champion</a:t>
            </a:r>
            <a:r>
              <a:rPr lang="es-ES" sz="1600" b="1" dirty="0" smtClean="0">
                <a:hlinkClick r:id="rId7"/>
              </a:rPr>
              <a:t> </a:t>
            </a:r>
            <a:r>
              <a:rPr lang="es-ES" sz="1600" b="1" dirty="0">
                <a:hlinkClick r:id="rId7"/>
              </a:rPr>
              <a:t>tracking </a:t>
            </a:r>
            <a:r>
              <a:rPr lang="es-ES" sz="1600" b="1" dirty="0" err="1" smtClean="0">
                <a:hlinkClick r:id="rId7"/>
              </a:rPr>
              <a:t>tool</a:t>
            </a:r>
            <a:endParaRPr lang="es-ES" sz="1600" b="1" dirty="0" smtClean="0"/>
          </a:p>
          <a:p>
            <a:r>
              <a:rPr lang="es-ES" sz="1600" b="1" dirty="0" smtClean="0">
                <a:hlinkClick r:id="rId8"/>
              </a:rPr>
              <a:t>Media </a:t>
            </a:r>
            <a:r>
              <a:rPr lang="es-ES" sz="1600" b="1" dirty="0" err="1">
                <a:hlinkClick r:id="rId8"/>
              </a:rPr>
              <a:t>monitoring</a:t>
            </a:r>
            <a:r>
              <a:rPr lang="es-ES" sz="1600" b="1" dirty="0">
                <a:hlinkClick r:id="rId8"/>
              </a:rPr>
              <a:t> </a:t>
            </a:r>
            <a:r>
              <a:rPr lang="es-ES" sz="1600" b="1" dirty="0" err="1" smtClean="0">
                <a:hlinkClick r:id="rId8"/>
              </a:rPr>
              <a:t>template</a:t>
            </a:r>
            <a:endParaRPr lang="es-ES" sz="1600" dirty="0"/>
          </a:p>
          <a:p>
            <a:r>
              <a:rPr lang="es-ES" sz="1600" b="1" dirty="0">
                <a:hlinkClick r:id="rId9"/>
              </a:rPr>
              <a:t>Digital and Social Media MEL </a:t>
            </a:r>
            <a:r>
              <a:rPr lang="es-ES" sz="1600" b="1" dirty="0" err="1" smtClean="0">
                <a:hlinkClick r:id="rId9"/>
              </a:rPr>
              <a:t>Toolkit</a:t>
            </a:r>
            <a:endParaRPr lang="es-ES" sz="1600" b="1" dirty="0" smtClean="0"/>
          </a:p>
          <a:p>
            <a:r>
              <a:rPr lang="es-ES" sz="1600" b="1" dirty="0" smtClean="0">
                <a:hlinkClick r:id="rId10"/>
              </a:rPr>
              <a:t>Digital </a:t>
            </a:r>
            <a:r>
              <a:rPr lang="es-ES" sz="1600" b="1" dirty="0">
                <a:hlinkClick r:id="rId10"/>
              </a:rPr>
              <a:t>and social media </a:t>
            </a:r>
            <a:r>
              <a:rPr lang="es-ES" sz="1600" b="1" dirty="0" err="1">
                <a:hlinkClick r:id="rId10"/>
              </a:rPr>
              <a:t>monitoring</a:t>
            </a:r>
            <a:r>
              <a:rPr lang="es-ES" sz="1600" b="1" dirty="0">
                <a:hlinkClick r:id="rId10"/>
              </a:rPr>
              <a:t> </a:t>
            </a:r>
            <a:r>
              <a:rPr lang="es-ES" sz="1600" b="1" dirty="0" err="1">
                <a:hlinkClick r:id="rId10"/>
              </a:rPr>
              <a:t>template</a:t>
            </a:r>
            <a:r>
              <a:rPr lang="es-ES" sz="1600" dirty="0"/>
              <a:t> </a:t>
            </a:r>
          </a:p>
          <a:p>
            <a:r>
              <a:rPr lang="es-ES" sz="1600" b="1" dirty="0" err="1" smtClean="0">
                <a:hlinkClick r:id="rId11"/>
              </a:rPr>
              <a:t>Citizen</a:t>
            </a:r>
            <a:r>
              <a:rPr lang="es-ES" sz="1600" b="1" dirty="0" smtClean="0">
                <a:hlinkClick r:id="rId11"/>
              </a:rPr>
              <a:t> </a:t>
            </a:r>
            <a:r>
              <a:rPr lang="es-ES" sz="1600" b="1" dirty="0" err="1">
                <a:hlinkClick r:id="rId11"/>
              </a:rPr>
              <a:t>Report</a:t>
            </a:r>
            <a:r>
              <a:rPr lang="es-ES" sz="1600" b="1" dirty="0">
                <a:hlinkClick r:id="rId11"/>
              </a:rPr>
              <a:t> </a:t>
            </a:r>
            <a:r>
              <a:rPr lang="es-ES" sz="1600" b="1" dirty="0" err="1" smtClean="0">
                <a:hlinkClick r:id="rId11"/>
              </a:rPr>
              <a:t>Card</a:t>
            </a:r>
            <a:endParaRPr lang="es-ES" sz="1600" b="1" dirty="0" smtClean="0"/>
          </a:p>
          <a:p>
            <a:r>
              <a:rPr lang="es-ES" sz="1600" b="1" dirty="0" err="1">
                <a:solidFill>
                  <a:srgbClr val="44841A"/>
                </a:solidFill>
                <a:latin typeface="Arial" panose="020B0604020202020204" pitchFamily="34" charset="0"/>
                <a:hlinkClick r:id="rId12"/>
              </a:rPr>
              <a:t>Print</a:t>
            </a:r>
            <a:r>
              <a:rPr lang="es-ES" sz="1600" b="1" dirty="0">
                <a:solidFill>
                  <a:srgbClr val="44841A"/>
                </a:solidFill>
                <a:latin typeface="Arial" panose="020B0604020202020204" pitchFamily="34" charset="0"/>
                <a:hlinkClick r:id="rId12"/>
              </a:rPr>
              <a:t> Media </a:t>
            </a:r>
            <a:r>
              <a:rPr lang="es-ES" sz="1600" b="1" dirty="0" err="1">
                <a:solidFill>
                  <a:srgbClr val="44841A"/>
                </a:solidFill>
                <a:latin typeface="Arial" panose="020B0604020202020204" pitchFamily="34" charset="0"/>
                <a:hlinkClick r:id="rId12"/>
              </a:rPr>
              <a:t>Monitoring</a:t>
            </a:r>
            <a:r>
              <a:rPr lang="es-ES" sz="1600" b="1" dirty="0">
                <a:solidFill>
                  <a:srgbClr val="44841A"/>
                </a:solidFill>
                <a:latin typeface="Arial" panose="020B0604020202020204" pitchFamily="34" charset="0"/>
                <a:hlinkClick r:id="rId12"/>
              </a:rPr>
              <a:t> </a:t>
            </a:r>
            <a:endParaRPr lang="es-ES" sz="1600" b="1" dirty="0" smtClean="0">
              <a:solidFill>
                <a:srgbClr val="44841A"/>
              </a:solidFill>
              <a:latin typeface="Arial" panose="020B0604020202020204" pitchFamily="34" charset="0"/>
            </a:endParaRPr>
          </a:p>
          <a:p>
            <a:pPr>
              <a:lnSpc>
                <a:spcPct val="107000"/>
              </a:lnSpc>
              <a:spcAft>
                <a:spcPts val="800"/>
              </a:spcAft>
            </a:pPr>
            <a:r>
              <a:rPr lang="es-ES" sz="1600" b="1"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Measuring</a:t>
            </a:r>
            <a:r>
              <a:rPr lang="es-ES" sz="16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 </a:t>
            </a:r>
            <a:r>
              <a:rPr lang="es-ES" sz="1600" b="1"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behavioral</a:t>
            </a:r>
            <a:r>
              <a:rPr lang="es-ES" sz="16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 </a:t>
            </a:r>
            <a:r>
              <a:rPr lang="es-ES" sz="1600" b="1"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change</a:t>
            </a:r>
            <a:r>
              <a:rPr lang="es-ES" sz="16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 </a:t>
            </a:r>
            <a:r>
              <a:rPr lang="es-ES" sz="1600" b="1" u="sng" dirty="0" err="1"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handout</a:t>
            </a:r>
            <a:endParaRPr lang="es-ES" sz="16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b="1" u="sng" dirty="0">
                <a:solidFill>
                  <a:srgbClr val="44841A"/>
                </a:solidFill>
                <a:latin typeface="Calibri" panose="020F0502020204030204" pitchFamily="34" charset="0"/>
                <a:hlinkClick r:id="rId14"/>
              </a:rPr>
              <a:t>Mobile </a:t>
            </a:r>
            <a:r>
              <a:rPr lang="es-ES" sz="1600" b="1" u="sng" dirty="0" err="1">
                <a:solidFill>
                  <a:srgbClr val="44841A"/>
                </a:solidFill>
                <a:latin typeface="Calibri" panose="020F0502020204030204" pitchFamily="34" charset="0"/>
                <a:hlinkClick r:id="rId14"/>
              </a:rPr>
              <a:t>Survey</a:t>
            </a:r>
            <a:r>
              <a:rPr lang="es-ES" sz="1600" b="1" u="sng" dirty="0">
                <a:solidFill>
                  <a:srgbClr val="44841A"/>
                </a:solidFill>
                <a:latin typeface="Calibri" panose="020F0502020204030204" pitchFamily="34" charset="0"/>
                <a:hlinkClick r:id="rId14"/>
              </a:rPr>
              <a:t> </a:t>
            </a:r>
            <a:r>
              <a:rPr lang="es-ES" sz="1600" b="1" u="sng" dirty="0" err="1">
                <a:solidFill>
                  <a:srgbClr val="44841A"/>
                </a:solidFill>
                <a:latin typeface="Calibri" panose="020F0502020204030204" pitchFamily="34" charset="0"/>
                <a:hlinkClick r:id="rId14"/>
              </a:rPr>
              <a:t>Toolkit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endParaRPr lang="es-ES" sz="1600" dirty="0" smtClean="0"/>
          </a:p>
          <a:p>
            <a:endParaRPr lang="en-US" sz="1600" dirty="0"/>
          </a:p>
          <a:p>
            <a:endParaRPr lang="es-ES" sz="1600" dirty="0"/>
          </a:p>
        </p:txBody>
      </p:sp>
    </p:spTree>
    <p:extLst>
      <p:ext uri="{BB962C8B-B14F-4D97-AF65-F5344CB8AC3E}">
        <p14:creationId xmlns:p14="http://schemas.microsoft.com/office/powerpoint/2010/main" val="2931942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3.3. </a:t>
            </a:r>
            <a:r>
              <a:rPr lang="es-ES" dirty="0" err="1" smtClean="0"/>
              <a:t>Evaluation</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273706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MEL as a </a:t>
            </a:r>
            <a:r>
              <a:rPr lang="es-ES" dirty="0" err="1" smtClean="0"/>
              <a:t>Cycle</a:t>
            </a:r>
            <a:endParaRPr lang="es-ES" dirty="0"/>
          </a:p>
        </p:txBody>
      </p:sp>
      <p:graphicFrame>
        <p:nvGraphicFramePr>
          <p:cNvPr id="4" name="Diagram 1"/>
          <p:cNvGraphicFramePr>
            <a:graphicFrameLocks noGrp="1"/>
          </p:cNvGraphicFramePr>
          <p:nvPr>
            <p:ph idx="1"/>
            <p:extLst>
              <p:ext uri="{D42A27DB-BD31-4B8C-83A1-F6EECF244321}">
                <p14:modId xmlns:p14="http://schemas.microsoft.com/office/powerpoint/2010/main" val="357331748"/>
              </p:ext>
            </p:extLst>
          </p:nvPr>
        </p:nvGraphicFramePr>
        <p:xfrm>
          <a:off x="-180528" y="1700808"/>
          <a:ext cx="5842992" cy="42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3"/>
          <p:cNvSpPr txBox="1">
            <a:spLocks/>
          </p:cNvSpPr>
          <p:nvPr/>
        </p:nvSpPr>
        <p:spPr>
          <a:xfrm>
            <a:off x="4860032" y="1124744"/>
            <a:ext cx="4038600" cy="5472607"/>
          </a:xfrm>
          <a:prstGeom prst="rect">
            <a:avLst/>
          </a:prstGeom>
        </p:spPr>
        <p:txBody>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AU" sz="1600" b="1" kern="0" smtClean="0">
                <a:solidFill>
                  <a:srgbClr val="000000"/>
                </a:solidFill>
                <a:latin typeface="Arial" panose="020B0604020202020204" pitchFamily="34" charset="0"/>
              </a:rPr>
              <a:t>Evaluation</a:t>
            </a:r>
          </a:p>
          <a:p>
            <a:pPr marL="0" indent="0">
              <a:lnSpc>
                <a:spcPct val="150000"/>
              </a:lnSpc>
              <a:buFontTx/>
              <a:buNone/>
            </a:pPr>
            <a:r>
              <a:rPr lang="en-AU" sz="1600" i="1" kern="0" smtClean="0">
                <a:solidFill>
                  <a:srgbClr val="000000"/>
                </a:solidFill>
                <a:latin typeface="Arial" panose="020B0604020202020204" pitchFamily="34" charset="0"/>
              </a:rPr>
              <a:t>Like a thorough</a:t>
            </a:r>
            <a:r>
              <a:rPr lang="en-AU" sz="1600" b="1" i="1" kern="0" smtClean="0">
                <a:solidFill>
                  <a:srgbClr val="000000"/>
                </a:solidFill>
                <a:latin typeface="Arial" panose="020B0604020202020204" pitchFamily="34" charset="0"/>
              </a:rPr>
              <a:t> check-up </a:t>
            </a:r>
            <a:r>
              <a:rPr lang="en-AU" sz="1600" i="1" kern="0" smtClean="0">
                <a:solidFill>
                  <a:srgbClr val="000000"/>
                </a:solidFill>
                <a:latin typeface="Arial" panose="020B0604020202020204" pitchFamily="34" charset="0"/>
              </a:rPr>
              <a:t>of a car - </a:t>
            </a:r>
            <a:r>
              <a:rPr lang="en-AU" sz="1600" kern="0" smtClean="0">
                <a:solidFill>
                  <a:srgbClr val="000000"/>
                </a:solidFill>
                <a:latin typeface="Arial" panose="020B0604020202020204" pitchFamily="34" charset="0"/>
              </a:rPr>
              <a:t>an in-depth inquiry.</a:t>
            </a:r>
          </a:p>
          <a:p>
            <a:pPr marL="0" indent="0">
              <a:lnSpc>
                <a:spcPct val="150000"/>
              </a:lnSpc>
              <a:buFontTx/>
              <a:buNone/>
            </a:pPr>
            <a:endParaRPr lang="en-AU" sz="1600" kern="0" smtClean="0">
              <a:solidFill>
                <a:srgbClr val="000000"/>
              </a:solidFill>
              <a:latin typeface="Arial" panose="020B0604020202020204" pitchFamily="34" charset="0"/>
            </a:endParaRPr>
          </a:p>
          <a:p>
            <a:pPr marL="0" indent="0">
              <a:lnSpc>
                <a:spcPct val="150000"/>
              </a:lnSpc>
              <a:buFontTx/>
              <a:buNone/>
            </a:pPr>
            <a:endParaRPr lang="en-AU" sz="1600" kern="0" smtClean="0">
              <a:solidFill>
                <a:srgbClr val="000000"/>
              </a:solidFill>
              <a:latin typeface="Arial" panose="020B0604020202020204" pitchFamily="34" charset="0"/>
            </a:endParaRPr>
          </a:p>
          <a:p>
            <a:pPr marL="0" indent="0">
              <a:lnSpc>
                <a:spcPct val="150000"/>
              </a:lnSpc>
              <a:buFontTx/>
              <a:buNone/>
            </a:pPr>
            <a:r>
              <a:rPr lang="en-AU" sz="1600" kern="0" smtClean="0">
                <a:solidFill>
                  <a:srgbClr val="000000"/>
                </a:solidFill>
                <a:latin typeface="Arial" panose="020B0604020202020204" pitchFamily="34" charset="0"/>
              </a:rPr>
              <a:t>A selective process to systematically assess progress towards the achievement of outcomes &amp; to test the effectiveness of strategies. </a:t>
            </a:r>
            <a:endParaRPr lang="en-AU" sz="1600" kern="0" smtClean="0">
              <a:solidFill>
                <a:srgbClr val="000000"/>
              </a:solidFill>
              <a:latin typeface="Arial,Italic"/>
            </a:endParaRPr>
          </a:p>
          <a:p>
            <a:pPr marL="0" indent="0">
              <a:buFontTx/>
              <a:buNone/>
            </a:pPr>
            <a:endParaRPr lang="en-AU" kern="0" dirty="0"/>
          </a:p>
        </p:txBody>
      </p:sp>
      <p:pic>
        <p:nvPicPr>
          <p:cNvPr id="7" name="Picture 6"/>
          <p:cNvPicPr>
            <a:picLocks noChangeAspect="1"/>
          </p:cNvPicPr>
          <p:nvPr/>
        </p:nvPicPr>
        <p:blipFill>
          <a:blip r:embed="rId8" cstate="print"/>
          <a:stretch>
            <a:fillRect/>
          </a:stretch>
        </p:blipFill>
        <p:spPr>
          <a:xfrm>
            <a:off x="6944072" y="1869866"/>
            <a:ext cx="1954560" cy="1472386"/>
          </a:xfrm>
          <a:prstGeom prst="rect">
            <a:avLst/>
          </a:prstGeom>
        </p:spPr>
      </p:pic>
    </p:spTree>
    <p:extLst>
      <p:ext uri="{BB962C8B-B14F-4D97-AF65-F5344CB8AC3E}">
        <p14:creationId xmlns:p14="http://schemas.microsoft.com/office/powerpoint/2010/main" val="3939362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Evaluation can serve different objectives…….and….. </a:t>
            </a:r>
            <a:r>
              <a:rPr lang="en-AU" dirty="0" err="1" smtClean="0"/>
              <a:t>stakehoders</a:t>
            </a:r>
            <a:r>
              <a:rPr lang="en-AU" dirty="0" smtClean="0"/>
              <a:t>:</a:t>
            </a:r>
            <a:endParaRPr lang="en-AU" dirty="0"/>
          </a:p>
        </p:txBody>
      </p:sp>
      <p:sp>
        <p:nvSpPr>
          <p:cNvPr id="3" name="Content Placeholder 2"/>
          <p:cNvSpPr>
            <a:spLocks noGrp="1"/>
          </p:cNvSpPr>
          <p:nvPr>
            <p:ph idx="1"/>
          </p:nvPr>
        </p:nvSpPr>
        <p:spPr>
          <a:xfrm>
            <a:off x="457200" y="1600201"/>
            <a:ext cx="3826768" cy="3701008"/>
          </a:xfrm>
        </p:spPr>
        <p:txBody>
          <a:bodyPr/>
          <a:lstStyle/>
          <a:p>
            <a:r>
              <a:rPr lang="en-AU" dirty="0"/>
              <a:t>Accountability </a:t>
            </a:r>
          </a:p>
          <a:p>
            <a:r>
              <a:rPr lang="en-AU" dirty="0"/>
              <a:t>Testing &amp; developing models </a:t>
            </a:r>
            <a:r>
              <a:rPr lang="en-AU" dirty="0" smtClean="0"/>
              <a:t>(scaling up)</a:t>
            </a:r>
            <a:endParaRPr lang="en-AU" dirty="0"/>
          </a:p>
          <a:p>
            <a:r>
              <a:rPr lang="en-AU" dirty="0"/>
              <a:t>Learning </a:t>
            </a:r>
            <a:r>
              <a:rPr lang="en-AU" dirty="0" smtClean="0"/>
              <a:t>and </a:t>
            </a:r>
            <a:r>
              <a:rPr lang="en-AU" dirty="0" err="1" smtClean="0"/>
              <a:t>streghtening</a:t>
            </a:r>
            <a:r>
              <a:rPr lang="en-AU" dirty="0" smtClean="0"/>
              <a:t> project implementation</a:t>
            </a:r>
            <a:endParaRPr lang="en-AU" dirty="0"/>
          </a:p>
          <a:p>
            <a:r>
              <a:rPr lang="en-AU" dirty="0"/>
              <a:t>Program development </a:t>
            </a:r>
            <a:r>
              <a:rPr lang="en-AU" dirty="0" smtClean="0"/>
              <a:t>and decision making</a:t>
            </a:r>
            <a:endParaRPr lang="en-AU" dirty="0" smtClean="0"/>
          </a:p>
          <a:p>
            <a:r>
              <a:rPr lang="en-AU" dirty="0" smtClean="0"/>
              <a:t>Sharing evidence </a:t>
            </a:r>
            <a:endParaRPr lang="en-AU" dirty="0"/>
          </a:p>
        </p:txBody>
      </p:sp>
      <p:sp>
        <p:nvSpPr>
          <p:cNvPr id="4" name="Content Placeholder 2"/>
          <p:cNvSpPr txBox="1">
            <a:spLocks/>
          </p:cNvSpPr>
          <p:nvPr/>
        </p:nvSpPr>
        <p:spPr bwMode="auto">
          <a:xfrm>
            <a:off x="4466848" y="1600200"/>
            <a:ext cx="3826768"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kern="0" dirty="0" smtClean="0"/>
              <a:t>Oxfam</a:t>
            </a:r>
          </a:p>
          <a:p>
            <a:r>
              <a:rPr lang="en-AU" kern="0" dirty="0" smtClean="0"/>
              <a:t>Partners</a:t>
            </a:r>
          </a:p>
          <a:p>
            <a:r>
              <a:rPr lang="en-AU" kern="0" dirty="0" smtClean="0"/>
              <a:t> External Audiences</a:t>
            </a:r>
          </a:p>
          <a:p>
            <a:r>
              <a:rPr lang="en-AU" kern="0" dirty="0" smtClean="0"/>
              <a:t>Donors</a:t>
            </a:r>
          </a:p>
          <a:p>
            <a:r>
              <a:rPr lang="en-AU" kern="0" dirty="0" smtClean="0"/>
              <a:t>Testing &amp; developing models </a:t>
            </a:r>
          </a:p>
          <a:p>
            <a:r>
              <a:rPr lang="en-AU" kern="0" dirty="0" smtClean="0"/>
              <a:t>Learning </a:t>
            </a:r>
          </a:p>
          <a:p>
            <a:r>
              <a:rPr lang="en-AU" kern="0" dirty="0" smtClean="0"/>
              <a:t>Program development </a:t>
            </a:r>
            <a:endParaRPr lang="en-AU" kern="0" dirty="0"/>
          </a:p>
        </p:txBody>
      </p:sp>
      <p:sp>
        <p:nvSpPr>
          <p:cNvPr id="5" name="Content Placeholder 2"/>
          <p:cNvSpPr txBox="1">
            <a:spLocks/>
          </p:cNvSpPr>
          <p:nvPr/>
        </p:nvSpPr>
        <p:spPr bwMode="auto">
          <a:xfrm>
            <a:off x="634008" y="5157192"/>
            <a:ext cx="6890320" cy="1540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AU" kern="0" dirty="0" smtClean="0">
                <a:solidFill>
                  <a:srgbClr val="FF0000"/>
                </a:solidFill>
              </a:rPr>
              <a:t>You may need to make explicit options to prioritize the objectives and focus on specific stakeholders. </a:t>
            </a:r>
          </a:p>
          <a:p>
            <a:endParaRPr lang="en-AU" kern="0" dirty="0" smtClean="0"/>
          </a:p>
        </p:txBody>
      </p:sp>
    </p:spTree>
    <p:extLst>
      <p:ext uri="{BB962C8B-B14F-4D97-AF65-F5344CB8AC3E}">
        <p14:creationId xmlns:p14="http://schemas.microsoft.com/office/powerpoint/2010/main" val="2896436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Prioritise the focus …</a:t>
            </a:r>
          </a:p>
        </p:txBody>
      </p:sp>
      <p:sp>
        <p:nvSpPr>
          <p:cNvPr id="5" name="Text Placeholder 4"/>
          <p:cNvSpPr>
            <a:spLocks noGrp="1"/>
          </p:cNvSpPr>
          <p:nvPr>
            <p:ph type="body" idx="1"/>
          </p:nvPr>
        </p:nvSpPr>
        <p:spPr/>
        <p:txBody>
          <a:bodyPr/>
          <a:lstStyle/>
          <a:p>
            <a:r>
              <a:rPr lang="en-AU" dirty="0"/>
              <a:t>We can measure outcomes…</a:t>
            </a:r>
          </a:p>
        </p:txBody>
      </p:sp>
      <p:pic>
        <p:nvPicPr>
          <p:cNvPr id="9" name="Content Placeholder 8"/>
          <p:cNvPicPr>
            <a:picLocks noGrp="1" noChangeAspect="1"/>
          </p:cNvPicPr>
          <p:nvPr>
            <p:ph sz="half" idx="2"/>
          </p:nvPr>
        </p:nvPicPr>
        <p:blipFill>
          <a:blip r:embed="rId3" cstate="print"/>
          <a:stretch>
            <a:fillRect/>
          </a:stretch>
        </p:blipFill>
        <p:spPr>
          <a:xfrm>
            <a:off x="457200" y="2896231"/>
            <a:ext cx="4040188" cy="2508576"/>
          </a:xfrm>
          <a:prstGeom prst="rect">
            <a:avLst/>
          </a:prstGeom>
        </p:spPr>
      </p:pic>
      <p:sp>
        <p:nvSpPr>
          <p:cNvPr id="7" name="Text Placeholder 6"/>
          <p:cNvSpPr>
            <a:spLocks noGrp="1"/>
          </p:cNvSpPr>
          <p:nvPr>
            <p:ph type="body" sz="quarter" idx="3"/>
          </p:nvPr>
        </p:nvSpPr>
        <p:spPr/>
        <p:txBody>
          <a:bodyPr/>
          <a:lstStyle/>
          <a:p>
            <a:r>
              <a:rPr lang="en-AU" dirty="0"/>
              <a:t>Test assumptions … </a:t>
            </a:r>
          </a:p>
        </p:txBody>
      </p:sp>
      <p:pic>
        <p:nvPicPr>
          <p:cNvPr id="10" name="Picture 1"/>
          <p:cNvPicPr>
            <a:picLocks noGrp="1" noChangeAspect="1" noChangeArrowheads="1"/>
          </p:cNvPicPr>
          <p:nvPr>
            <p:ph sz="quarter" idx="4"/>
          </p:nvPr>
        </p:nvPicPr>
        <p:blipFill>
          <a:blip r:embed="rId4" cstate="print"/>
          <a:srcRect/>
          <a:stretch>
            <a:fillRect/>
          </a:stretch>
        </p:blipFill>
        <p:spPr bwMode="auto">
          <a:xfrm>
            <a:off x="5077928" y="2174875"/>
            <a:ext cx="3175969" cy="3951288"/>
          </a:xfrm>
          <a:prstGeom prst="rect">
            <a:avLst/>
          </a:prstGeom>
          <a:noFill/>
          <a:ln w="9525">
            <a:noFill/>
            <a:miter lim="800000"/>
            <a:headEnd/>
            <a:tailEnd/>
          </a:ln>
        </p:spPr>
      </p:pic>
    </p:spTree>
    <p:extLst>
      <p:ext uri="{BB962C8B-B14F-4D97-AF65-F5344CB8AC3E}">
        <p14:creationId xmlns:p14="http://schemas.microsoft.com/office/powerpoint/2010/main" val="3368744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Clarify the evaluation type … </a:t>
            </a:r>
          </a:p>
        </p:txBody>
      </p:sp>
      <p:sp>
        <p:nvSpPr>
          <p:cNvPr id="3" name="Content Placeholder 2"/>
          <p:cNvSpPr>
            <a:spLocks noGrp="1"/>
          </p:cNvSpPr>
          <p:nvPr>
            <p:ph idx="1"/>
          </p:nvPr>
        </p:nvSpPr>
        <p:spPr>
          <a:xfrm>
            <a:off x="457200" y="4797152"/>
            <a:ext cx="8229600" cy="1081361"/>
          </a:xfrm>
        </p:spPr>
        <p:txBody>
          <a:bodyPr/>
          <a:lstStyle/>
          <a:p>
            <a:r>
              <a:rPr lang="en-AU" dirty="0"/>
              <a:t>Clarifying the evaluation type will help you to understand the evaluation purpose and also how to focus and frame the evaluation questions. Some evaluations will address more than one evaluation type. </a:t>
            </a:r>
            <a:r>
              <a:rPr lang="en-AU" dirty="0" err="1"/>
              <a:t>Eg</a:t>
            </a:r>
            <a:r>
              <a:rPr lang="en-AU" dirty="0"/>
              <a:t> evaluations that aim to analyse outcomes will also be focussed on how the project contributed to the outcomes. </a:t>
            </a:r>
          </a:p>
        </p:txBody>
      </p:sp>
      <p:pic>
        <p:nvPicPr>
          <p:cNvPr id="1026" name="Picture 2" descr="Image result for evaluation typ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268760"/>
            <a:ext cx="6048672" cy="329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7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7803"/>
            <a:ext cx="7776864" cy="1307773"/>
          </a:xfrm>
        </p:spPr>
        <p:txBody>
          <a:bodyPr/>
          <a:lstStyle/>
          <a:p>
            <a:r>
              <a:rPr lang="en-AU" sz="2625" dirty="0" smtClean="0">
                <a:latin typeface="Arial"/>
              </a:rPr>
              <a:t>1.1. What do we mean when we say Influencing?</a:t>
            </a:r>
            <a:endParaRPr lang="en-GB" dirty="0"/>
          </a:p>
        </p:txBody>
      </p:sp>
      <p:sp>
        <p:nvSpPr>
          <p:cNvPr id="2" name="Rectangle 1"/>
          <p:cNvSpPr/>
          <p:nvPr/>
        </p:nvSpPr>
        <p:spPr>
          <a:xfrm>
            <a:off x="4269015" y="3291973"/>
            <a:ext cx="227948"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Times New Roman" panose="02020603050405020304" pitchFamily="18" charset="0"/>
                <a:ea typeface="+mn-ea"/>
              </a:rPr>
              <a:t> </a:t>
            </a:r>
            <a:endParaRPr lang="en-GB" sz="1350" dirty="0">
              <a:solidFill>
                <a:prstClr val="black"/>
              </a:solidFill>
              <a:latin typeface="Calibri" panose="020F0502020204030204"/>
              <a:ea typeface="+mn-ea"/>
            </a:endParaRPr>
          </a:p>
        </p:txBody>
      </p:sp>
      <p:sp>
        <p:nvSpPr>
          <p:cNvPr id="4" name="Rectángulo 3"/>
          <p:cNvSpPr/>
          <p:nvPr/>
        </p:nvSpPr>
        <p:spPr>
          <a:xfrm>
            <a:off x="365630" y="1124744"/>
            <a:ext cx="7806770" cy="1200329"/>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Influencing:  systematic efforts to affect changes to policies, laws and regulations (and their implementation), and to budgets, company policies and practices, attitudes and beliefs in such a way as to promote more just societies without poverty. </a:t>
            </a:r>
            <a:endParaRPr lang="es-ES" dirty="0"/>
          </a:p>
        </p:txBody>
      </p:sp>
      <p:sp>
        <p:nvSpPr>
          <p:cNvPr id="6" name="CuadroTexto 5"/>
          <p:cNvSpPr txBox="1"/>
          <p:nvPr/>
        </p:nvSpPr>
        <p:spPr>
          <a:xfrm>
            <a:off x="683568" y="3212976"/>
            <a:ext cx="5040560" cy="1477328"/>
          </a:xfrm>
          <a:prstGeom prst="rect">
            <a:avLst/>
          </a:prstGeom>
          <a:noFill/>
        </p:spPr>
        <p:txBody>
          <a:bodyPr wrap="square" rtlCol="0">
            <a:spAutoFit/>
          </a:bodyPr>
          <a:lstStyle/>
          <a:p>
            <a:r>
              <a:rPr lang="es-ES" dirty="0" smtClean="0">
                <a:solidFill>
                  <a:srgbClr val="FF0000"/>
                </a:solidFill>
              </a:rPr>
              <a:t>Agregar alguna imagen de influencia: intentar no solo visualizar el trabajo de influencia política, sino también las redes y alianzas, la movilización social, la presentación en congresos, comunitario, etc. </a:t>
            </a:r>
            <a:endParaRPr lang="es-ES" dirty="0">
              <a:solidFill>
                <a:srgbClr val="FF0000"/>
              </a:solidFill>
            </a:endParaRPr>
          </a:p>
        </p:txBody>
      </p:sp>
    </p:spTree>
    <p:extLst>
      <p:ext uri="{BB962C8B-B14F-4D97-AF65-F5344CB8AC3E}">
        <p14:creationId xmlns:p14="http://schemas.microsoft.com/office/powerpoint/2010/main" val="3781454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Matching the evaluation type to </a:t>
            </a:r>
            <a:r>
              <a:rPr lang="en-AU" dirty="0" smtClean="0"/>
              <a:t>key questions that you wish to answer… </a:t>
            </a:r>
            <a:endParaRPr lang="en-AU" dirty="0"/>
          </a:p>
        </p:txBody>
      </p:sp>
      <p:pic>
        <p:nvPicPr>
          <p:cNvPr id="7" name="Content Placeholder 6"/>
          <p:cNvPicPr>
            <a:picLocks noGrp="1" noChangeAspect="1"/>
          </p:cNvPicPr>
          <p:nvPr>
            <p:ph idx="1"/>
          </p:nvPr>
        </p:nvPicPr>
        <p:blipFill>
          <a:blip r:embed="rId3" cstate="print"/>
          <a:stretch>
            <a:fillRect/>
          </a:stretch>
        </p:blipFill>
        <p:spPr>
          <a:xfrm>
            <a:off x="1043608" y="1196974"/>
            <a:ext cx="6984776" cy="5328369"/>
          </a:xfrm>
          <a:prstGeom prst="rect">
            <a:avLst/>
          </a:prstGeom>
        </p:spPr>
      </p:pic>
    </p:spTree>
    <p:extLst>
      <p:ext uri="{BB962C8B-B14F-4D97-AF65-F5344CB8AC3E}">
        <p14:creationId xmlns:p14="http://schemas.microsoft.com/office/powerpoint/2010/main" val="3040024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Tips for good evaluation questions … </a:t>
            </a:r>
          </a:p>
        </p:txBody>
      </p:sp>
      <p:sp>
        <p:nvSpPr>
          <p:cNvPr id="3" name="Content Placeholder 2"/>
          <p:cNvSpPr>
            <a:spLocks noGrp="1"/>
          </p:cNvSpPr>
          <p:nvPr>
            <p:ph idx="1"/>
          </p:nvPr>
        </p:nvSpPr>
        <p:spPr>
          <a:xfrm>
            <a:off x="457200" y="1268760"/>
            <a:ext cx="4546848" cy="4637112"/>
          </a:xfrm>
        </p:spPr>
        <p:txBody>
          <a:bodyPr/>
          <a:lstStyle/>
          <a:p>
            <a:r>
              <a:rPr lang="en-AU" sz="1800" dirty="0"/>
              <a:t>Link questions to the evaluation purpose</a:t>
            </a:r>
          </a:p>
          <a:p>
            <a:r>
              <a:rPr lang="en-AU" sz="1800" dirty="0"/>
              <a:t>Questions should either </a:t>
            </a:r>
          </a:p>
          <a:p>
            <a:pPr lvl="1">
              <a:buFont typeface="Courier New" panose="02070309020205020404" pitchFamily="49" charset="0"/>
              <a:buChar char="o"/>
            </a:pPr>
            <a:r>
              <a:rPr lang="en-AU" sz="1800" dirty="0"/>
              <a:t>Describe what has happened during implementation</a:t>
            </a:r>
          </a:p>
          <a:p>
            <a:pPr lvl="1">
              <a:buFont typeface="Courier New" panose="02070309020205020404" pitchFamily="49" charset="0"/>
              <a:buChar char="o"/>
            </a:pPr>
            <a:r>
              <a:rPr lang="en-AU" sz="1800" dirty="0"/>
              <a:t>Compare the intended strategy or result with what has happened </a:t>
            </a:r>
          </a:p>
          <a:p>
            <a:pPr lvl="1">
              <a:buFont typeface="Courier New" panose="02070309020205020404" pitchFamily="49" charset="0"/>
              <a:buChar char="o"/>
            </a:pPr>
            <a:r>
              <a:rPr lang="en-AU" sz="1800" dirty="0"/>
              <a:t>Ask what contribution the intervention has made to the result</a:t>
            </a:r>
          </a:p>
          <a:p>
            <a:r>
              <a:rPr lang="en-AU" sz="1800" dirty="0"/>
              <a:t>Ensure that the questions can be answered</a:t>
            </a:r>
          </a:p>
          <a:p>
            <a:r>
              <a:rPr lang="en-AU" sz="1800" dirty="0"/>
              <a:t>Focus on one issue per question </a:t>
            </a:r>
          </a:p>
          <a:p>
            <a:r>
              <a:rPr lang="en-AU" sz="1800" dirty="0"/>
              <a:t>Ask open not closed questions</a:t>
            </a:r>
          </a:p>
          <a:p>
            <a:r>
              <a:rPr lang="en-AU" sz="1800" dirty="0"/>
              <a:t>Emphasise inclusion and explicitly direct attention to the range of stakeholders that are involved in the project </a:t>
            </a:r>
          </a:p>
        </p:txBody>
      </p:sp>
      <p:sp>
        <p:nvSpPr>
          <p:cNvPr id="5" name="Content Placeholder 2"/>
          <p:cNvSpPr txBox="1">
            <a:spLocks/>
          </p:cNvSpPr>
          <p:nvPr/>
        </p:nvSpPr>
        <p:spPr bwMode="auto">
          <a:xfrm>
            <a:off x="4860032" y="1268760"/>
            <a:ext cx="4032448" cy="4637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AU" sz="1800" kern="0" dirty="0" smtClean="0"/>
              <a:t>Useful questions to ask/check your questions</a:t>
            </a:r>
          </a:p>
          <a:p>
            <a:r>
              <a:rPr lang="en-AU" sz="1800" kern="0" dirty="0" smtClean="0"/>
              <a:t>Which evaluation purpose does this question address?</a:t>
            </a:r>
          </a:p>
          <a:p>
            <a:r>
              <a:rPr lang="en-AU" sz="1800" kern="0" dirty="0" smtClean="0"/>
              <a:t>Which stakeholder would use the information?</a:t>
            </a:r>
          </a:p>
          <a:p>
            <a:r>
              <a:rPr lang="en-AU" sz="1800" kern="0" dirty="0" smtClean="0"/>
              <a:t>How would they use the information? What kind of decisions could they make with this evidence?</a:t>
            </a:r>
          </a:p>
          <a:p>
            <a:r>
              <a:rPr lang="en-AU" sz="1800" kern="0" dirty="0" smtClean="0"/>
              <a:t>Would an answer to the question strengthen our understanding of how change is happening?</a:t>
            </a:r>
          </a:p>
          <a:p>
            <a:r>
              <a:rPr lang="en-AU" sz="1800" kern="0" dirty="0" smtClean="0"/>
              <a:t>Would the answers to the question  </a:t>
            </a:r>
            <a:r>
              <a:rPr lang="en-AU" sz="1800" kern="0" dirty="0" err="1" smtClean="0"/>
              <a:t>strenghteng</a:t>
            </a:r>
            <a:r>
              <a:rPr lang="en-AU" sz="1800" kern="0" dirty="0" smtClean="0"/>
              <a:t> our evidence base? </a:t>
            </a:r>
            <a:endParaRPr lang="en-AU" sz="1800" kern="0" dirty="0"/>
          </a:p>
        </p:txBody>
      </p:sp>
    </p:spTree>
    <p:extLst>
      <p:ext uri="{BB962C8B-B14F-4D97-AF65-F5344CB8AC3E}">
        <p14:creationId xmlns:p14="http://schemas.microsoft.com/office/powerpoint/2010/main" val="3270449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2E0783-2B6B-F74E-ADD1-4140F86AFD5E}"/>
              </a:ext>
            </a:extLst>
          </p:cNvPr>
          <p:cNvPicPr>
            <a:picLocks noChangeAspect="1"/>
          </p:cNvPicPr>
          <p:nvPr/>
        </p:nvPicPr>
        <p:blipFill>
          <a:blip r:embed="rId3"/>
          <a:stretch>
            <a:fillRect/>
          </a:stretch>
        </p:blipFill>
        <p:spPr>
          <a:xfrm>
            <a:off x="7524328" y="7248"/>
            <a:ext cx="1760984" cy="3521968"/>
          </a:xfrm>
          <a:prstGeom prst="rect">
            <a:avLst/>
          </a:prstGeom>
        </p:spPr>
      </p:pic>
      <p:sp>
        <p:nvSpPr>
          <p:cNvPr id="3" name="Content Placeholder 2"/>
          <p:cNvSpPr>
            <a:spLocks noGrp="1"/>
          </p:cNvSpPr>
          <p:nvPr>
            <p:ph sz="half" idx="1"/>
          </p:nvPr>
        </p:nvSpPr>
        <p:spPr/>
        <p:txBody>
          <a:bodyPr>
            <a:noAutofit/>
          </a:bodyPr>
          <a:lstStyle/>
          <a:p>
            <a:pPr marL="0" indent="0">
              <a:buNone/>
            </a:pPr>
            <a:endParaRPr lang="en-US" sz="1800" kern="12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18" name="Content Placeholder 17">
            <a:extLst>
              <a:ext uri="{FF2B5EF4-FFF2-40B4-BE49-F238E27FC236}">
                <a16:creationId xmlns:a16="http://schemas.microsoft.com/office/drawing/2014/main" id="{A1805D43-9D30-4B48-A4F0-7DA54A8DD26D}"/>
              </a:ext>
            </a:extLst>
          </p:cNvPr>
          <p:cNvSpPr>
            <a:spLocks noGrp="1"/>
          </p:cNvSpPr>
          <p:nvPr>
            <p:ph sz="half" idx="2"/>
          </p:nvPr>
        </p:nvSpPr>
        <p:spPr>
          <a:xfrm>
            <a:off x="457200" y="260648"/>
            <a:ext cx="7571184" cy="4412208"/>
          </a:xfrm>
        </p:spPr>
        <p:txBody>
          <a:bodyPr/>
          <a:lstStyle/>
          <a:p>
            <a:pPr marL="0" indent="0">
              <a:buNone/>
            </a:pPr>
            <a:r>
              <a:rPr lang="en-US" dirty="0">
                <a:solidFill>
                  <a:srgbClr val="61A534"/>
                </a:solidFill>
              </a:rPr>
              <a:t>Match methods to evaluation</a:t>
            </a:r>
            <a:r>
              <a:rPr lang="en-US" dirty="0"/>
              <a:t> </a:t>
            </a:r>
          </a:p>
          <a:p>
            <a:r>
              <a:rPr lang="en-US" dirty="0" smtClean="0"/>
              <a:t>Purposes</a:t>
            </a:r>
            <a:r>
              <a:rPr lang="en-US" dirty="0"/>
              <a:t>: </a:t>
            </a:r>
            <a:r>
              <a:rPr lang="en-US" sz="2000" dirty="0"/>
              <a:t>Think about which method will address your evaluation purposes … which methods are best for assessing processes and which for outcome/impact</a:t>
            </a:r>
            <a:r>
              <a:rPr lang="en-US" sz="2000" dirty="0" smtClean="0"/>
              <a:t>?</a:t>
            </a:r>
            <a:endParaRPr lang="en-US" dirty="0"/>
          </a:p>
          <a:p>
            <a:r>
              <a:rPr lang="en-US" dirty="0"/>
              <a:t>Uses: </a:t>
            </a:r>
            <a:r>
              <a:rPr lang="en-US" sz="2000" dirty="0"/>
              <a:t>Consider what kind of data and analysis each method will generate. Do you need quantitative or qualitative analysis or both? Do you need to demonstrate evidence for Oxfam and partners contribution to a policy change … what methods are best for providing evidence of contribution to a policy change? Or what methods will help you to show how your initiative contributed to changes in gender norms and attitudes? </a:t>
            </a:r>
            <a:endParaRPr lang="en-US" dirty="0"/>
          </a:p>
          <a:p>
            <a:r>
              <a:rPr lang="en-US" dirty="0" smtClean="0"/>
              <a:t>Questions: </a:t>
            </a:r>
            <a:r>
              <a:rPr lang="en-US" sz="1800" dirty="0" smtClean="0"/>
              <a:t>which </a:t>
            </a:r>
            <a:r>
              <a:rPr lang="en-US" sz="1800" dirty="0"/>
              <a:t>methods will address your prioritized questions </a:t>
            </a:r>
            <a:endParaRPr lang="en-US" sz="1800" dirty="0"/>
          </a:p>
          <a:p>
            <a:r>
              <a:rPr lang="en-US" dirty="0" smtClean="0"/>
              <a:t>Resources: </a:t>
            </a:r>
            <a:r>
              <a:rPr lang="en-US" sz="1800" dirty="0"/>
              <a:t>how do your resources match to the resources required to use available methods? What kind of skills and expertise is needed to use available methods? How much time is needed to plan and implement the method and </a:t>
            </a:r>
            <a:r>
              <a:rPr lang="en-US" sz="1800" dirty="0" err="1"/>
              <a:t>analyse</a:t>
            </a:r>
            <a:r>
              <a:rPr lang="en-US" sz="1800" dirty="0"/>
              <a:t> the data? </a:t>
            </a:r>
            <a:endParaRPr lang="en-US" sz="1800" dirty="0"/>
          </a:p>
        </p:txBody>
      </p:sp>
    </p:spTree>
    <p:extLst>
      <p:ext uri="{BB962C8B-B14F-4D97-AF65-F5344CB8AC3E}">
        <p14:creationId xmlns:p14="http://schemas.microsoft.com/office/powerpoint/2010/main" val="26811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Useful</a:t>
            </a:r>
            <a:r>
              <a:rPr lang="es-ES" dirty="0" smtClean="0"/>
              <a:t> tolos and </a:t>
            </a:r>
            <a:r>
              <a:rPr lang="es-ES" dirty="0" err="1" smtClean="0"/>
              <a:t>Docs</a:t>
            </a:r>
            <a:endParaRPr lang="es-ES" dirty="0"/>
          </a:p>
        </p:txBody>
      </p:sp>
      <p:sp>
        <p:nvSpPr>
          <p:cNvPr id="3" name="Marcador de contenido 2"/>
          <p:cNvSpPr>
            <a:spLocks noGrp="1"/>
          </p:cNvSpPr>
          <p:nvPr>
            <p:ph idx="1"/>
          </p:nvPr>
        </p:nvSpPr>
        <p:spPr/>
        <p:txBody>
          <a:bodyPr/>
          <a:lstStyle/>
          <a:p>
            <a:r>
              <a:rPr lang="es-ES" b="1" dirty="0">
                <a:hlinkClick r:id="rId2"/>
              </a:rPr>
              <a:t>Oxfam </a:t>
            </a:r>
            <a:r>
              <a:rPr lang="es-ES" b="1" dirty="0" err="1">
                <a:hlinkClick r:id="rId2"/>
              </a:rPr>
              <a:t>Evaluation</a:t>
            </a:r>
            <a:r>
              <a:rPr lang="es-ES" b="1" dirty="0">
                <a:hlinkClick r:id="rId2"/>
              </a:rPr>
              <a:t> </a:t>
            </a:r>
            <a:r>
              <a:rPr lang="es-ES" b="1" dirty="0" err="1">
                <a:hlinkClick r:id="rId2"/>
              </a:rPr>
              <a:t>Guidance</a:t>
            </a:r>
            <a:r>
              <a:rPr lang="es-ES" dirty="0"/>
              <a:t> </a:t>
            </a:r>
          </a:p>
          <a:p>
            <a:r>
              <a:rPr lang="en-US" b="1" dirty="0" smtClean="0">
                <a:hlinkClick r:id="rId3"/>
              </a:rPr>
              <a:t>Process </a:t>
            </a:r>
            <a:r>
              <a:rPr lang="en-US" b="1" dirty="0">
                <a:hlinkClick r:id="rId3"/>
              </a:rPr>
              <a:t>tracing protocol</a:t>
            </a:r>
            <a:r>
              <a:rPr lang="en-US" dirty="0"/>
              <a:t> </a:t>
            </a:r>
          </a:p>
          <a:p>
            <a:r>
              <a:rPr lang="es-ES" b="1" dirty="0" err="1" smtClean="0">
                <a:hlinkClick r:id="rId4"/>
              </a:rPr>
              <a:t>Outcome</a:t>
            </a:r>
            <a:r>
              <a:rPr lang="es-ES" b="1" dirty="0" smtClean="0">
                <a:hlinkClick r:id="rId4"/>
              </a:rPr>
              <a:t> </a:t>
            </a:r>
            <a:r>
              <a:rPr lang="es-ES" b="1" dirty="0" err="1">
                <a:hlinkClick r:id="rId4"/>
              </a:rPr>
              <a:t>Harvesting</a:t>
            </a:r>
            <a:r>
              <a:rPr lang="es-ES" b="1" dirty="0">
                <a:hlinkClick r:id="rId4"/>
              </a:rPr>
              <a:t> </a:t>
            </a:r>
            <a:r>
              <a:rPr lang="es-ES" b="1" dirty="0" err="1">
                <a:hlinkClick r:id="rId4"/>
              </a:rPr>
              <a:t>Guidance</a:t>
            </a:r>
            <a:r>
              <a:rPr lang="es-ES" dirty="0"/>
              <a:t> </a:t>
            </a:r>
            <a:endParaRPr lang="es-ES" dirty="0" smtClean="0"/>
          </a:p>
          <a:p>
            <a:r>
              <a:rPr lang="es-ES" b="1" dirty="0" err="1" smtClean="0">
                <a:hlinkClick r:id="rId5"/>
              </a:rPr>
              <a:t>Contribution</a:t>
            </a:r>
            <a:r>
              <a:rPr lang="es-ES" b="1" dirty="0" smtClean="0">
                <a:hlinkClick r:id="rId5"/>
              </a:rPr>
              <a:t> </a:t>
            </a:r>
            <a:r>
              <a:rPr lang="es-ES" b="1" dirty="0" err="1" smtClean="0">
                <a:hlinkClick r:id="rId5"/>
              </a:rPr>
              <a:t>Analysis</a:t>
            </a:r>
            <a:endParaRPr lang="es-ES" b="1" dirty="0" smtClean="0"/>
          </a:p>
          <a:p>
            <a:r>
              <a:rPr lang="es-ES" b="1" dirty="0" smtClean="0">
                <a:hlinkClick r:id="rId6"/>
              </a:rPr>
              <a:t>Rapid </a:t>
            </a:r>
            <a:r>
              <a:rPr lang="es-ES" b="1" dirty="0" err="1">
                <a:hlinkClick r:id="rId6"/>
              </a:rPr>
              <a:t>Outcome</a:t>
            </a:r>
            <a:r>
              <a:rPr lang="es-ES" b="1" dirty="0">
                <a:hlinkClick r:id="rId6"/>
              </a:rPr>
              <a:t> </a:t>
            </a:r>
            <a:r>
              <a:rPr lang="es-ES" b="1" dirty="0" err="1">
                <a:hlinkClick r:id="rId6"/>
              </a:rPr>
              <a:t>Mapping</a:t>
            </a:r>
            <a:r>
              <a:rPr lang="es-ES" b="1" dirty="0">
                <a:hlinkClick r:id="rId6"/>
              </a:rPr>
              <a:t> </a:t>
            </a:r>
            <a:r>
              <a:rPr lang="es-ES" b="1" dirty="0" err="1">
                <a:hlinkClick r:id="rId6"/>
              </a:rPr>
              <a:t>Approach</a:t>
            </a:r>
            <a:endParaRPr lang="es-ES" dirty="0"/>
          </a:p>
          <a:p>
            <a:endParaRPr lang="es-ES" dirty="0"/>
          </a:p>
        </p:txBody>
      </p:sp>
    </p:spTree>
    <p:extLst>
      <p:ext uri="{BB962C8B-B14F-4D97-AF65-F5344CB8AC3E}">
        <p14:creationId xmlns:p14="http://schemas.microsoft.com/office/powerpoint/2010/main" val="666000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3.4. Learning</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03672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MEL as a </a:t>
            </a:r>
            <a:r>
              <a:rPr lang="es-ES" dirty="0" err="1" smtClean="0"/>
              <a:t>Cycle</a:t>
            </a:r>
            <a:endParaRPr lang="es-ES" dirty="0"/>
          </a:p>
        </p:txBody>
      </p:sp>
      <p:graphicFrame>
        <p:nvGraphicFramePr>
          <p:cNvPr id="4" name="Diagram 1"/>
          <p:cNvGraphicFramePr>
            <a:graphicFrameLocks noGrp="1"/>
          </p:cNvGraphicFramePr>
          <p:nvPr>
            <p:ph idx="1"/>
            <p:extLst>
              <p:ext uri="{D42A27DB-BD31-4B8C-83A1-F6EECF244321}">
                <p14:modId xmlns:p14="http://schemas.microsoft.com/office/powerpoint/2010/main" val="2744351201"/>
              </p:ext>
            </p:extLst>
          </p:nvPr>
        </p:nvGraphicFramePr>
        <p:xfrm>
          <a:off x="-180528" y="1700808"/>
          <a:ext cx="5842992" cy="42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contenido 2"/>
          <p:cNvSpPr txBox="1">
            <a:spLocks/>
          </p:cNvSpPr>
          <p:nvPr/>
        </p:nvSpPr>
        <p:spPr bwMode="auto">
          <a:xfrm>
            <a:off x="4876760" y="634206"/>
            <a:ext cx="4233312" cy="4800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AU" sz="2400" b="1" dirty="0">
                <a:solidFill>
                  <a:srgbClr val="000000"/>
                </a:solidFill>
                <a:latin typeface="Arial" panose="020B0604020202020204" pitchFamily="34" charset="0"/>
              </a:rPr>
              <a:t>LEARNING</a:t>
            </a:r>
          </a:p>
          <a:p>
            <a:pPr marL="0" indent="0">
              <a:buNone/>
            </a:pPr>
            <a:r>
              <a:rPr lang="en-AU" sz="1800" dirty="0">
                <a:solidFill>
                  <a:srgbClr val="000000"/>
                </a:solidFill>
                <a:latin typeface="Arial" panose="020B0604020202020204" pitchFamily="34" charset="0"/>
              </a:rPr>
              <a:t>The process of making sense and utilising information gathered through M&amp;E and processes to inform decision making, program development &amp; future initiatives. </a:t>
            </a:r>
            <a:endParaRPr lang="en-AU" sz="1800" dirty="0" smtClean="0">
              <a:solidFill>
                <a:srgbClr val="000000"/>
              </a:solidFill>
              <a:latin typeface="Arial" panose="020B0604020202020204" pitchFamily="34" charset="0"/>
            </a:endParaRPr>
          </a:p>
          <a:p>
            <a:pPr marL="0" indent="0">
              <a:buNone/>
            </a:pPr>
            <a:r>
              <a:rPr lang="en-AU" sz="1800" kern="0" dirty="0" smtClean="0">
                <a:solidFill>
                  <a:srgbClr val="000000"/>
                </a:solidFill>
                <a:latin typeface="Arial" panose="020B0604020202020204" pitchFamily="34" charset="0"/>
              </a:rPr>
              <a:t>I</a:t>
            </a:r>
            <a:r>
              <a:rPr lang="en-AU" sz="1800" dirty="0" smtClean="0"/>
              <a:t>s </a:t>
            </a:r>
            <a:r>
              <a:rPr lang="en-AU" sz="1800" dirty="0"/>
              <a:t>the knowledge, evidence </a:t>
            </a:r>
            <a:r>
              <a:rPr lang="en-AU" sz="1800" dirty="0" smtClean="0"/>
              <a:t>which </a:t>
            </a:r>
            <a:r>
              <a:rPr lang="en-AU" sz="1800" b="1" dirty="0"/>
              <a:t>informs</a:t>
            </a:r>
            <a:r>
              <a:rPr lang="en-AU" sz="1800" dirty="0"/>
              <a:t> programme design and practice</a:t>
            </a:r>
          </a:p>
          <a:p>
            <a:pPr marL="0" indent="0">
              <a:buNone/>
            </a:pPr>
            <a:r>
              <a:rPr lang="en-AU" sz="1800" dirty="0" smtClean="0"/>
              <a:t>...</a:t>
            </a:r>
            <a:r>
              <a:rPr lang="en-AU" sz="1800" dirty="0"/>
              <a:t>it </a:t>
            </a:r>
            <a:r>
              <a:rPr lang="en-AU" sz="1800" b="1" dirty="0"/>
              <a:t>emerges</a:t>
            </a:r>
            <a:r>
              <a:rPr lang="en-AU" sz="1800" dirty="0"/>
              <a:t> </a:t>
            </a:r>
            <a:r>
              <a:rPr lang="en-AU" sz="1800" b="1" dirty="0"/>
              <a:t>from</a:t>
            </a:r>
            <a:r>
              <a:rPr lang="en-AU" sz="1800" dirty="0"/>
              <a:t> programmes </a:t>
            </a:r>
          </a:p>
          <a:p>
            <a:pPr marL="0" indent="0">
              <a:buNone/>
            </a:pPr>
            <a:r>
              <a:rPr lang="en-AU" sz="1800" dirty="0" smtClean="0"/>
              <a:t>... </a:t>
            </a:r>
            <a:r>
              <a:rPr lang="en-AU" sz="1800" dirty="0"/>
              <a:t>is captured and shared to </a:t>
            </a:r>
            <a:r>
              <a:rPr lang="en-AU" sz="1800" b="1" dirty="0"/>
              <a:t>improve practice</a:t>
            </a:r>
            <a:r>
              <a:rPr lang="en-AU" sz="1800" dirty="0"/>
              <a:t> </a:t>
            </a:r>
          </a:p>
          <a:p>
            <a:pPr marL="0" indent="0">
              <a:buNone/>
            </a:pPr>
            <a:r>
              <a:rPr lang="en-AU" sz="1800" dirty="0" smtClean="0"/>
              <a:t>... </a:t>
            </a:r>
            <a:r>
              <a:rPr lang="en-AU" sz="1800" dirty="0"/>
              <a:t>is a way of </a:t>
            </a:r>
            <a:r>
              <a:rPr lang="en-AU" sz="1800" b="1" dirty="0"/>
              <a:t>thinking, doing and seeing </a:t>
            </a:r>
            <a:r>
              <a:rPr lang="en-AU" sz="1800" dirty="0"/>
              <a:t>the world. </a:t>
            </a:r>
          </a:p>
          <a:p>
            <a:pPr marL="0" indent="0">
              <a:buNone/>
            </a:pPr>
            <a:r>
              <a:rPr lang="en-AU" sz="1800" dirty="0" smtClean="0"/>
              <a:t>... </a:t>
            </a:r>
            <a:r>
              <a:rPr lang="en-AU" sz="1800" dirty="0"/>
              <a:t>is not turned off and on, but </a:t>
            </a:r>
            <a:r>
              <a:rPr lang="en-AU" sz="1800" b="1" dirty="0"/>
              <a:t>is regular, on-going and iterative </a:t>
            </a:r>
          </a:p>
          <a:p>
            <a:pPr marL="0" indent="0">
              <a:buNone/>
            </a:pPr>
            <a:endParaRPr lang="es-ES" sz="1800" kern="0" dirty="0" smtClean="0"/>
          </a:p>
          <a:p>
            <a:pPr marL="0" indent="0">
              <a:buFontTx/>
              <a:buNone/>
            </a:pPr>
            <a:endParaRPr lang="es-ES" kern="0" dirty="0"/>
          </a:p>
        </p:txBody>
      </p:sp>
    </p:spTree>
    <p:extLst>
      <p:ext uri="{BB962C8B-B14F-4D97-AF65-F5344CB8AC3E}">
        <p14:creationId xmlns:p14="http://schemas.microsoft.com/office/powerpoint/2010/main" val="26817901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92D050"/>
                </a:solidFill>
              </a:rPr>
              <a:t>The process of learning…..</a:t>
            </a:r>
          </a:p>
        </p:txBody>
      </p:sp>
      <p:pic>
        <p:nvPicPr>
          <p:cNvPr id="4" name="Picture 2" descr="http://www.refactoredmedia.com/getmedia/66497692-c873-4adb-8146-7f6f391b8c11/DIKW-Pyramid.aspx?width=350&amp;height=18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5712" y="995695"/>
            <a:ext cx="5191055" cy="315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13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315C64-4658-A648-8D39-DAC5773B9616}"/>
              </a:ext>
            </a:extLst>
          </p:cNvPr>
          <p:cNvSpPr>
            <a:spLocks noGrp="1"/>
          </p:cNvSpPr>
          <p:nvPr>
            <p:ph type="title"/>
          </p:nvPr>
        </p:nvSpPr>
        <p:spPr/>
        <p:txBody>
          <a:bodyPr/>
          <a:lstStyle/>
          <a:p>
            <a:r>
              <a:rPr lang="en-AU" b="1" dirty="0">
                <a:solidFill>
                  <a:srgbClr val="92D050"/>
                </a:solidFill>
              </a:rPr>
              <a:t>Another way of  representing the learning process … </a:t>
            </a:r>
            <a:endParaRPr lang="en-US" dirty="0"/>
          </a:p>
        </p:txBody>
      </p:sp>
      <p:pic>
        <p:nvPicPr>
          <p:cNvPr id="4" name="Picture 7">
            <a:extLst>
              <a:ext uri="{FF2B5EF4-FFF2-40B4-BE49-F238E27FC236}">
                <a16:creationId xmlns:a16="http://schemas.microsoft.com/office/drawing/2014/main" id="{2F21AE9D-A938-AD47-A23F-180CB047CE9A}"/>
              </a:ext>
            </a:extLst>
          </p:cNvPr>
          <p:cNvPicPr>
            <a:picLocks noChangeAspect="1"/>
          </p:cNvPicPr>
          <p:nvPr/>
        </p:nvPicPr>
        <p:blipFill>
          <a:blip r:embed="rId3"/>
          <a:stretch>
            <a:fillRect/>
          </a:stretch>
        </p:blipFill>
        <p:spPr>
          <a:xfrm>
            <a:off x="827584" y="2276872"/>
            <a:ext cx="6657278" cy="2634476"/>
          </a:xfrm>
          <a:prstGeom prst="rect">
            <a:avLst/>
          </a:prstGeom>
        </p:spPr>
      </p:pic>
    </p:spTree>
    <p:extLst>
      <p:ext uri="{BB962C8B-B14F-4D97-AF65-F5344CB8AC3E}">
        <p14:creationId xmlns:p14="http://schemas.microsoft.com/office/powerpoint/2010/main" val="32754357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92D050"/>
                </a:solidFill>
              </a:rPr>
              <a:t>Why is it important…</a:t>
            </a:r>
          </a:p>
        </p:txBody>
      </p:sp>
      <p:sp>
        <p:nvSpPr>
          <p:cNvPr id="3" name="Content Placeholder 2"/>
          <p:cNvSpPr>
            <a:spLocks noGrp="1"/>
          </p:cNvSpPr>
          <p:nvPr>
            <p:ph idx="1"/>
          </p:nvPr>
        </p:nvSpPr>
        <p:spPr>
          <a:xfrm>
            <a:off x="628650" y="1340768"/>
            <a:ext cx="7886700" cy="3482915"/>
          </a:xfrm>
        </p:spPr>
        <p:txBody>
          <a:bodyPr>
            <a:normAutofit fontScale="92500" lnSpcReduction="10000"/>
          </a:bodyPr>
          <a:lstStyle/>
          <a:p>
            <a:pPr marL="0" indent="0">
              <a:buNone/>
            </a:pPr>
            <a:r>
              <a:rPr lang="en-AU" dirty="0"/>
              <a:t>It helps us to:</a:t>
            </a:r>
          </a:p>
          <a:p>
            <a:endParaRPr lang="en-AU" dirty="0"/>
          </a:p>
          <a:p>
            <a:pPr>
              <a:buFont typeface="Wingdings" panose="05000000000000000000" pitchFamily="2" charset="2"/>
              <a:buChar char="ü"/>
            </a:pPr>
            <a:r>
              <a:rPr lang="en-AU" dirty="0"/>
              <a:t>better understand how and why change  occurs and what we contribute to that change process</a:t>
            </a:r>
          </a:p>
          <a:p>
            <a:pPr>
              <a:buFont typeface="Wingdings" panose="05000000000000000000" pitchFamily="2" charset="2"/>
              <a:buChar char="ü"/>
            </a:pPr>
            <a:endParaRPr lang="en-AU" dirty="0"/>
          </a:p>
          <a:p>
            <a:pPr>
              <a:buFont typeface="Wingdings" panose="05000000000000000000" pitchFamily="2" charset="2"/>
              <a:buChar char="ü"/>
            </a:pPr>
            <a:r>
              <a:rPr lang="en-AU" dirty="0"/>
              <a:t>think about the systems in which we work </a:t>
            </a:r>
          </a:p>
          <a:p>
            <a:pPr>
              <a:buFont typeface="Wingdings" panose="05000000000000000000" pitchFamily="2" charset="2"/>
              <a:buChar char="ü"/>
            </a:pPr>
            <a:endParaRPr lang="en-AU" dirty="0"/>
          </a:p>
          <a:p>
            <a:pPr>
              <a:buFont typeface="Wingdings" panose="05000000000000000000" pitchFamily="2" charset="2"/>
              <a:buChar char="ü"/>
            </a:pPr>
            <a:r>
              <a:rPr lang="en-AU" dirty="0"/>
              <a:t>deal with the uncertainty and unexpected aspects of long term complex social change processes</a:t>
            </a:r>
          </a:p>
          <a:p>
            <a:endParaRPr lang="en-AU" dirty="0"/>
          </a:p>
        </p:txBody>
      </p:sp>
    </p:spTree>
    <p:extLst>
      <p:ext uri="{BB962C8B-B14F-4D97-AF65-F5344CB8AC3E}">
        <p14:creationId xmlns:p14="http://schemas.microsoft.com/office/powerpoint/2010/main" val="1597528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FFFE6F-C27E-D24B-927E-800EB71CA7F9}"/>
              </a:ext>
            </a:extLst>
          </p:cNvPr>
          <p:cNvSpPr>
            <a:spLocks noGrp="1"/>
          </p:cNvSpPr>
          <p:nvPr>
            <p:ph type="title"/>
          </p:nvPr>
        </p:nvSpPr>
        <p:spPr/>
        <p:txBody>
          <a:bodyPr/>
          <a:lstStyle/>
          <a:p>
            <a:r>
              <a:rPr lang="en-US" dirty="0" smtClean="0">
                <a:solidFill>
                  <a:srgbClr val="00B050"/>
                </a:solidFill>
              </a:rPr>
              <a:t>Learning encompasses different levels</a:t>
            </a:r>
            <a:endParaRPr lang="en-US" dirty="0">
              <a:solidFill>
                <a:srgbClr val="00B050"/>
              </a:solidFill>
            </a:endParaRPr>
          </a:p>
        </p:txBody>
      </p:sp>
      <p:sp>
        <p:nvSpPr>
          <p:cNvPr id="8" name="Content Placeholder 2"/>
          <p:cNvSpPr txBox="1">
            <a:spLocks/>
          </p:cNvSpPr>
          <p:nvPr/>
        </p:nvSpPr>
        <p:spPr>
          <a:xfrm>
            <a:off x="457200" y="1404134"/>
            <a:ext cx="3898776" cy="4278313"/>
          </a:xfrm>
          <a:prstGeom prst="rect">
            <a:avLst/>
          </a:prstGeom>
        </p:spPr>
        <p:txBody>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AU" kern="0" dirty="0" smtClean="0"/>
              <a:t>Of staff engagement</a:t>
            </a:r>
          </a:p>
          <a:p>
            <a:pPr marL="0" indent="0">
              <a:buFontTx/>
              <a:buNone/>
            </a:pPr>
            <a:endParaRPr lang="en-AU" kern="0" dirty="0" smtClean="0"/>
          </a:p>
          <a:p>
            <a:pPr lvl="1">
              <a:buFont typeface="Wingdings" panose="05000000000000000000" pitchFamily="2" charset="2"/>
              <a:buChar char="ü"/>
            </a:pPr>
            <a:r>
              <a:rPr lang="en-AU" sz="2000" kern="0" dirty="0" smtClean="0"/>
              <a:t>individual analysis, reflection and learning  (practitioner)</a:t>
            </a:r>
          </a:p>
          <a:p>
            <a:pPr lvl="1">
              <a:buFont typeface="Wingdings" panose="05000000000000000000" pitchFamily="2" charset="2"/>
              <a:buChar char="ü"/>
            </a:pPr>
            <a:endParaRPr lang="en-AU" sz="2000" kern="0" dirty="0" smtClean="0"/>
          </a:p>
          <a:p>
            <a:pPr lvl="1">
              <a:buFont typeface="Wingdings" panose="05000000000000000000" pitchFamily="2" charset="2"/>
              <a:buChar char="ü"/>
            </a:pPr>
            <a:r>
              <a:rPr lang="en-AU" sz="2000" kern="0" dirty="0" smtClean="0"/>
              <a:t>collective  analysis, reflection and learning (communities of practice) </a:t>
            </a:r>
          </a:p>
          <a:p>
            <a:pPr lvl="1">
              <a:buFont typeface="Wingdings" panose="05000000000000000000" pitchFamily="2" charset="2"/>
              <a:buChar char="ü"/>
            </a:pPr>
            <a:endParaRPr lang="en-AU" sz="2000" kern="0" dirty="0" smtClean="0"/>
          </a:p>
          <a:p>
            <a:pPr lvl="1">
              <a:buFont typeface="Wingdings" panose="05000000000000000000" pitchFamily="2" charset="2"/>
              <a:buChar char="ü"/>
            </a:pPr>
            <a:r>
              <a:rPr lang="en-AU" sz="2000" kern="0" dirty="0" smtClean="0"/>
              <a:t>organisational analysis, reflection and learning (informing decision making and strategy)</a:t>
            </a:r>
          </a:p>
          <a:p>
            <a:endParaRPr lang="en-AU" kern="0" dirty="0"/>
          </a:p>
        </p:txBody>
      </p:sp>
      <p:sp>
        <p:nvSpPr>
          <p:cNvPr id="9" name="Content Placeholder 2"/>
          <p:cNvSpPr txBox="1">
            <a:spLocks/>
          </p:cNvSpPr>
          <p:nvPr/>
        </p:nvSpPr>
        <p:spPr>
          <a:xfrm>
            <a:off x="4355976" y="996087"/>
            <a:ext cx="3898776" cy="4278313"/>
          </a:xfrm>
          <a:prstGeom prst="rect">
            <a:avLst/>
          </a:prstGeom>
        </p:spPr>
        <p:txBody>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AU" kern="0" dirty="0" smtClean="0"/>
              <a:t>Of understanding and improving practice</a:t>
            </a:r>
          </a:p>
          <a:p>
            <a:r>
              <a:rPr lang="en-AU" sz="1200" b="1" dirty="0" smtClean="0"/>
              <a:t>The </a:t>
            </a:r>
            <a:r>
              <a:rPr lang="en-AU" sz="1200" b="1" dirty="0"/>
              <a:t>“WHAT” – i.e. what did you do and how did you do it? </a:t>
            </a:r>
            <a:endParaRPr lang="en-AU" dirty="0"/>
          </a:p>
          <a:p>
            <a:pPr marL="0" indent="0">
              <a:buNone/>
            </a:pPr>
            <a:r>
              <a:rPr lang="en-AU" sz="1200" dirty="0"/>
              <a:t>What did you do?</a:t>
            </a:r>
            <a:br>
              <a:rPr lang="en-AU" sz="1200" dirty="0"/>
            </a:br>
            <a:r>
              <a:rPr lang="en-AU" sz="1200" dirty="0"/>
              <a:t>Why did you decide to do this?</a:t>
            </a:r>
            <a:br>
              <a:rPr lang="en-AU" sz="1200" dirty="0"/>
            </a:br>
            <a:r>
              <a:rPr lang="en-AU" sz="1200" dirty="0"/>
              <a:t>How did you establish relationships with key actors? What did you achieve? </a:t>
            </a:r>
            <a:endParaRPr lang="en-AU" dirty="0"/>
          </a:p>
          <a:p>
            <a:r>
              <a:rPr lang="en-AU" sz="1200" b="1" dirty="0"/>
              <a:t>The “SO WHAT”? </a:t>
            </a:r>
            <a:r>
              <a:rPr lang="en-AU" sz="1200" dirty="0"/>
              <a:t>This is not an easy discussion, but it is an important one. </a:t>
            </a:r>
            <a:endParaRPr lang="en-AU" dirty="0"/>
          </a:p>
          <a:p>
            <a:pPr marL="0" indent="0">
              <a:buNone/>
            </a:pPr>
            <a:r>
              <a:rPr lang="en-AU" sz="1200" dirty="0"/>
              <a:t>What worked well and what didn’t?</a:t>
            </a:r>
            <a:br>
              <a:rPr lang="en-AU" sz="1200" dirty="0"/>
            </a:br>
            <a:r>
              <a:rPr lang="en-AU" sz="1200" dirty="0"/>
              <a:t>Looking back, what would you have done differently? What can others learn from this?</a:t>
            </a:r>
            <a:br>
              <a:rPr lang="en-AU" sz="1200" dirty="0"/>
            </a:br>
            <a:r>
              <a:rPr lang="en-AU" sz="1200" dirty="0"/>
              <a:t>What are the implications for the future? </a:t>
            </a:r>
            <a:endParaRPr lang="en-AU" sz="2000" kern="0" dirty="0" smtClean="0"/>
          </a:p>
          <a:p>
            <a:r>
              <a:rPr lang="en-AU" sz="1200" b="1" dirty="0"/>
              <a:t>The “NOW WHAT”: Learning is applied, and leads to positive change. </a:t>
            </a:r>
            <a:endParaRPr lang="en-AU" dirty="0"/>
          </a:p>
          <a:p>
            <a:r>
              <a:rPr lang="en-AU" sz="1200" dirty="0"/>
              <a:t>How could you change what you are doing in future? How are you influencing the sector in this regard</a:t>
            </a:r>
            <a:r>
              <a:rPr lang="en-AU" sz="1200" i="1" dirty="0"/>
              <a:t>?</a:t>
            </a:r>
            <a:br>
              <a:rPr lang="en-AU" sz="1200" i="1" dirty="0"/>
            </a:br>
            <a:r>
              <a:rPr lang="en-AU" sz="1200" dirty="0"/>
              <a:t>What benefit and risk would this bring your organization? What’s next? </a:t>
            </a:r>
            <a:endParaRPr lang="en-AU" dirty="0"/>
          </a:p>
        </p:txBody>
      </p:sp>
    </p:spTree>
    <p:extLst>
      <p:ext uri="{BB962C8B-B14F-4D97-AF65-F5344CB8AC3E}">
        <p14:creationId xmlns:p14="http://schemas.microsoft.com/office/powerpoint/2010/main" val="400657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7803"/>
            <a:ext cx="7776864" cy="1307773"/>
          </a:xfrm>
        </p:spPr>
        <p:txBody>
          <a:bodyPr/>
          <a:lstStyle/>
          <a:p>
            <a:r>
              <a:rPr lang="en-AU" sz="2625" dirty="0" smtClean="0">
                <a:latin typeface="Arial"/>
              </a:rPr>
              <a:t>1.1. Oxfam’s Principles for influencing</a:t>
            </a:r>
            <a:endParaRPr lang="en-GB" dirty="0"/>
          </a:p>
        </p:txBody>
      </p:sp>
      <p:sp>
        <p:nvSpPr>
          <p:cNvPr id="2" name="Rectangle 1"/>
          <p:cNvSpPr/>
          <p:nvPr/>
        </p:nvSpPr>
        <p:spPr>
          <a:xfrm>
            <a:off x="4481110" y="3290500"/>
            <a:ext cx="227948"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Times New Roman" panose="02020603050405020304" pitchFamily="18" charset="0"/>
                <a:ea typeface="+mn-ea"/>
              </a:rPr>
              <a:t> </a:t>
            </a:r>
            <a:endParaRPr lang="en-GB" sz="1350" dirty="0">
              <a:solidFill>
                <a:prstClr val="black"/>
              </a:solidFill>
              <a:latin typeface="Calibri" panose="020F0502020204030204"/>
              <a:ea typeface="+mn-ea"/>
            </a:endParaRPr>
          </a:p>
        </p:txBody>
      </p:sp>
      <p:sp>
        <p:nvSpPr>
          <p:cNvPr id="3" name="Rectángulo 2"/>
          <p:cNvSpPr/>
          <p:nvPr/>
        </p:nvSpPr>
        <p:spPr>
          <a:xfrm>
            <a:off x="202596" y="1124744"/>
            <a:ext cx="8784976" cy="5264262"/>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Focus on poverty and injustice – All our work aims to eradicate poverty and injustice.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Women’s right at the centre – We put women’s rights at the heart of everything we do.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Social Accountability – based on transparency, feedback, participation and good MEAL (monitoring, evaluation, accountability and learning).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Change at all levels – We pursue change at local, national, regional and global levels.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Drawing on program experience – We speak with credibility and legitimacy because of our humanitarian assistance and long-term development programs and our partnerships and alliances at the local level.</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Rights-based approach – We promote the entitlements of rights-holders and the responsibilities of duty bearers.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Evidence-based – We base our policy recommendations and positions on sound evidence. We don’t exaggerate.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Power analysis – We seek to influence those with the power to create change.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Principles and pragmatism – Strategic and tactical choices guided by most effective way to achieve change, in line with our mandate, organisational values and commitments.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Working with partners and movements – We work with partners, allies and social movements for greater impact.   </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Active citizenship – We strive to support the power of rights-holders and the connectedness between people North and South.   </a:t>
            </a:r>
            <a:endParaRPr lang="es-ES" sz="15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500" dirty="0" smtClean="0">
                <a:latin typeface="Calibri" panose="020F0502020204030204" pitchFamily="34" charset="0"/>
                <a:ea typeface="Calibri" panose="020F0502020204030204" pitchFamily="34" charset="0"/>
                <a:cs typeface="Times New Roman" panose="02020603050405020304" pitchFamily="18" charset="0"/>
              </a:rPr>
              <a:t>Community </a:t>
            </a:r>
            <a:r>
              <a:rPr lang="en-GB" sz="1500" dirty="0">
                <a:latin typeface="Calibri" panose="020F0502020204030204" pitchFamily="34" charset="0"/>
                <a:ea typeface="Calibri" panose="020F0502020204030204" pitchFamily="34" charset="0"/>
                <a:cs typeface="Times New Roman" panose="02020603050405020304" pitchFamily="18" charset="0"/>
              </a:rPr>
              <a:t>voice – We promote the voice of affected communities over our own</a:t>
            </a:r>
            <a:endParaRPr lang="es-ES" sz="1500" dirty="0"/>
          </a:p>
        </p:txBody>
      </p:sp>
    </p:spTree>
    <p:extLst>
      <p:ext uri="{BB962C8B-B14F-4D97-AF65-F5344CB8AC3E}">
        <p14:creationId xmlns:p14="http://schemas.microsoft.com/office/powerpoint/2010/main" val="36506427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38" y="404664"/>
            <a:ext cx="8229600" cy="1026876"/>
          </a:xfrm>
        </p:spPr>
        <p:txBody>
          <a:bodyPr/>
          <a:lstStyle/>
          <a:p>
            <a:r>
              <a:rPr lang="en-AU" dirty="0"/>
              <a:t>What does learning look like in practice….ideally..</a:t>
            </a:r>
          </a:p>
        </p:txBody>
      </p:sp>
      <p:sp>
        <p:nvSpPr>
          <p:cNvPr id="3" name="Content Placeholder 2"/>
          <p:cNvSpPr>
            <a:spLocks noGrp="1"/>
          </p:cNvSpPr>
          <p:nvPr>
            <p:ph idx="1"/>
          </p:nvPr>
        </p:nvSpPr>
        <p:spPr>
          <a:xfrm>
            <a:off x="2795002" y="1460884"/>
            <a:ext cx="6250602" cy="3978257"/>
          </a:xfrm>
        </p:spPr>
        <p:txBody>
          <a:bodyPr/>
          <a:lstStyle/>
          <a:p>
            <a:pPr algn="just"/>
            <a:r>
              <a:rPr lang="en-AU" sz="2000" dirty="0" smtClean="0"/>
              <a:t>is </a:t>
            </a:r>
            <a:r>
              <a:rPr lang="en-AU" sz="2000" dirty="0"/>
              <a:t>a range of “learning moments” (individual and team observations, monitoring, reflections, learning events, reviews, evaluations, research, inquiries etc.)</a:t>
            </a:r>
          </a:p>
          <a:p>
            <a:pPr lvl="0" algn="just">
              <a:lnSpc>
                <a:spcPct val="150000"/>
              </a:lnSpc>
            </a:pPr>
            <a:r>
              <a:rPr lang="en-AU" sz="2000" dirty="0"/>
              <a:t>happens throughout the program cycle to enable timely decisions and adjustments</a:t>
            </a:r>
          </a:p>
          <a:p>
            <a:pPr lvl="0" algn="just">
              <a:lnSpc>
                <a:spcPct val="150000"/>
              </a:lnSpc>
            </a:pPr>
            <a:r>
              <a:rPr lang="en-AU" sz="2000" dirty="0"/>
              <a:t>is included in all parts of program design and implementation</a:t>
            </a:r>
          </a:p>
          <a:p>
            <a:pPr lvl="0" algn="just">
              <a:lnSpc>
                <a:spcPct val="150000"/>
              </a:lnSpc>
            </a:pPr>
            <a:r>
              <a:rPr lang="en-AU" sz="2000" dirty="0"/>
              <a:t>is used to adapt programs based on evidence and changes in the context</a:t>
            </a:r>
          </a:p>
          <a:p>
            <a:pPr lvl="0" algn="just">
              <a:lnSpc>
                <a:spcPct val="150000"/>
              </a:lnSpc>
            </a:pPr>
            <a:r>
              <a:rPr lang="en-AU" sz="2000" dirty="0"/>
              <a:t>enables a focus on emerging learning </a:t>
            </a:r>
          </a:p>
          <a:p>
            <a:pPr lvl="0" algn="just">
              <a:lnSpc>
                <a:spcPct val="150000"/>
              </a:lnSpc>
            </a:pPr>
            <a:r>
              <a:rPr lang="en-AU" sz="2000" dirty="0"/>
              <a:t>builds evidence over time</a:t>
            </a:r>
          </a:p>
          <a:p>
            <a:pPr lvl="0" algn="just"/>
            <a:r>
              <a:rPr lang="en-AU" sz="2000" dirty="0"/>
              <a:t>shapes, informs and influences the way we think about, reflect on and adjust our practice</a:t>
            </a:r>
          </a:p>
        </p:txBody>
      </p:sp>
      <p:sp>
        <p:nvSpPr>
          <p:cNvPr id="4" name="Rectángulo 3"/>
          <p:cNvSpPr/>
          <p:nvPr/>
        </p:nvSpPr>
        <p:spPr>
          <a:xfrm>
            <a:off x="316180" y="1844824"/>
            <a:ext cx="2478822" cy="4524315"/>
          </a:xfrm>
          <a:prstGeom prst="rect">
            <a:avLst/>
          </a:prstGeom>
        </p:spPr>
        <p:txBody>
          <a:bodyPr wrap="square">
            <a:spAutoFit/>
          </a:bodyPr>
          <a:lstStyle/>
          <a:p>
            <a:r>
              <a:rPr lang="en-AU" i="1" dirty="0"/>
              <a:t>It is important to consider that learning is not a specific phase, or exercise, during the program or project life span. As a learning organization, we must strive for continuous reflection and shared understanding, and the integration of the data and analysis to inform and adapt decisions, strategies and operational plans. </a:t>
            </a:r>
            <a:endParaRPr lang="es-ES" dirty="0"/>
          </a:p>
        </p:txBody>
      </p:sp>
    </p:spTree>
    <p:extLst>
      <p:ext uri="{BB962C8B-B14F-4D97-AF65-F5344CB8AC3E}">
        <p14:creationId xmlns:p14="http://schemas.microsoft.com/office/powerpoint/2010/main" val="4268925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Learning </a:t>
            </a:r>
            <a:r>
              <a:rPr lang="es-ES" dirty="0" err="1" smtClean="0"/>
              <a:t>is</a:t>
            </a:r>
            <a:r>
              <a:rPr lang="es-ES" dirty="0" smtClean="0"/>
              <a:t> more </a:t>
            </a:r>
            <a:r>
              <a:rPr lang="es-ES" dirty="0" err="1" smtClean="0"/>
              <a:t>about</a:t>
            </a:r>
            <a:r>
              <a:rPr lang="es-ES" dirty="0" smtClean="0"/>
              <a:t> </a:t>
            </a:r>
            <a:r>
              <a:rPr lang="es-ES" i="1" dirty="0" err="1" smtClean="0"/>
              <a:t>practices</a:t>
            </a:r>
            <a:r>
              <a:rPr lang="es-ES" dirty="0" smtClean="0"/>
              <a:t> </a:t>
            </a:r>
            <a:r>
              <a:rPr lang="es-ES" dirty="0" err="1" smtClean="0"/>
              <a:t>than</a:t>
            </a:r>
            <a:r>
              <a:rPr lang="es-ES" dirty="0" smtClean="0"/>
              <a:t> </a:t>
            </a:r>
            <a:r>
              <a:rPr lang="es-ES" dirty="0" err="1" smtClean="0"/>
              <a:t>about</a:t>
            </a:r>
            <a:r>
              <a:rPr lang="es-ES" dirty="0" smtClean="0"/>
              <a:t> </a:t>
            </a:r>
            <a:r>
              <a:rPr lang="es-ES" dirty="0" err="1" smtClean="0"/>
              <a:t>specific</a:t>
            </a:r>
            <a:r>
              <a:rPr lang="es-ES" dirty="0" smtClean="0"/>
              <a:t> </a:t>
            </a:r>
            <a:r>
              <a:rPr lang="es-ES" dirty="0" err="1" smtClean="0"/>
              <a:t>tools</a:t>
            </a:r>
            <a:endParaRPr lang="es-ES" dirty="0"/>
          </a:p>
        </p:txBody>
      </p:sp>
      <p:sp>
        <p:nvSpPr>
          <p:cNvPr id="3" name="Marcador de contenido 2"/>
          <p:cNvSpPr>
            <a:spLocks noGrp="1"/>
          </p:cNvSpPr>
          <p:nvPr>
            <p:ph idx="1"/>
          </p:nvPr>
        </p:nvSpPr>
        <p:spPr>
          <a:xfrm>
            <a:off x="251520" y="1340768"/>
            <a:ext cx="8229600" cy="3312368"/>
          </a:xfrm>
        </p:spPr>
        <p:txBody>
          <a:bodyPr/>
          <a:lstStyle/>
          <a:p>
            <a:pPr marL="0" indent="0">
              <a:buNone/>
            </a:pPr>
            <a:r>
              <a:rPr lang="en-US" sz="1800" dirty="0">
                <a:latin typeface="Arial" panose="020B0604020202020204" pitchFamily="34" charset="0"/>
              </a:rPr>
              <a:t>Every monitoring-evaluation tool-process offers evidence to learn from, if it is properly </a:t>
            </a:r>
            <a:r>
              <a:rPr lang="en-US" sz="1800" dirty="0" err="1">
                <a:latin typeface="Arial" panose="020B0604020202020204" pitchFamily="34" charset="0"/>
              </a:rPr>
              <a:t>analysed</a:t>
            </a:r>
            <a:r>
              <a:rPr lang="en-US" sz="1800" dirty="0">
                <a:latin typeface="Arial" panose="020B0604020202020204" pitchFamily="34" charset="0"/>
              </a:rPr>
              <a:t> and reflected. So there aren’t many specific single “learning tools”, but rather a set of recommendations to assure that teams will be able and available to turn evaluations into </a:t>
            </a:r>
            <a:r>
              <a:rPr lang="en-US" sz="1800" dirty="0" smtClean="0">
                <a:latin typeface="Arial" panose="020B0604020202020204" pitchFamily="34" charset="0"/>
              </a:rPr>
              <a:t>knowledge</a:t>
            </a:r>
          </a:p>
          <a:p>
            <a:r>
              <a:rPr lang="en-US" sz="1800" b="1" dirty="0" smtClean="0">
                <a:latin typeface="Arial" panose="020B0604020202020204" pitchFamily="34" charset="0"/>
              </a:rPr>
              <a:t>Include-define an explicit Learning Agenda</a:t>
            </a:r>
            <a:r>
              <a:rPr lang="en-US" sz="1800" dirty="0" smtClean="0">
                <a:latin typeface="Arial" panose="020B0604020202020204" pitchFamily="34" charset="0"/>
              </a:rPr>
              <a:t>: How is your program (and the MEL plan) going to help you expand your knowledge? What learning questions do you wish to answer? </a:t>
            </a:r>
          </a:p>
          <a:p>
            <a:r>
              <a:rPr lang="en-US" sz="1800" b="1" dirty="0" smtClean="0">
                <a:latin typeface="Arial" panose="020B0604020202020204" pitchFamily="34" charset="0"/>
              </a:rPr>
              <a:t>Engage and learn with/from others</a:t>
            </a:r>
            <a:r>
              <a:rPr lang="en-US" sz="1800" dirty="0" smtClean="0">
                <a:latin typeface="Arial" panose="020B0604020202020204" pitchFamily="34" charset="0"/>
              </a:rPr>
              <a:t>: whether it is you close team members, a cross affiliate initiative (such as Knowledge hubs, learning events, etc.), a cross program exchange (including visits or not), a community of practice (</a:t>
            </a:r>
            <a:r>
              <a:rPr lang="en-US" sz="1800" dirty="0" err="1" smtClean="0">
                <a:latin typeface="Arial" panose="020B0604020202020204" pitchFamily="34" charset="0"/>
              </a:rPr>
              <a:t>CoP</a:t>
            </a:r>
            <a:r>
              <a:rPr lang="en-US" sz="1800" dirty="0" smtClean="0">
                <a:latin typeface="Arial" panose="020B0604020202020204" pitchFamily="34" charset="0"/>
              </a:rPr>
              <a:t>), or a joint effort with partners and other stakeholders, learning processes are as richer as the diversity of actors participating.</a:t>
            </a:r>
          </a:p>
          <a:p>
            <a:r>
              <a:rPr lang="en-US" sz="1800" b="1" dirty="0" smtClean="0">
                <a:latin typeface="Arial" panose="020B0604020202020204" pitchFamily="34" charset="0"/>
              </a:rPr>
              <a:t>Use digital opportunities to connect </a:t>
            </a:r>
            <a:r>
              <a:rPr lang="en-US" sz="1800" dirty="0" smtClean="0">
                <a:latin typeface="Arial" panose="020B0604020202020204" pitchFamily="34" charset="0"/>
              </a:rPr>
              <a:t>: </a:t>
            </a:r>
            <a:r>
              <a:rPr lang="en-US" sz="1800" dirty="0" smtClean="0"/>
              <a:t>The </a:t>
            </a:r>
            <a:r>
              <a:rPr lang="en-US" sz="1800" dirty="0"/>
              <a:t>internet and social media opens a range of channels for learning. They provide options for enabling formal and informal learning over time and between people working and living in different locations. </a:t>
            </a:r>
            <a:r>
              <a:rPr lang="en-US" sz="1800" dirty="0" smtClean="0"/>
              <a:t>Learning </a:t>
            </a:r>
            <a:r>
              <a:rPr lang="en-US" sz="1800" dirty="0"/>
              <a:t>methods include dialogue and sharing via open or facilitated chat spaces, blogs, webinars, pod casts and video streaming. The possibilities are almost endless …     </a:t>
            </a:r>
          </a:p>
          <a:p>
            <a:endParaRPr lang="en-US" sz="1800" dirty="0">
              <a:latin typeface="Arial" panose="020B0604020202020204" pitchFamily="34" charset="0"/>
            </a:endParaRPr>
          </a:p>
          <a:p>
            <a:endParaRPr lang="es-ES" sz="1800" dirty="0"/>
          </a:p>
        </p:txBody>
      </p:sp>
    </p:spTree>
    <p:extLst>
      <p:ext uri="{BB962C8B-B14F-4D97-AF65-F5344CB8AC3E}">
        <p14:creationId xmlns:p14="http://schemas.microsoft.com/office/powerpoint/2010/main" val="3353255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Useful tools and docs</a:t>
            </a:r>
            <a:endParaRPr lang="en-GB" dirty="0">
              <a:solidFill>
                <a:schemeClr val="accent1"/>
              </a:solidFill>
            </a:endParaRPr>
          </a:p>
        </p:txBody>
      </p:sp>
      <p:sp>
        <p:nvSpPr>
          <p:cNvPr id="3" name="Rectángulo 2"/>
          <p:cNvSpPr/>
          <p:nvPr/>
        </p:nvSpPr>
        <p:spPr>
          <a:xfrm>
            <a:off x="845550" y="1484784"/>
            <a:ext cx="7848872" cy="2585323"/>
          </a:xfrm>
          <a:prstGeom prst="rect">
            <a:avLst/>
          </a:prstGeom>
        </p:spPr>
        <p:txBody>
          <a:bodyPr wrap="square">
            <a:spAutoFit/>
          </a:bodyPr>
          <a:lstStyle/>
          <a:p>
            <a:endParaRPr lang="en-US" dirty="0">
              <a:latin typeface="Arial" panose="020B0604020202020204" pitchFamily="34" charset="0"/>
            </a:endParaRPr>
          </a:p>
          <a:p>
            <a:r>
              <a:rPr lang="en-US" dirty="0" smtClean="0">
                <a:latin typeface="Arial" panose="020B0604020202020204" pitchFamily="34" charset="0"/>
              </a:rPr>
              <a:t>However, there are a few monitoring tool that explicitly offer questions-templates to turn evidence into learning: </a:t>
            </a:r>
          </a:p>
          <a:p>
            <a:endParaRPr lang="en-US" b="1" u="sng" dirty="0" smtClean="0">
              <a:solidFill>
                <a:srgbClr val="44841A"/>
              </a:solidFill>
              <a:latin typeface="Arial" panose="020B0604020202020204" pitchFamily="34" charset="0"/>
            </a:endParaRPr>
          </a:p>
          <a:p>
            <a:r>
              <a:rPr lang="en-US" b="1" u="sng" dirty="0" smtClean="0">
                <a:solidFill>
                  <a:srgbClr val="44841A"/>
                </a:solidFill>
                <a:latin typeface="Arial" panose="020B0604020202020204" pitchFamily="34" charset="0"/>
              </a:rPr>
              <a:t>After </a:t>
            </a:r>
            <a:r>
              <a:rPr lang="en-US" b="1" u="sng" dirty="0">
                <a:solidFill>
                  <a:srgbClr val="44841A"/>
                </a:solidFill>
                <a:latin typeface="Arial" panose="020B0604020202020204" pitchFamily="34" charset="0"/>
              </a:rPr>
              <a:t>Action Review &amp; Debrief Guide and </a:t>
            </a:r>
            <a:r>
              <a:rPr lang="en-US" b="1" u="sng" dirty="0" smtClean="0">
                <a:solidFill>
                  <a:srgbClr val="44841A"/>
                </a:solidFill>
                <a:latin typeface="Arial" panose="020B0604020202020204" pitchFamily="34" charset="0"/>
              </a:rPr>
              <a:t>Template</a:t>
            </a:r>
          </a:p>
          <a:p>
            <a:endParaRPr lang="en-US" b="1" u="sng" dirty="0">
              <a:solidFill>
                <a:srgbClr val="44841A"/>
              </a:solidFill>
              <a:latin typeface="Arial" panose="020B0604020202020204" pitchFamily="34" charset="0"/>
            </a:endParaRPr>
          </a:p>
          <a:p>
            <a:r>
              <a:rPr lang="en-US" b="1" dirty="0">
                <a:hlinkClick r:id="rId3"/>
              </a:rPr>
              <a:t>Theory of Change Strategic Health </a:t>
            </a:r>
            <a:r>
              <a:rPr lang="en-US" b="1" dirty="0" smtClean="0">
                <a:hlinkClick r:id="rId3"/>
              </a:rPr>
              <a:t>Check</a:t>
            </a:r>
            <a:endParaRPr lang="en-US" b="1" dirty="0" smtClean="0"/>
          </a:p>
          <a:p>
            <a:endParaRPr lang="en-US" b="1" dirty="0"/>
          </a:p>
          <a:p>
            <a:r>
              <a:rPr lang="en-US" b="1" u="sng" dirty="0">
                <a:hlinkClick r:id="rId4"/>
              </a:rPr>
              <a:t>Guide to running a timeline reconstruction session</a:t>
            </a:r>
            <a:endParaRPr lang="es-ES" dirty="0"/>
          </a:p>
        </p:txBody>
      </p:sp>
    </p:spTree>
    <p:extLst>
      <p:ext uri="{BB962C8B-B14F-4D97-AF65-F5344CB8AC3E}">
        <p14:creationId xmlns:p14="http://schemas.microsoft.com/office/powerpoint/2010/main" val="761285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MEL as a </a:t>
            </a:r>
            <a:r>
              <a:rPr lang="es-ES" dirty="0" err="1" smtClean="0"/>
              <a:t>Cycle</a:t>
            </a:r>
            <a:endParaRPr lang="es-ES" dirty="0"/>
          </a:p>
        </p:txBody>
      </p:sp>
      <p:graphicFrame>
        <p:nvGraphicFramePr>
          <p:cNvPr id="4" name="Diagram 1"/>
          <p:cNvGraphicFramePr>
            <a:graphicFrameLocks noGrp="1"/>
          </p:cNvGraphicFramePr>
          <p:nvPr>
            <p:ph idx="1"/>
            <p:extLst>
              <p:ext uri="{D42A27DB-BD31-4B8C-83A1-F6EECF244321}">
                <p14:modId xmlns:p14="http://schemas.microsoft.com/office/powerpoint/2010/main" val="1987113193"/>
              </p:ext>
            </p:extLst>
          </p:nvPr>
        </p:nvGraphicFramePr>
        <p:xfrm>
          <a:off x="-180528" y="1700808"/>
          <a:ext cx="5842992" cy="42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contenido 2"/>
          <p:cNvSpPr txBox="1">
            <a:spLocks/>
          </p:cNvSpPr>
          <p:nvPr/>
        </p:nvSpPr>
        <p:spPr bwMode="auto">
          <a:xfrm>
            <a:off x="4910688" y="547807"/>
            <a:ext cx="4233312" cy="4800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s-ES" kern="0" dirty="0" err="1" smtClean="0"/>
              <a:t>Baseline</a:t>
            </a:r>
            <a:r>
              <a:rPr lang="es-ES" kern="0" dirty="0" smtClean="0"/>
              <a:t>:</a:t>
            </a:r>
          </a:p>
          <a:p>
            <a:pPr marL="0" indent="0">
              <a:buNone/>
            </a:pPr>
            <a:r>
              <a:rPr lang="es-ES" sz="2000" kern="0" dirty="0" smtClean="0"/>
              <a:t>For </a:t>
            </a:r>
            <a:r>
              <a:rPr lang="es-ES" sz="2000" kern="0" dirty="0" err="1" smtClean="0"/>
              <a:t>many</a:t>
            </a:r>
            <a:r>
              <a:rPr lang="es-ES" sz="2000" kern="0" dirty="0" smtClean="0"/>
              <a:t> </a:t>
            </a:r>
            <a:r>
              <a:rPr lang="es-ES" sz="2000" kern="0" dirty="0" err="1" smtClean="0"/>
              <a:t>program</a:t>
            </a:r>
            <a:r>
              <a:rPr lang="es-ES" sz="2000" kern="0" dirty="0" smtClean="0"/>
              <a:t> </a:t>
            </a:r>
            <a:r>
              <a:rPr lang="es-ES" sz="2000" kern="0" dirty="0" err="1" smtClean="0"/>
              <a:t>outcomes</a:t>
            </a:r>
            <a:r>
              <a:rPr lang="es-ES" sz="2000" kern="0" dirty="0" smtClean="0"/>
              <a:t> </a:t>
            </a:r>
            <a:r>
              <a:rPr lang="es-ES" sz="2000" kern="0" dirty="0" err="1" smtClean="0"/>
              <a:t>or</a:t>
            </a:r>
            <a:r>
              <a:rPr lang="es-ES" sz="2000" kern="0" dirty="0" smtClean="0"/>
              <a:t> </a:t>
            </a:r>
            <a:r>
              <a:rPr lang="es-ES" sz="2000" kern="0" dirty="0" err="1" smtClean="0"/>
              <a:t>indicators</a:t>
            </a:r>
            <a:r>
              <a:rPr lang="es-ES" sz="2000" kern="0" dirty="0" smtClean="0"/>
              <a:t>, </a:t>
            </a:r>
            <a:r>
              <a:rPr lang="es-ES" sz="2000" kern="0" dirty="0" err="1" smtClean="0"/>
              <a:t>defining</a:t>
            </a:r>
            <a:r>
              <a:rPr lang="es-ES" sz="2000" kern="0" dirty="0" smtClean="0"/>
              <a:t> a </a:t>
            </a:r>
            <a:r>
              <a:rPr lang="es-ES" sz="2000" kern="0" dirty="0" err="1" smtClean="0"/>
              <a:t>Baseline</a:t>
            </a:r>
            <a:r>
              <a:rPr lang="es-ES" sz="2000" kern="0" dirty="0" smtClean="0"/>
              <a:t> </a:t>
            </a:r>
            <a:r>
              <a:rPr lang="es-ES" sz="2000" kern="0" dirty="0" err="1" smtClean="0"/>
              <a:t>is</a:t>
            </a:r>
            <a:r>
              <a:rPr lang="es-ES" sz="2000" kern="0" dirty="0" smtClean="0"/>
              <a:t> </a:t>
            </a:r>
            <a:r>
              <a:rPr lang="es-ES" sz="2000" kern="0" dirty="0" err="1" smtClean="0"/>
              <a:t>critical</a:t>
            </a:r>
            <a:r>
              <a:rPr lang="es-ES" sz="2000" kern="0" dirty="0" smtClean="0"/>
              <a:t> for </a:t>
            </a:r>
            <a:r>
              <a:rPr lang="es-ES" sz="2000" kern="0" dirty="0" err="1" smtClean="0"/>
              <a:t>being</a:t>
            </a:r>
            <a:r>
              <a:rPr lang="es-ES" sz="2000" kern="0" dirty="0" smtClean="0"/>
              <a:t> </a:t>
            </a:r>
            <a:r>
              <a:rPr lang="es-ES" sz="2000" kern="0" dirty="0" err="1" smtClean="0"/>
              <a:t>able</a:t>
            </a:r>
            <a:r>
              <a:rPr lang="es-ES" sz="2000" kern="0" dirty="0" smtClean="0"/>
              <a:t> to </a:t>
            </a:r>
            <a:r>
              <a:rPr lang="es-ES" sz="2000" kern="0" dirty="0" err="1" smtClean="0"/>
              <a:t>measure</a:t>
            </a:r>
            <a:r>
              <a:rPr lang="es-ES" sz="2000" kern="0" dirty="0" smtClean="0"/>
              <a:t> </a:t>
            </a:r>
            <a:r>
              <a:rPr lang="es-ES" sz="2000" kern="0" dirty="0" err="1" smtClean="0"/>
              <a:t>changes</a:t>
            </a:r>
            <a:r>
              <a:rPr lang="es-ES" sz="2000" kern="0" dirty="0" smtClean="0"/>
              <a:t> </a:t>
            </a:r>
            <a:r>
              <a:rPr lang="es-ES" sz="2000" kern="0" dirty="0" err="1" smtClean="0"/>
              <a:t>occured</a:t>
            </a:r>
            <a:r>
              <a:rPr lang="es-ES" sz="2000" kern="0" dirty="0" smtClean="0"/>
              <a:t>. </a:t>
            </a:r>
          </a:p>
          <a:p>
            <a:pPr marL="0" indent="0">
              <a:buNone/>
            </a:pPr>
            <a:r>
              <a:rPr lang="es-ES" sz="2000" kern="0" dirty="0" smtClean="0"/>
              <a:t>Quite </a:t>
            </a:r>
            <a:r>
              <a:rPr lang="es-ES" sz="2000" kern="0" dirty="0" err="1" smtClean="0"/>
              <a:t>often</a:t>
            </a:r>
            <a:r>
              <a:rPr lang="es-ES" sz="2000" kern="0" dirty="0" smtClean="0"/>
              <a:t>  </a:t>
            </a:r>
            <a:r>
              <a:rPr lang="es-ES" sz="2000" kern="0" dirty="0" err="1" smtClean="0"/>
              <a:t>outcomes</a:t>
            </a:r>
            <a:r>
              <a:rPr lang="es-ES" sz="2000" kern="0" dirty="0" smtClean="0"/>
              <a:t> </a:t>
            </a:r>
            <a:r>
              <a:rPr lang="es-ES" sz="2000" kern="0" dirty="0" err="1" smtClean="0"/>
              <a:t>or</a:t>
            </a:r>
            <a:r>
              <a:rPr lang="es-ES" sz="2000" kern="0" dirty="0" smtClean="0"/>
              <a:t> </a:t>
            </a:r>
            <a:r>
              <a:rPr lang="es-ES" sz="2000" kern="0" dirty="0" err="1" smtClean="0"/>
              <a:t>indicators</a:t>
            </a:r>
            <a:r>
              <a:rPr lang="es-ES" sz="2000" kern="0" dirty="0" smtClean="0"/>
              <a:t> are </a:t>
            </a:r>
            <a:r>
              <a:rPr lang="es-ES" sz="2000" kern="0" dirty="0" err="1" smtClean="0"/>
              <a:t>described</a:t>
            </a:r>
            <a:r>
              <a:rPr lang="es-ES" sz="2000" kern="0" dirty="0" smtClean="0"/>
              <a:t> in </a:t>
            </a:r>
            <a:r>
              <a:rPr lang="es-ES" sz="2000" kern="0" dirty="0" err="1" smtClean="0"/>
              <a:t>comparission</a:t>
            </a:r>
            <a:r>
              <a:rPr lang="es-ES" sz="2000" kern="0" dirty="0" smtClean="0"/>
              <a:t> to </a:t>
            </a:r>
            <a:r>
              <a:rPr lang="es-ES" sz="2000" kern="0" dirty="0" err="1" smtClean="0"/>
              <a:t>the</a:t>
            </a:r>
            <a:r>
              <a:rPr lang="es-ES" sz="2000" kern="0" dirty="0" smtClean="0"/>
              <a:t> </a:t>
            </a:r>
            <a:r>
              <a:rPr lang="es-ES" sz="2000" kern="0" dirty="0" err="1" smtClean="0"/>
              <a:t>current</a:t>
            </a:r>
            <a:r>
              <a:rPr lang="es-ES" sz="2000" kern="0" dirty="0" smtClean="0"/>
              <a:t> </a:t>
            </a:r>
            <a:r>
              <a:rPr lang="es-ES" sz="2000" kern="0" dirty="0" err="1" smtClean="0"/>
              <a:t>state</a:t>
            </a:r>
            <a:r>
              <a:rPr lang="es-ES" sz="2000" kern="0" dirty="0" smtClean="0"/>
              <a:t> of </a:t>
            </a:r>
            <a:r>
              <a:rPr lang="es-ES" sz="2000" kern="0" dirty="0" err="1" smtClean="0"/>
              <a:t>the</a:t>
            </a:r>
            <a:r>
              <a:rPr lang="es-ES" sz="2000" kern="0" dirty="0" smtClean="0"/>
              <a:t> </a:t>
            </a:r>
            <a:r>
              <a:rPr lang="es-ES" sz="2000" kern="0" dirty="0" err="1" smtClean="0"/>
              <a:t>matters</a:t>
            </a:r>
            <a:r>
              <a:rPr lang="es-ES" sz="2000" kern="0" dirty="0"/>
              <a:t> </a:t>
            </a:r>
            <a:r>
              <a:rPr lang="es-ES" sz="2000" kern="0" dirty="0" smtClean="0"/>
              <a:t>(</a:t>
            </a:r>
            <a:r>
              <a:rPr lang="es-ES" sz="2000" kern="0" dirty="0" err="1" smtClean="0"/>
              <a:t>e.g</a:t>
            </a:r>
            <a:r>
              <a:rPr lang="es-ES" sz="2000" kern="0" dirty="0" smtClean="0"/>
              <a:t>. 15% </a:t>
            </a:r>
            <a:r>
              <a:rPr lang="es-ES" sz="2000" kern="0" dirty="0" err="1" smtClean="0"/>
              <a:t>less</a:t>
            </a:r>
            <a:r>
              <a:rPr lang="es-ES" sz="2000" kern="0" dirty="0" smtClean="0"/>
              <a:t> </a:t>
            </a:r>
            <a:r>
              <a:rPr lang="es-ES" sz="2000" kern="0" dirty="0" err="1" smtClean="0"/>
              <a:t>violent</a:t>
            </a:r>
            <a:r>
              <a:rPr lang="es-ES" sz="2000" kern="0" dirty="0" smtClean="0"/>
              <a:t> </a:t>
            </a:r>
            <a:r>
              <a:rPr lang="es-ES" sz="2000" kern="0" dirty="0" err="1" smtClean="0"/>
              <a:t>events</a:t>
            </a:r>
            <a:r>
              <a:rPr lang="es-ES" sz="2000" kern="0" dirty="0" smtClean="0"/>
              <a:t> </a:t>
            </a:r>
            <a:r>
              <a:rPr lang="es-ES" sz="2000" kern="0" dirty="0" err="1" smtClean="0"/>
              <a:t>against</a:t>
            </a:r>
            <a:r>
              <a:rPr lang="es-ES" sz="2000" kern="0" dirty="0" smtClean="0"/>
              <a:t> </a:t>
            </a:r>
            <a:r>
              <a:rPr lang="es-ES" sz="2000" kern="0" dirty="0" err="1" smtClean="0"/>
              <a:t>woman</a:t>
            </a:r>
            <a:r>
              <a:rPr lang="es-ES" sz="2000" kern="0" dirty="0" smtClean="0"/>
              <a:t>), and </a:t>
            </a:r>
            <a:r>
              <a:rPr lang="es-ES" sz="2000" kern="0" dirty="0" err="1" smtClean="0"/>
              <a:t>they</a:t>
            </a:r>
            <a:r>
              <a:rPr lang="es-ES" sz="2000" kern="0" dirty="0" smtClean="0"/>
              <a:t> </a:t>
            </a:r>
            <a:r>
              <a:rPr lang="es-ES" sz="2000" kern="0" dirty="0" err="1" smtClean="0"/>
              <a:t>need</a:t>
            </a:r>
            <a:r>
              <a:rPr lang="es-ES" sz="2000" kern="0" dirty="0" smtClean="0"/>
              <a:t> </a:t>
            </a:r>
            <a:r>
              <a:rPr lang="es-ES" sz="2000" kern="0" dirty="0" err="1" smtClean="0"/>
              <a:t>the</a:t>
            </a:r>
            <a:r>
              <a:rPr lang="es-ES" sz="2000" kern="0" dirty="0" smtClean="0"/>
              <a:t> </a:t>
            </a:r>
            <a:r>
              <a:rPr lang="es-ES" sz="2000" kern="0" dirty="0" err="1" smtClean="0"/>
              <a:t>initial</a:t>
            </a:r>
            <a:r>
              <a:rPr lang="es-ES" sz="2000" kern="0" dirty="0" smtClean="0"/>
              <a:t> data for </a:t>
            </a:r>
            <a:r>
              <a:rPr lang="es-ES" sz="2000" kern="0" dirty="0" err="1" smtClean="0"/>
              <a:t>making</a:t>
            </a:r>
            <a:r>
              <a:rPr lang="es-ES" sz="2000" kern="0" dirty="0" smtClean="0"/>
              <a:t> </a:t>
            </a:r>
            <a:r>
              <a:rPr lang="es-ES" sz="2000" kern="0" dirty="0" err="1" smtClean="0"/>
              <a:t>such</a:t>
            </a:r>
            <a:r>
              <a:rPr lang="es-ES" sz="2000" kern="0" dirty="0" smtClean="0"/>
              <a:t> </a:t>
            </a:r>
            <a:r>
              <a:rPr lang="es-ES" sz="2000" kern="0" dirty="0" err="1" smtClean="0"/>
              <a:t>comparission</a:t>
            </a:r>
            <a:r>
              <a:rPr lang="es-ES" sz="2000" kern="0" dirty="0" smtClean="0"/>
              <a:t>.</a:t>
            </a:r>
          </a:p>
          <a:p>
            <a:pPr marL="0" indent="0">
              <a:buNone/>
            </a:pPr>
            <a:r>
              <a:rPr lang="es-ES" sz="2000" kern="0" dirty="0" err="1" smtClean="0"/>
              <a:t>Sometimes</a:t>
            </a:r>
            <a:r>
              <a:rPr lang="es-ES" sz="2000" kern="0" dirty="0" smtClean="0"/>
              <a:t>, oficial </a:t>
            </a:r>
            <a:r>
              <a:rPr lang="es-ES" sz="2000" kern="0" dirty="0" err="1" smtClean="0"/>
              <a:t>or</a:t>
            </a:r>
            <a:r>
              <a:rPr lang="es-ES" sz="2000" kern="0" dirty="0" smtClean="0"/>
              <a:t> </a:t>
            </a:r>
            <a:r>
              <a:rPr lang="es-ES" sz="2000" kern="0" dirty="0" err="1" smtClean="0"/>
              <a:t>secondary</a:t>
            </a:r>
            <a:r>
              <a:rPr lang="es-ES" sz="2000" kern="0" dirty="0" smtClean="0"/>
              <a:t> </a:t>
            </a:r>
            <a:r>
              <a:rPr lang="es-ES" sz="2000" kern="0" dirty="0" err="1" smtClean="0"/>
              <a:t>sources</a:t>
            </a:r>
            <a:r>
              <a:rPr lang="es-ES" sz="2000" kern="0" dirty="0" smtClean="0"/>
              <a:t> can be </a:t>
            </a:r>
            <a:r>
              <a:rPr lang="es-ES" sz="2000" kern="0" dirty="0" err="1" smtClean="0"/>
              <a:t>used</a:t>
            </a:r>
            <a:r>
              <a:rPr lang="es-ES" sz="2000" kern="0" dirty="0" smtClean="0"/>
              <a:t>, </a:t>
            </a:r>
            <a:r>
              <a:rPr lang="es-ES" sz="2000" kern="0" dirty="0" err="1" smtClean="0"/>
              <a:t>or</a:t>
            </a:r>
            <a:r>
              <a:rPr lang="es-ES" sz="2000" kern="0" dirty="0" smtClean="0"/>
              <a:t> </a:t>
            </a:r>
            <a:r>
              <a:rPr lang="es-ES" sz="2000" kern="0" dirty="0" err="1" smtClean="0"/>
              <a:t>you</a:t>
            </a:r>
            <a:r>
              <a:rPr lang="es-ES" sz="2000" kern="0" dirty="0" smtClean="0"/>
              <a:t> can </a:t>
            </a:r>
            <a:r>
              <a:rPr lang="es-ES" sz="2000" kern="0" dirty="0" err="1" smtClean="0"/>
              <a:t>build</a:t>
            </a:r>
            <a:r>
              <a:rPr lang="es-ES" sz="2000" kern="0" dirty="0" smtClean="0"/>
              <a:t> </a:t>
            </a:r>
            <a:r>
              <a:rPr lang="es-ES" sz="2000" kern="0" dirty="0" err="1" smtClean="0"/>
              <a:t>your</a:t>
            </a:r>
            <a:r>
              <a:rPr lang="es-ES" sz="2000" kern="0" dirty="0" smtClean="0"/>
              <a:t> </a:t>
            </a:r>
            <a:r>
              <a:rPr lang="es-ES" sz="2000" kern="0" dirty="0" err="1" smtClean="0"/>
              <a:t>own</a:t>
            </a:r>
            <a:r>
              <a:rPr lang="es-ES" sz="2000" kern="0" dirty="0" smtClean="0"/>
              <a:t>, </a:t>
            </a:r>
          </a:p>
          <a:p>
            <a:pPr lvl="1"/>
            <a:endParaRPr lang="es-ES" sz="2000" kern="0" dirty="0" smtClean="0"/>
          </a:p>
          <a:p>
            <a:pPr marL="0" indent="0">
              <a:buFontTx/>
              <a:buNone/>
            </a:pPr>
            <a:r>
              <a:rPr lang="es-ES" b="1" dirty="0" smtClean="0">
                <a:hlinkClick r:id="rId8"/>
              </a:rPr>
              <a:t>TOOL: </a:t>
            </a:r>
            <a:r>
              <a:rPr lang="es-ES" b="1" dirty="0" err="1" smtClean="0">
                <a:hlinkClick r:id="rId8"/>
              </a:rPr>
              <a:t>Baseline</a:t>
            </a:r>
            <a:r>
              <a:rPr lang="es-ES" b="1" dirty="0" smtClean="0">
                <a:hlinkClick r:id="rId8"/>
              </a:rPr>
              <a:t> </a:t>
            </a:r>
            <a:r>
              <a:rPr lang="es-ES" b="1" dirty="0" err="1">
                <a:hlinkClick r:id="rId8"/>
              </a:rPr>
              <a:t>design</a:t>
            </a:r>
            <a:endParaRPr lang="es-ES" kern="0" dirty="0"/>
          </a:p>
        </p:txBody>
      </p:sp>
    </p:spTree>
    <p:extLst>
      <p:ext uri="{BB962C8B-B14F-4D97-AF65-F5344CB8AC3E}">
        <p14:creationId xmlns:p14="http://schemas.microsoft.com/office/powerpoint/2010/main" val="3863386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MEL as a </a:t>
            </a:r>
            <a:r>
              <a:rPr lang="es-ES" dirty="0" err="1" smtClean="0"/>
              <a:t>Cycle</a:t>
            </a:r>
            <a:endParaRPr lang="es-ES" dirty="0"/>
          </a:p>
        </p:txBody>
      </p:sp>
      <p:graphicFrame>
        <p:nvGraphicFramePr>
          <p:cNvPr id="4" name="Diagram 1"/>
          <p:cNvGraphicFramePr>
            <a:graphicFrameLocks noGrp="1"/>
          </p:cNvGraphicFramePr>
          <p:nvPr>
            <p:ph idx="1"/>
            <p:extLst>
              <p:ext uri="{D42A27DB-BD31-4B8C-83A1-F6EECF244321}">
                <p14:modId xmlns:p14="http://schemas.microsoft.com/office/powerpoint/2010/main" val="4233633692"/>
              </p:ext>
            </p:extLst>
          </p:nvPr>
        </p:nvGraphicFramePr>
        <p:xfrm>
          <a:off x="-180528" y="1700808"/>
          <a:ext cx="5842992" cy="42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contenido 2"/>
          <p:cNvSpPr txBox="1">
            <a:spLocks/>
          </p:cNvSpPr>
          <p:nvPr/>
        </p:nvSpPr>
        <p:spPr bwMode="auto">
          <a:xfrm>
            <a:off x="4788024" y="404664"/>
            <a:ext cx="4233312" cy="4800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s-ES" sz="1800" kern="0" dirty="0" err="1" smtClean="0"/>
              <a:t>Accountability</a:t>
            </a:r>
            <a:endParaRPr lang="es-ES" sz="1800" kern="0" dirty="0" smtClean="0"/>
          </a:p>
          <a:p>
            <a:pPr marL="0" indent="0">
              <a:buNone/>
            </a:pPr>
            <a:r>
              <a:rPr lang="en-US" sz="1800" dirty="0" smtClean="0"/>
              <a:t>Oxfam’s accountability is based </a:t>
            </a:r>
            <a:r>
              <a:rPr lang="en-US" sz="1800" dirty="0"/>
              <a:t>on </a:t>
            </a:r>
            <a:r>
              <a:rPr lang="en-US" sz="1800" b="1" dirty="0"/>
              <a:t>transparency</a:t>
            </a:r>
            <a:r>
              <a:rPr lang="en-US" sz="1800" dirty="0"/>
              <a:t>, </a:t>
            </a:r>
            <a:r>
              <a:rPr lang="en-US" sz="1800" b="1" dirty="0"/>
              <a:t>feedback</a:t>
            </a:r>
            <a:r>
              <a:rPr lang="en-US" sz="1800" dirty="0"/>
              <a:t>, </a:t>
            </a:r>
            <a:r>
              <a:rPr lang="en-US" sz="1800" b="1" dirty="0"/>
              <a:t>participation</a:t>
            </a:r>
            <a:r>
              <a:rPr lang="en-US" sz="1800" dirty="0"/>
              <a:t>, and </a:t>
            </a:r>
            <a:r>
              <a:rPr lang="en-US" sz="1800" b="1" dirty="0"/>
              <a:t>good MEAL </a:t>
            </a:r>
            <a:r>
              <a:rPr lang="en-US" sz="1800" dirty="0"/>
              <a:t>(monitoring, evaluation, accountability, and learning). This is true at all levels within the organization, and with all kinds of stakeholders. </a:t>
            </a:r>
          </a:p>
          <a:p>
            <a:pPr marL="0" indent="0">
              <a:buNone/>
            </a:pPr>
            <a:r>
              <a:rPr lang="en-US" sz="1800" dirty="0" smtClean="0"/>
              <a:t>In </a:t>
            </a:r>
            <a:r>
              <a:rPr lang="en-US" sz="1800" dirty="0"/>
              <a:t>the majority of our relationships, Oxfam holds the balance of power. We have a responsibility to work towards redressing or rebalancing this power imbalance, and acting in a way that exemplifies ‘</a:t>
            </a:r>
            <a:r>
              <a:rPr lang="en-US" sz="1800" i="1" dirty="0"/>
              <a:t>power with’</a:t>
            </a:r>
            <a:r>
              <a:rPr lang="en-US" sz="1800" dirty="0"/>
              <a:t> rather than ‘</a:t>
            </a:r>
            <a:r>
              <a:rPr lang="en-US" sz="1800" i="1" dirty="0"/>
              <a:t>power over’</a:t>
            </a:r>
            <a:r>
              <a:rPr lang="en-US" sz="1800" dirty="0"/>
              <a:t>. </a:t>
            </a:r>
            <a:endParaRPr lang="en-US" sz="1800" dirty="0" smtClean="0"/>
          </a:p>
          <a:p>
            <a:pPr marL="0" indent="0">
              <a:buNone/>
            </a:pPr>
            <a:r>
              <a:rPr lang="en-US" sz="1800" dirty="0" smtClean="0"/>
              <a:t>Because we are accountable to the communities where we work, and the people who support us, we are compelled to learn from what we do.</a:t>
            </a:r>
          </a:p>
          <a:p>
            <a:pPr marL="0" indent="0">
              <a:buNone/>
            </a:pPr>
            <a:r>
              <a:rPr lang="en-US" sz="1800" b="1" dirty="0" smtClean="0">
                <a:hlinkClick r:id="rId8"/>
              </a:rPr>
              <a:t>Example of Accountability plan</a:t>
            </a:r>
            <a:endParaRPr lang="en-US" sz="1800" b="1" dirty="0"/>
          </a:p>
        </p:txBody>
      </p:sp>
    </p:spTree>
    <p:extLst>
      <p:ext uri="{BB962C8B-B14F-4D97-AF65-F5344CB8AC3E}">
        <p14:creationId xmlns:p14="http://schemas.microsoft.com/office/powerpoint/2010/main" val="2651208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3.2. Roles and </a:t>
            </a:r>
            <a:r>
              <a:rPr lang="es-ES" dirty="0" err="1" smtClean="0"/>
              <a:t>Responsabilities</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186818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67544" y="4149080"/>
            <a:ext cx="7772400" cy="2160240"/>
          </a:xfrm>
        </p:spPr>
        <p:txBody>
          <a:bodyPr/>
          <a:lstStyle/>
          <a:p>
            <a:r>
              <a:rPr lang="en-US" sz="1800" dirty="0"/>
              <a:t>Define </a:t>
            </a:r>
            <a:r>
              <a:rPr lang="en-US" sz="1800" b="1" dirty="0"/>
              <a:t>roles and responsibilities of affiliates and partners engaged</a:t>
            </a:r>
            <a:r>
              <a:rPr lang="en-US" sz="1800" dirty="0"/>
              <a:t> </a:t>
            </a:r>
            <a:r>
              <a:rPr lang="en-US" sz="1800" dirty="0" smtClean="0"/>
              <a:t>in the MEL and accountability activities</a:t>
            </a:r>
          </a:p>
          <a:p>
            <a:r>
              <a:rPr lang="en-US" sz="1800" dirty="0" smtClean="0"/>
              <a:t>This </a:t>
            </a:r>
            <a:r>
              <a:rPr lang="en-US" sz="1800" dirty="0"/>
              <a:t>includes a plan of how partners and primary change agents/target communities </a:t>
            </a:r>
            <a:r>
              <a:rPr lang="en-US" sz="1800" u="sng" dirty="0"/>
              <a:t>particularly women</a:t>
            </a:r>
            <a:r>
              <a:rPr lang="en-US" sz="1800" dirty="0"/>
              <a:t> will participate in the data collection process and in reflection and analysis spaces</a:t>
            </a:r>
            <a:r>
              <a:rPr lang="en-US" sz="1800" dirty="0" smtClean="0"/>
              <a:t>.</a:t>
            </a:r>
          </a:p>
          <a:p>
            <a:endParaRPr lang="en-US" sz="1800" dirty="0"/>
          </a:p>
          <a:p>
            <a:r>
              <a:rPr lang="en-US" sz="1800" dirty="0" smtClean="0"/>
              <a:t>Think of direct </a:t>
            </a:r>
            <a:r>
              <a:rPr lang="en-US" sz="1800" dirty="0" err="1" smtClean="0"/>
              <a:t>responsibles</a:t>
            </a:r>
            <a:r>
              <a:rPr lang="en-US" sz="1800" dirty="0" smtClean="0"/>
              <a:t>, but you can also use this questions to inspire deeper reflection on different roles/participants (based on the RACI methodology):</a:t>
            </a:r>
          </a:p>
          <a:p>
            <a:r>
              <a:rPr lang="en-US" sz="1800" dirty="0"/>
              <a:t>- </a:t>
            </a:r>
            <a:r>
              <a:rPr lang="en-US" sz="1800" u="sng" dirty="0"/>
              <a:t>Who should be </a:t>
            </a:r>
            <a:r>
              <a:rPr lang="en-US" sz="1800" b="1" u="sng" dirty="0"/>
              <a:t>Responsible </a:t>
            </a:r>
            <a:r>
              <a:rPr lang="en-US" sz="1800" u="sng" dirty="0"/>
              <a:t>for doing/producing something as part of the MEL process?. </a:t>
            </a:r>
          </a:p>
          <a:p>
            <a:r>
              <a:rPr lang="en-US" sz="1800" dirty="0" smtClean="0"/>
              <a:t>- Who should be </a:t>
            </a:r>
            <a:r>
              <a:rPr lang="en-US" sz="1800" b="1" dirty="0" smtClean="0"/>
              <a:t>Accountable</a:t>
            </a:r>
            <a:r>
              <a:rPr lang="en-US" sz="1800" dirty="0" smtClean="0"/>
              <a:t> for each MEL action (final </a:t>
            </a:r>
            <a:r>
              <a:rPr lang="en-US" sz="1800" dirty="0"/>
              <a:t>decision </a:t>
            </a:r>
            <a:r>
              <a:rPr lang="en-US" sz="1800" dirty="0" smtClean="0"/>
              <a:t>making)</a:t>
            </a:r>
            <a:endParaRPr lang="es-ES" sz="1800" dirty="0"/>
          </a:p>
          <a:p>
            <a:r>
              <a:rPr lang="en-US" sz="1800" dirty="0" smtClean="0"/>
              <a:t>- Who should be </a:t>
            </a:r>
            <a:r>
              <a:rPr lang="en-US" sz="1800" b="1" dirty="0" smtClean="0"/>
              <a:t>Consulted</a:t>
            </a:r>
            <a:r>
              <a:rPr lang="en-US" sz="1800" dirty="0" smtClean="0"/>
              <a:t>? participating in </a:t>
            </a:r>
            <a:r>
              <a:rPr lang="en-US" sz="1800" dirty="0"/>
              <a:t>a process or product.  Consultation </a:t>
            </a:r>
            <a:r>
              <a:rPr lang="en-US" sz="1800" dirty="0" smtClean="0"/>
              <a:t>can </a:t>
            </a:r>
            <a:r>
              <a:rPr lang="en-US" sz="1800" dirty="0"/>
              <a:t>be for a wide variety of purposes:  quality assurance, tapping knowledge/expertise, participation, are three major purposes for consultation.  </a:t>
            </a:r>
            <a:endParaRPr lang="es-ES" sz="1800" dirty="0"/>
          </a:p>
          <a:p>
            <a:r>
              <a:rPr lang="en-US" sz="1800" dirty="0" smtClean="0"/>
              <a:t>- Who should be </a:t>
            </a:r>
            <a:r>
              <a:rPr lang="en-US" sz="1800" b="1" dirty="0" smtClean="0"/>
              <a:t>Informed</a:t>
            </a:r>
            <a:r>
              <a:rPr lang="en-US" sz="1800" dirty="0" smtClean="0"/>
              <a:t> or a </a:t>
            </a:r>
            <a:r>
              <a:rPr lang="en-US" sz="1800" dirty="0"/>
              <a:t>decision, process, or product</a:t>
            </a:r>
            <a:r>
              <a:rPr lang="en-US" sz="1800" dirty="0" smtClean="0"/>
              <a:t>? .  </a:t>
            </a:r>
            <a:endParaRPr lang="es-ES" sz="1800" dirty="0"/>
          </a:p>
        </p:txBody>
      </p:sp>
      <p:sp>
        <p:nvSpPr>
          <p:cNvPr id="4" name="Título 1"/>
          <p:cNvSpPr>
            <a:spLocks noGrp="1"/>
          </p:cNvSpPr>
          <p:nvPr>
            <p:ph type="title"/>
          </p:nvPr>
        </p:nvSpPr>
        <p:spPr>
          <a:xfrm>
            <a:off x="467544" y="404664"/>
            <a:ext cx="7772400" cy="1362075"/>
          </a:xfrm>
        </p:spPr>
        <p:txBody>
          <a:bodyPr/>
          <a:lstStyle/>
          <a:p>
            <a:pPr>
              <a:buFont typeface="Arial" panose="020B0604020202020204" pitchFamily="34" charset="0"/>
              <a:buChar char="•"/>
            </a:pPr>
            <a:r>
              <a:rPr lang="es-ES" sz="2400" dirty="0" smtClean="0"/>
              <a:t>3.2. Roles and </a:t>
            </a:r>
            <a:r>
              <a:rPr lang="es-ES" sz="2400" dirty="0" err="1" smtClean="0"/>
              <a:t>Responsabilities</a:t>
            </a:r>
            <a:endParaRPr lang="es-ES" sz="2400" dirty="0"/>
          </a:p>
        </p:txBody>
      </p:sp>
      <p:sp>
        <p:nvSpPr>
          <p:cNvPr id="5" name="Rectángulo 4"/>
          <p:cNvSpPr/>
          <p:nvPr/>
        </p:nvSpPr>
        <p:spPr>
          <a:xfrm>
            <a:off x="611560" y="6334080"/>
            <a:ext cx="5076056" cy="646331"/>
          </a:xfrm>
          <a:prstGeom prst="rect">
            <a:avLst/>
          </a:prstGeom>
        </p:spPr>
        <p:txBody>
          <a:bodyPr wrap="square">
            <a:spAutoFit/>
          </a:bodyPr>
          <a:lstStyle/>
          <a:p>
            <a:r>
              <a:rPr lang="es-ES" dirty="0" err="1" smtClean="0">
                <a:hlinkClick r:id="rId2"/>
              </a:rPr>
              <a:t>E</a:t>
            </a:r>
            <a:r>
              <a:rPr lang="es-ES" u="sng" dirty="0" err="1" smtClean="0">
                <a:solidFill>
                  <a:srgbClr val="44841A"/>
                </a:solidFill>
                <a:latin typeface="Arial" panose="020B0604020202020204" pitchFamily="34" charset="0"/>
                <a:hlinkClick r:id="rId2"/>
              </a:rPr>
              <a:t>xample</a:t>
            </a:r>
            <a:r>
              <a:rPr lang="es-ES" u="sng" dirty="0" smtClean="0">
                <a:solidFill>
                  <a:srgbClr val="44841A"/>
                </a:solidFill>
                <a:latin typeface="Arial" panose="020B0604020202020204" pitchFamily="34" charset="0"/>
              </a:rPr>
              <a:t> of Roles/</a:t>
            </a:r>
            <a:r>
              <a:rPr lang="es-ES" u="sng" dirty="0" err="1" smtClean="0">
                <a:solidFill>
                  <a:srgbClr val="44841A"/>
                </a:solidFill>
                <a:latin typeface="Arial" panose="020B0604020202020204" pitchFamily="34" charset="0"/>
              </a:rPr>
              <a:t>responsability</a:t>
            </a:r>
            <a:r>
              <a:rPr lang="es-ES" u="sng" dirty="0" smtClean="0">
                <a:solidFill>
                  <a:srgbClr val="44841A"/>
                </a:solidFill>
                <a:latin typeface="Arial" panose="020B0604020202020204" pitchFamily="34" charset="0"/>
              </a:rPr>
              <a:t> </a:t>
            </a:r>
            <a:r>
              <a:rPr lang="es-ES" u="sng" dirty="0" err="1" smtClean="0">
                <a:solidFill>
                  <a:srgbClr val="44841A"/>
                </a:solidFill>
                <a:latin typeface="Arial" panose="020B0604020202020204" pitchFamily="34" charset="0"/>
              </a:rPr>
              <a:t>assignation</a:t>
            </a:r>
            <a:r>
              <a:rPr lang="es-ES" u="sng" dirty="0" smtClean="0">
                <a:solidFill>
                  <a:srgbClr val="44841A"/>
                </a:solidFill>
                <a:latin typeface="Arial" panose="020B0604020202020204" pitchFamily="34" charset="0"/>
              </a:rPr>
              <a:t>)</a:t>
            </a:r>
            <a:r>
              <a:rPr lang="es-ES" dirty="0">
                <a:solidFill>
                  <a:srgbClr val="545454"/>
                </a:solidFill>
                <a:latin typeface="Arial" panose="020B0604020202020204" pitchFamily="34" charset="0"/>
              </a:rPr>
              <a:t/>
            </a:r>
            <a:br>
              <a:rPr lang="es-ES" dirty="0">
                <a:solidFill>
                  <a:srgbClr val="545454"/>
                </a:solidFill>
                <a:latin typeface="Arial" panose="020B0604020202020204" pitchFamily="34" charset="0"/>
              </a:rPr>
            </a:br>
            <a:endParaRPr lang="es-ES" dirty="0"/>
          </a:p>
        </p:txBody>
      </p:sp>
    </p:spTree>
    <p:extLst>
      <p:ext uri="{BB962C8B-B14F-4D97-AF65-F5344CB8AC3E}">
        <p14:creationId xmlns:p14="http://schemas.microsoft.com/office/powerpoint/2010/main" val="716599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1484784"/>
            <a:ext cx="8466137" cy="1655762"/>
          </a:xfrm>
        </p:spPr>
        <p:txBody>
          <a:bodyPr/>
          <a:lstStyle/>
          <a:p>
            <a:pPr marL="0" lvl="0" indent="0">
              <a:buNone/>
            </a:pPr>
            <a:r>
              <a:rPr lang="es-ES" dirty="0" smtClean="0"/>
              <a:t>4. Tools and </a:t>
            </a:r>
            <a:r>
              <a:rPr lang="es-ES" dirty="0" err="1" smtClean="0"/>
              <a:t>methods</a:t>
            </a:r>
            <a:r>
              <a:rPr lang="es-ES" dirty="0" smtClean="0"/>
              <a:t> </a:t>
            </a:r>
            <a:br>
              <a:rPr lang="es-ES" dirty="0" smtClean="0"/>
            </a:br>
            <a:r>
              <a:rPr lang="es-ES" dirty="0"/>
              <a:t/>
            </a:r>
            <a:br>
              <a:rPr lang="es-ES" dirty="0"/>
            </a:br>
            <a:r>
              <a:rPr lang="en-AU" sz="1600" dirty="0" smtClean="0">
                <a:latin typeface="+mn-lt"/>
              </a:rPr>
              <a:t>All </a:t>
            </a:r>
            <a:r>
              <a:rPr lang="en-AU" sz="1600" dirty="0">
                <a:latin typeface="+mn-lt"/>
              </a:rPr>
              <a:t>through out the content, may tools and documents have been offered. Here you will find a series of general ideas about how to choose and use the available tools and methods, and an overview of them</a:t>
            </a:r>
          </a:p>
        </p:txBody>
      </p:sp>
    </p:spTree>
    <p:extLst>
      <p:ext uri="{BB962C8B-B14F-4D97-AF65-F5344CB8AC3E}">
        <p14:creationId xmlns:p14="http://schemas.microsoft.com/office/powerpoint/2010/main" val="41224195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Key ideas about I MEL Tools and methods selection</a:t>
            </a:r>
            <a:endParaRPr lang="en-AU" dirty="0"/>
          </a:p>
        </p:txBody>
      </p:sp>
      <p:sp>
        <p:nvSpPr>
          <p:cNvPr id="3" name="Content Placeholder 2"/>
          <p:cNvSpPr>
            <a:spLocks noGrp="1"/>
          </p:cNvSpPr>
          <p:nvPr>
            <p:ph idx="1"/>
          </p:nvPr>
        </p:nvSpPr>
        <p:spPr>
          <a:xfrm>
            <a:off x="429032" y="1916832"/>
            <a:ext cx="8229600" cy="4278313"/>
          </a:xfrm>
        </p:spPr>
        <p:txBody>
          <a:bodyPr/>
          <a:lstStyle/>
          <a:p>
            <a:pPr lvl="0"/>
            <a:r>
              <a:rPr lang="en-AU" sz="1800" b="1" dirty="0" smtClean="0"/>
              <a:t>Interim </a:t>
            </a:r>
            <a:r>
              <a:rPr lang="en-AU" sz="1800" b="1" dirty="0"/>
              <a:t>and higher-level outcomes in influencing work are often intangible such as changes in attitudes, norms, relationships and capacities</a:t>
            </a:r>
            <a:r>
              <a:rPr lang="en-AU" sz="1800" dirty="0"/>
              <a:t>. This makes them </a:t>
            </a:r>
            <a:r>
              <a:rPr lang="en-AU" sz="1800" b="1" dirty="0"/>
              <a:t>hard to measure</a:t>
            </a:r>
            <a:r>
              <a:rPr lang="en-AU" sz="1800" dirty="0"/>
              <a:t>. There is </a:t>
            </a:r>
            <a:r>
              <a:rPr lang="en-AU" sz="1800" b="1" dirty="0"/>
              <a:t>not a</a:t>
            </a:r>
            <a:r>
              <a:rPr lang="en-AU" sz="1800" dirty="0"/>
              <a:t> </a:t>
            </a:r>
            <a:r>
              <a:rPr lang="en-AU" sz="1800" b="1" dirty="0"/>
              <a:t>unique or single way of measuring these outcomes</a:t>
            </a:r>
            <a:r>
              <a:rPr lang="en-AU" sz="1800" dirty="0"/>
              <a:t>, which means we have to make informed choices about the most relevant methods and tools. </a:t>
            </a:r>
            <a:endParaRPr lang="es-ES" sz="1800" dirty="0"/>
          </a:p>
          <a:p>
            <a:r>
              <a:rPr lang="en-AU" sz="1800" dirty="0"/>
              <a:t>Some of the analytical tools we use during </a:t>
            </a:r>
            <a:r>
              <a:rPr lang="en-AU" sz="1800" dirty="0" err="1"/>
              <a:t>ToC</a:t>
            </a:r>
            <a:r>
              <a:rPr lang="en-AU" sz="1800" dirty="0"/>
              <a:t> or design stage, </a:t>
            </a:r>
            <a:r>
              <a:rPr lang="en-AU" sz="1800" b="1" dirty="0"/>
              <a:t>can also be adapted</a:t>
            </a:r>
            <a:r>
              <a:rPr lang="en-AU" sz="1800" dirty="0"/>
              <a:t> </a:t>
            </a:r>
            <a:r>
              <a:rPr lang="en-AU" sz="1800" b="1" dirty="0"/>
              <a:t>and used as monitoring tools</a:t>
            </a:r>
            <a:r>
              <a:rPr lang="en-AU" sz="1800" dirty="0"/>
              <a:t> to track how aspects of the context are changing and evolving over time (</a:t>
            </a:r>
            <a:r>
              <a:rPr lang="en-AU" sz="1800" dirty="0" err="1"/>
              <a:t>eg</a:t>
            </a:r>
            <a:r>
              <a:rPr lang="en-AU" sz="1800" dirty="0"/>
              <a:t> power, context and actors and factors analysis). </a:t>
            </a:r>
            <a:endParaRPr lang="es-ES" sz="1800" dirty="0"/>
          </a:p>
          <a:p>
            <a:r>
              <a:rPr lang="en-AU" sz="1800" dirty="0"/>
              <a:t>Consider the </a:t>
            </a:r>
            <a:r>
              <a:rPr lang="en-AU" sz="1800" b="1" dirty="0"/>
              <a:t>sensitivities and risks</a:t>
            </a:r>
            <a:r>
              <a:rPr lang="en-AU" sz="1800" dirty="0"/>
              <a:t> of using each method and think about what will ensure that </a:t>
            </a:r>
            <a:r>
              <a:rPr lang="en-AU" sz="1800" b="1" dirty="0"/>
              <a:t>participants can provide informed consent</a:t>
            </a:r>
            <a:r>
              <a:rPr lang="en-AU" sz="1800" dirty="0"/>
              <a:t>. </a:t>
            </a:r>
            <a:endParaRPr lang="es-ES" sz="1800" dirty="0"/>
          </a:p>
        </p:txBody>
      </p:sp>
    </p:spTree>
    <p:extLst>
      <p:ext uri="{BB962C8B-B14F-4D97-AF65-F5344CB8AC3E}">
        <p14:creationId xmlns:p14="http://schemas.microsoft.com/office/powerpoint/2010/main" val="10509338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278313"/>
          </a:xfrm>
        </p:spPr>
        <p:txBody>
          <a:bodyPr/>
          <a:lstStyle/>
          <a:p>
            <a:pPr lvl="0"/>
            <a:r>
              <a:rPr lang="en-AU" sz="1800" dirty="0" smtClean="0"/>
              <a:t>It is important </a:t>
            </a:r>
            <a:r>
              <a:rPr lang="en-AU" sz="1800" b="1" dirty="0" smtClean="0"/>
              <a:t>to align our methodological choices </a:t>
            </a:r>
            <a:r>
              <a:rPr lang="en-AU" sz="1800" dirty="0" smtClean="0"/>
              <a:t>to our learning questions. MEL of Influencing learning questions often require </a:t>
            </a:r>
            <a:r>
              <a:rPr lang="en-AU" sz="1800" b="1" dirty="0" smtClean="0"/>
              <a:t>methods that provide insight into how change is happening in the context, whether and how the initiative is contributing, reviewing overall effectiveness and supporting adaptive processes</a:t>
            </a:r>
            <a:r>
              <a:rPr lang="en-AU" sz="1800" dirty="0" smtClean="0"/>
              <a:t>. </a:t>
            </a:r>
            <a:endParaRPr lang="es-ES" sz="1800" dirty="0" smtClean="0"/>
          </a:p>
          <a:p>
            <a:r>
              <a:rPr lang="en-AU" sz="1800" dirty="0" smtClean="0"/>
              <a:t>As part of identifying tools and methods consider what</a:t>
            </a:r>
            <a:r>
              <a:rPr lang="en-AU" sz="1800" b="1" dirty="0" smtClean="0"/>
              <a:t> kind of evidence (including rigour) is needed </a:t>
            </a:r>
            <a:r>
              <a:rPr lang="en-AU" sz="1800" dirty="0" smtClean="0"/>
              <a:t>to address priority indicators and learning questions.</a:t>
            </a:r>
            <a:r>
              <a:rPr lang="en-AU" sz="1800" b="1" dirty="0" smtClean="0"/>
              <a:t> Triangulation and involving partner and stakeholder groups </a:t>
            </a:r>
            <a:r>
              <a:rPr lang="en-AU" sz="1800" dirty="0" smtClean="0"/>
              <a:t>can contribute to stronger evidence and more insightful MEL processes. </a:t>
            </a:r>
            <a:endParaRPr lang="es-ES" sz="1800" dirty="0" smtClean="0"/>
          </a:p>
          <a:p>
            <a:pPr lvl="0"/>
            <a:r>
              <a:rPr lang="en-AU" sz="1800" dirty="0" smtClean="0"/>
              <a:t>Identify what is r</a:t>
            </a:r>
            <a:r>
              <a:rPr lang="en-AU" sz="1800" b="1" dirty="0" smtClean="0"/>
              <a:t>equired to use methods well</a:t>
            </a:r>
            <a:r>
              <a:rPr lang="en-AU" sz="1800" dirty="0" smtClean="0"/>
              <a:t> (resources, time, expertise) and whether the method has any </a:t>
            </a:r>
            <a:r>
              <a:rPr lang="en-AU" sz="1800" b="1" dirty="0" smtClean="0"/>
              <a:t>biases or implications for power relations</a:t>
            </a:r>
            <a:r>
              <a:rPr lang="en-AU" sz="1800" dirty="0" smtClean="0"/>
              <a:t>. </a:t>
            </a:r>
            <a:endParaRPr lang="es-ES" sz="1800" dirty="0" smtClean="0"/>
          </a:p>
          <a:p>
            <a:pPr lvl="0"/>
            <a:endParaRPr lang="en-AU" sz="1800" dirty="0"/>
          </a:p>
        </p:txBody>
      </p:sp>
      <p:sp>
        <p:nvSpPr>
          <p:cNvPr id="4" name="Title 1"/>
          <p:cNvSpPr txBox="1">
            <a:spLocks/>
          </p:cNvSpPr>
          <p:nvPr/>
        </p:nvSpPr>
        <p:spPr bwMode="auto">
          <a:xfrm>
            <a:off x="609600" y="427038"/>
            <a:ext cx="8229600"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r>
              <a:rPr lang="en-AU" kern="0" smtClean="0"/>
              <a:t>Key ideas about I MEL Tools and methods selection</a:t>
            </a:r>
            <a:endParaRPr lang="en-AU" kern="0" dirty="0"/>
          </a:p>
        </p:txBody>
      </p:sp>
    </p:spTree>
    <p:extLst>
      <p:ext uri="{BB962C8B-B14F-4D97-AF65-F5344CB8AC3E}">
        <p14:creationId xmlns:p14="http://schemas.microsoft.com/office/powerpoint/2010/main" val="26455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1.2. MEL in </a:t>
            </a:r>
            <a:r>
              <a:rPr lang="es-ES" dirty="0" err="1" smtClean="0"/>
              <a:t>the</a:t>
            </a:r>
            <a:r>
              <a:rPr lang="es-ES" dirty="0" smtClean="0"/>
              <a:t> </a:t>
            </a:r>
            <a:r>
              <a:rPr lang="es-ES" dirty="0" err="1" smtClean="0"/>
              <a:t>Confederation</a:t>
            </a:r>
            <a:endParaRPr lang="es-ES" dirty="0"/>
          </a:p>
        </p:txBody>
      </p:sp>
      <p:sp>
        <p:nvSpPr>
          <p:cNvPr id="3" name="Marcador de contenido 2"/>
          <p:cNvSpPr>
            <a:spLocks noGrp="1"/>
          </p:cNvSpPr>
          <p:nvPr>
            <p:ph idx="1"/>
          </p:nvPr>
        </p:nvSpPr>
        <p:spPr>
          <a:xfrm>
            <a:off x="457200" y="1340768"/>
            <a:ext cx="3538736" cy="4278313"/>
          </a:xfrm>
        </p:spPr>
        <p:txBody>
          <a:bodyPr/>
          <a:lstStyle/>
          <a:p>
            <a:pPr marL="0" indent="0">
              <a:buNone/>
            </a:pPr>
            <a:r>
              <a:rPr lang="en-AU" sz="1600" dirty="0"/>
              <a:t>The Oxfam’s Confederation foundational requirements and suggested tools for MEL and Social Accountability are summarised in the </a:t>
            </a:r>
            <a:r>
              <a:rPr lang="en-AU" sz="1600" b="1" dirty="0"/>
              <a:t>Common Approach to MEL and Social Accountability</a:t>
            </a:r>
            <a:r>
              <a:rPr lang="en-AU" sz="1600" dirty="0"/>
              <a:t> (CAMSA). CAMSA articulates the </a:t>
            </a:r>
            <a:r>
              <a:rPr lang="en-AU" sz="1600" b="1" dirty="0"/>
              <a:t>purposes of MEL</a:t>
            </a:r>
            <a:r>
              <a:rPr lang="en-AU" sz="1600" dirty="0"/>
              <a:t> and establishes expectations for </a:t>
            </a:r>
            <a:r>
              <a:rPr lang="en-AU" sz="1600" b="1" dirty="0"/>
              <a:t>integrating MEL across the program, project and campaign cycle</a:t>
            </a:r>
            <a:r>
              <a:rPr lang="en-AU" sz="1600" dirty="0"/>
              <a:t>. The CAMSA expectations for MEL </a:t>
            </a:r>
            <a:r>
              <a:rPr lang="en-AU" sz="1600" b="1" dirty="0"/>
              <a:t>reflects and provides guidance</a:t>
            </a:r>
            <a:r>
              <a:rPr lang="en-AU" sz="1600" dirty="0"/>
              <a:t> for </a:t>
            </a:r>
            <a:r>
              <a:rPr lang="en-AU" sz="1600" b="1" dirty="0"/>
              <a:t>addressing the Oxfam</a:t>
            </a:r>
            <a:r>
              <a:rPr lang="en-AU" sz="1600" dirty="0"/>
              <a:t> </a:t>
            </a:r>
            <a:r>
              <a:rPr lang="en-AU" sz="1600" b="1" dirty="0"/>
              <a:t>Program Standards</a:t>
            </a:r>
            <a:r>
              <a:rPr lang="en-AU" sz="1600" dirty="0"/>
              <a:t> in your initiative. </a:t>
            </a:r>
            <a:endParaRPr lang="en-AU" sz="1600" dirty="0" smtClean="0"/>
          </a:p>
          <a:p>
            <a:endParaRPr lang="en-AU" sz="1600" dirty="0"/>
          </a:p>
          <a:p>
            <a:r>
              <a:rPr lang="en-AU" sz="1600" dirty="0" smtClean="0">
                <a:hlinkClick r:id="rId2"/>
              </a:rPr>
              <a:t>LINK EXTERNO A CAMSA </a:t>
            </a:r>
            <a:endParaRPr lang="es-ES" sz="1600" dirty="0"/>
          </a:p>
          <a:p>
            <a:endParaRPr lang="es-ES" sz="1600" dirty="0"/>
          </a:p>
        </p:txBody>
      </p:sp>
      <p:pic>
        <p:nvPicPr>
          <p:cNvPr id="4" name="Imagen 3"/>
          <p:cNvPicPr>
            <a:picLocks noChangeAspect="1"/>
          </p:cNvPicPr>
          <p:nvPr/>
        </p:nvPicPr>
        <p:blipFill>
          <a:blip r:embed="rId3"/>
          <a:stretch>
            <a:fillRect/>
          </a:stretch>
        </p:blipFill>
        <p:spPr>
          <a:xfrm>
            <a:off x="4283968" y="1150205"/>
            <a:ext cx="4659437" cy="4659437"/>
          </a:xfrm>
          <a:prstGeom prst="rect">
            <a:avLst/>
          </a:prstGeom>
        </p:spPr>
      </p:pic>
    </p:spTree>
    <p:extLst>
      <p:ext uri="{BB962C8B-B14F-4D97-AF65-F5344CB8AC3E}">
        <p14:creationId xmlns:p14="http://schemas.microsoft.com/office/powerpoint/2010/main" val="10302747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2286000" y="3105835"/>
            <a:ext cx="4572000" cy="923330"/>
          </a:xfrm>
          <a:prstGeom prst="rect">
            <a:avLst/>
          </a:prstGeom>
        </p:spPr>
        <p:txBody>
          <a:bodyPr>
            <a:spAutoFit/>
          </a:bodyPr>
          <a:lstStyle/>
          <a:p>
            <a:r>
              <a:rPr lang="es-ES" dirty="0">
                <a:hlinkClick r:id="rId3"/>
              </a:rPr>
              <a:t>https://</a:t>
            </a:r>
            <a:r>
              <a:rPr lang="es-ES" dirty="0" smtClean="0">
                <a:hlinkClick r:id="rId3"/>
              </a:rPr>
              <a:t>oxfam.box.com/s/0ws7q2471rra2be2lzeypdub3dlts6er</a:t>
            </a:r>
            <a:endParaRPr lang="es-ES" dirty="0" smtClean="0"/>
          </a:p>
          <a:p>
            <a:endParaRPr lang="es-ES" dirty="0"/>
          </a:p>
        </p:txBody>
      </p:sp>
    </p:spTree>
    <p:extLst>
      <p:ext uri="{BB962C8B-B14F-4D97-AF65-F5344CB8AC3E}">
        <p14:creationId xmlns:p14="http://schemas.microsoft.com/office/powerpoint/2010/main" val="30861401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5. ANNEXES</a:t>
            </a:r>
            <a:endParaRPr lang="es-ES" dirty="0"/>
          </a:p>
        </p:txBody>
      </p:sp>
    </p:spTree>
    <p:extLst>
      <p:ext uri="{BB962C8B-B14F-4D97-AF65-F5344CB8AC3E}">
        <p14:creationId xmlns:p14="http://schemas.microsoft.com/office/powerpoint/2010/main" val="2206102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512" y="2420888"/>
            <a:ext cx="6349604" cy="1241822"/>
          </a:xfrm>
        </p:spPr>
        <p:txBody>
          <a:bodyPr/>
          <a:lstStyle/>
          <a:p>
            <a:pPr marL="257175" indent="-257175"/>
            <a:r>
              <a:rPr lang="es-ES" sz="3600" b="0" dirty="0"/>
              <a:t>a</a:t>
            </a:r>
            <a:r>
              <a:rPr lang="es-ES" sz="3600" b="0" dirty="0" smtClean="0"/>
              <a:t> </a:t>
            </a:r>
            <a:r>
              <a:rPr lang="es-ES" sz="3600" b="0" dirty="0" err="1" smtClean="0"/>
              <a:t>ethics</a:t>
            </a:r>
            <a:r>
              <a:rPr lang="es-ES" sz="3600" b="0" dirty="0" smtClean="0"/>
              <a:t> </a:t>
            </a:r>
            <a:r>
              <a:rPr lang="es-ES" sz="3600" b="0" dirty="0"/>
              <a:t>of </a:t>
            </a:r>
            <a:r>
              <a:rPr lang="es-ES" sz="3600" b="0" dirty="0" err="1"/>
              <a:t>evaluation</a:t>
            </a:r>
            <a:endParaRPr lang="en-GB" sz="3600" dirty="0">
              <a:solidFill>
                <a:srgbClr val="61A534"/>
              </a:solidFill>
              <a:latin typeface="Arial" charset="0"/>
              <a:ea typeface="ＭＳ Ｐゴシック" pitchFamily="34" charset="-128"/>
            </a:endParaRPr>
          </a:p>
        </p:txBody>
      </p:sp>
    </p:spTree>
    <p:extLst>
      <p:ext uri="{BB962C8B-B14F-4D97-AF65-F5344CB8AC3E}">
        <p14:creationId xmlns:p14="http://schemas.microsoft.com/office/powerpoint/2010/main" val="384532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54981"/>
            <a:ext cx="6172200" cy="3833813"/>
          </a:xfrm>
        </p:spPr>
        <p:txBody>
          <a:bodyPr/>
          <a:lstStyle/>
          <a:p>
            <a:endParaRPr lang="en-US" sz="1500" dirty="0"/>
          </a:p>
          <a:p>
            <a:endParaRPr lang="en-US" dirty="0"/>
          </a:p>
        </p:txBody>
      </p:sp>
      <p:sp>
        <p:nvSpPr>
          <p:cNvPr id="6" name="Rectangle 5">
            <a:extLst>
              <a:ext uri="{FF2B5EF4-FFF2-40B4-BE49-F238E27FC236}">
                <a16:creationId xmlns:a16="http://schemas.microsoft.com/office/drawing/2014/main" id="{CF0B6977-B274-EF4D-842A-A4712C1E8CEE}"/>
              </a:ext>
            </a:extLst>
          </p:cNvPr>
          <p:cNvSpPr/>
          <p:nvPr/>
        </p:nvSpPr>
        <p:spPr>
          <a:xfrm>
            <a:off x="323529" y="1548717"/>
            <a:ext cx="1512168" cy="830997"/>
          </a:xfrm>
          <a:prstGeom prst="rect">
            <a:avLst/>
          </a:prstGeom>
        </p:spPr>
        <p:txBody>
          <a:bodyPr wrap="square">
            <a:spAutoFit/>
          </a:bodyPr>
          <a:lstStyle/>
          <a:p>
            <a:r>
              <a:rPr lang="en-GB" sz="1600" b="1" dirty="0"/>
              <a:t> </a:t>
            </a:r>
            <a:r>
              <a:rPr lang="en-GB" sz="1600" b="1" kern="0" dirty="0">
                <a:solidFill>
                  <a:srgbClr val="61A534"/>
                </a:solidFill>
                <a:ea typeface="ＭＳ Ｐゴシック" charset="0"/>
              </a:rPr>
              <a:t>Right to be heard and counted</a:t>
            </a:r>
            <a:r>
              <a:rPr lang="en-GB" sz="1600" dirty="0"/>
              <a:t> </a:t>
            </a:r>
            <a:endParaRPr lang="en-US" sz="1600" dirty="0"/>
          </a:p>
        </p:txBody>
      </p:sp>
      <p:sp>
        <p:nvSpPr>
          <p:cNvPr id="7" name="TextBox 6">
            <a:extLst>
              <a:ext uri="{FF2B5EF4-FFF2-40B4-BE49-F238E27FC236}">
                <a16:creationId xmlns:a16="http://schemas.microsoft.com/office/drawing/2014/main" id="{CEE12046-B2A6-3A4E-8FEC-397A83A3CF86}"/>
              </a:ext>
            </a:extLst>
          </p:cNvPr>
          <p:cNvSpPr txBox="1"/>
          <p:nvPr/>
        </p:nvSpPr>
        <p:spPr>
          <a:xfrm>
            <a:off x="1835697" y="1348662"/>
            <a:ext cx="7128791" cy="1569660"/>
          </a:xfrm>
          <a:prstGeom prst="rect">
            <a:avLst/>
          </a:prstGeom>
          <a:noFill/>
        </p:spPr>
        <p:txBody>
          <a:bodyPr wrap="square" rtlCol="0">
            <a:spAutoFit/>
          </a:bodyPr>
          <a:lstStyle/>
          <a:p>
            <a:pPr lvl="0"/>
            <a:r>
              <a:rPr lang="en-GB" sz="1600" dirty="0"/>
              <a:t>Oxfam will make every effort to ensure that vulnerable groups including women are fully represented in data collection, and that the resulting datasets can be disaggregated by gender and other relevant categories</a:t>
            </a:r>
            <a:r>
              <a:rPr lang="en-GB" sz="1600" dirty="0" smtClean="0"/>
              <a:t>.</a:t>
            </a:r>
            <a:endParaRPr lang="en-AU" sz="1600" dirty="0"/>
          </a:p>
          <a:p>
            <a:pPr lvl="0"/>
            <a:r>
              <a:rPr lang="en-GB" sz="1600" dirty="0"/>
              <a:t>Oxfam will make all reasonable effort to ensure the inclusion of participants from marginalized populations.</a:t>
            </a:r>
            <a:endParaRPr lang="en-AU" sz="1600" dirty="0"/>
          </a:p>
          <a:p>
            <a:endParaRPr lang="en-US" sz="1600" dirty="0"/>
          </a:p>
        </p:txBody>
      </p:sp>
      <p:sp>
        <p:nvSpPr>
          <p:cNvPr id="8" name="Title 1"/>
          <p:cNvSpPr txBox="1">
            <a:spLocks/>
          </p:cNvSpPr>
          <p:nvPr/>
        </p:nvSpPr>
        <p:spPr>
          <a:xfrm>
            <a:off x="395537" y="2887539"/>
            <a:ext cx="1440160" cy="539353"/>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sz="1400" kern="0" dirty="0" smtClean="0"/>
              <a:t>Right to dignity and respect</a:t>
            </a:r>
            <a:endParaRPr lang="en-US" sz="1400" kern="0" dirty="0"/>
          </a:p>
        </p:txBody>
      </p:sp>
      <p:sp>
        <p:nvSpPr>
          <p:cNvPr id="9" name="TextBox 5">
            <a:extLst>
              <a:ext uri="{FF2B5EF4-FFF2-40B4-BE49-F238E27FC236}">
                <a16:creationId xmlns:a16="http://schemas.microsoft.com/office/drawing/2014/main" id="{F1B1D6A3-9AC3-334E-B0B6-65D807780C98}"/>
              </a:ext>
            </a:extLst>
          </p:cNvPr>
          <p:cNvSpPr txBox="1"/>
          <p:nvPr/>
        </p:nvSpPr>
        <p:spPr>
          <a:xfrm>
            <a:off x="2051720" y="2918322"/>
            <a:ext cx="6145823" cy="738664"/>
          </a:xfrm>
          <a:prstGeom prst="rect">
            <a:avLst/>
          </a:prstGeom>
          <a:noFill/>
        </p:spPr>
        <p:txBody>
          <a:bodyPr wrap="square" rtlCol="0">
            <a:spAutoFit/>
          </a:bodyPr>
          <a:lstStyle/>
          <a:p>
            <a:r>
              <a:rPr lang="en-GB" sz="1400" dirty="0"/>
              <a:t>Oxfam will ensure that a participant’s personal dignity is maintained and respected in all phases of the data lifecycle.  </a:t>
            </a:r>
            <a:endParaRPr lang="en-AU" sz="1400" dirty="0"/>
          </a:p>
          <a:p>
            <a:r>
              <a:rPr lang="en-GB" sz="1400" dirty="0"/>
              <a:t> </a:t>
            </a:r>
            <a:endParaRPr lang="en-AU" sz="1400" dirty="0"/>
          </a:p>
        </p:txBody>
      </p:sp>
      <p:sp>
        <p:nvSpPr>
          <p:cNvPr id="10" name="Title 1"/>
          <p:cNvSpPr txBox="1">
            <a:spLocks/>
          </p:cNvSpPr>
          <p:nvPr/>
        </p:nvSpPr>
        <p:spPr>
          <a:xfrm>
            <a:off x="297281" y="3971990"/>
            <a:ext cx="1538416" cy="539353"/>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sz="1400" kern="0" dirty="0" smtClean="0"/>
              <a:t>Right to make an informed decision</a:t>
            </a:r>
            <a:endParaRPr lang="en-US" sz="1400" kern="0" dirty="0"/>
          </a:p>
        </p:txBody>
      </p:sp>
      <p:sp>
        <p:nvSpPr>
          <p:cNvPr id="11" name="Content Placeholder 2"/>
          <p:cNvSpPr txBox="1">
            <a:spLocks/>
          </p:cNvSpPr>
          <p:nvPr/>
        </p:nvSpPr>
        <p:spPr>
          <a:xfrm>
            <a:off x="2025343" y="3941519"/>
            <a:ext cx="6172200" cy="923593"/>
          </a:xfrm>
          <a:prstGeom prst="rect">
            <a:avLst/>
          </a:prstGeom>
        </p:spPr>
        <p:txBody>
          <a:bodyPr/>
          <a:lst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30" charset="-128"/>
                <a:cs typeface="ヒラギノ角ゴ Pro W3"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30"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GB" sz="1400" kern="0" dirty="0" smtClean="0"/>
              <a:t>Participants have the right to be fully informed in order to make a decision about their participation in any data activity. </a:t>
            </a:r>
            <a:endParaRPr lang="en-AU" sz="1400" kern="0" dirty="0" smtClean="0"/>
          </a:p>
          <a:p>
            <a:endParaRPr lang="en-AU" sz="1400" kern="0" dirty="0" smtClean="0"/>
          </a:p>
          <a:p>
            <a:pPr marL="0" indent="0">
              <a:buFontTx/>
              <a:buNone/>
            </a:pPr>
            <a:endParaRPr lang="en-AU" sz="1400" kern="0" dirty="0" smtClean="0"/>
          </a:p>
          <a:p>
            <a:pPr marL="0" indent="0">
              <a:buFontTx/>
              <a:buNone/>
            </a:pPr>
            <a:endParaRPr lang="en-AU" sz="1400" kern="0" dirty="0" smtClean="0"/>
          </a:p>
          <a:p>
            <a:pPr marL="0" indent="0">
              <a:buFontTx/>
              <a:buNone/>
            </a:pPr>
            <a:endParaRPr lang="en-AU" sz="1400" kern="0" dirty="0" smtClean="0"/>
          </a:p>
          <a:p>
            <a:endParaRPr lang="en-US" sz="1400" kern="0" dirty="0"/>
          </a:p>
        </p:txBody>
      </p:sp>
      <p:sp>
        <p:nvSpPr>
          <p:cNvPr id="12" name="Title 1"/>
          <p:cNvSpPr txBox="1">
            <a:spLocks/>
          </p:cNvSpPr>
          <p:nvPr/>
        </p:nvSpPr>
        <p:spPr>
          <a:xfrm>
            <a:off x="297281" y="5084500"/>
            <a:ext cx="1538416" cy="539353"/>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sz="1400" kern="0" smtClean="0"/>
              <a:t>Right to privacy</a:t>
            </a:r>
            <a:endParaRPr lang="en-US" sz="1400" kern="0" dirty="0"/>
          </a:p>
        </p:txBody>
      </p:sp>
      <p:sp>
        <p:nvSpPr>
          <p:cNvPr id="13" name="TextBox 10">
            <a:extLst>
              <a:ext uri="{FF2B5EF4-FFF2-40B4-BE49-F238E27FC236}">
                <a16:creationId xmlns:a16="http://schemas.microsoft.com/office/drawing/2014/main" id="{D25AB370-ED0D-9C4F-B0B1-04D880169351}"/>
              </a:ext>
            </a:extLst>
          </p:cNvPr>
          <p:cNvSpPr txBox="1"/>
          <p:nvPr/>
        </p:nvSpPr>
        <p:spPr>
          <a:xfrm>
            <a:off x="1998308" y="4934202"/>
            <a:ext cx="6950318" cy="954107"/>
          </a:xfrm>
          <a:prstGeom prst="rect">
            <a:avLst/>
          </a:prstGeom>
          <a:noFill/>
        </p:spPr>
        <p:txBody>
          <a:bodyPr wrap="square" rtlCol="0">
            <a:spAutoFit/>
          </a:bodyPr>
          <a:lstStyle/>
          <a:p>
            <a:r>
              <a:rPr lang="en-GB" sz="1400" dirty="0"/>
              <a:t>Oxfam will ensure a participant’s right to privacy in the treatment of his/her data and has a responsibility to protect the identity of those providing data, unless otherwise outlined and agreed to in the informed consent. </a:t>
            </a:r>
            <a:endParaRPr lang="en-AU" sz="1400" dirty="0"/>
          </a:p>
          <a:p>
            <a:endParaRPr lang="en-US" sz="1400" dirty="0"/>
          </a:p>
        </p:txBody>
      </p:sp>
      <p:sp>
        <p:nvSpPr>
          <p:cNvPr id="14" name="Title 1"/>
          <p:cNvSpPr txBox="1">
            <a:spLocks/>
          </p:cNvSpPr>
          <p:nvPr/>
        </p:nvSpPr>
        <p:spPr>
          <a:xfrm>
            <a:off x="270641" y="6129456"/>
            <a:ext cx="1727667" cy="539353"/>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sz="1400" kern="0" smtClean="0"/>
              <a:t>Right not to be put at risk</a:t>
            </a:r>
            <a:endParaRPr lang="en-US" sz="1400" kern="0" dirty="0"/>
          </a:p>
        </p:txBody>
      </p:sp>
      <p:sp>
        <p:nvSpPr>
          <p:cNvPr id="15" name="TextBox 8">
            <a:extLst>
              <a:ext uri="{FF2B5EF4-FFF2-40B4-BE49-F238E27FC236}">
                <a16:creationId xmlns:a16="http://schemas.microsoft.com/office/drawing/2014/main" id="{C9C915B9-4D18-CF40-ABFB-86F65AE9AB28}"/>
              </a:ext>
            </a:extLst>
          </p:cNvPr>
          <p:cNvSpPr txBox="1"/>
          <p:nvPr/>
        </p:nvSpPr>
        <p:spPr>
          <a:xfrm>
            <a:off x="2411760" y="6074712"/>
            <a:ext cx="4244538" cy="738664"/>
          </a:xfrm>
          <a:prstGeom prst="rect">
            <a:avLst/>
          </a:prstGeom>
          <a:noFill/>
        </p:spPr>
        <p:txBody>
          <a:bodyPr wrap="square" rtlCol="0">
            <a:spAutoFit/>
          </a:bodyPr>
          <a:lstStyle/>
          <a:p>
            <a:r>
              <a:rPr lang="en-GB" sz="1400" dirty="0"/>
              <a:t>Oxfam will not put participants in any security risk as a result its data activity.  </a:t>
            </a:r>
            <a:endParaRPr lang="en-AU" sz="1400" dirty="0"/>
          </a:p>
          <a:p>
            <a:endParaRPr lang="en-US" sz="1400" dirty="0"/>
          </a:p>
        </p:txBody>
      </p:sp>
      <p:sp>
        <p:nvSpPr>
          <p:cNvPr id="16" name="Title 1"/>
          <p:cNvSpPr txBox="1">
            <a:spLocks/>
          </p:cNvSpPr>
          <p:nvPr/>
        </p:nvSpPr>
        <p:spPr>
          <a:xfrm>
            <a:off x="496322" y="383302"/>
            <a:ext cx="8036118" cy="539353"/>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kern="0" dirty="0" smtClean="0"/>
              <a:t>Oxfam Responsible Data Policy</a:t>
            </a:r>
            <a:endParaRPr lang="en-US" kern="0" dirty="0"/>
          </a:p>
        </p:txBody>
      </p:sp>
    </p:spTree>
    <p:extLst>
      <p:ext uri="{BB962C8B-B14F-4D97-AF65-F5344CB8AC3E}">
        <p14:creationId xmlns:p14="http://schemas.microsoft.com/office/powerpoint/2010/main" val="9086768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515970" y="307344"/>
            <a:ext cx="8036118" cy="539353"/>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r>
              <a:rPr lang="en-GB" kern="0" dirty="0" smtClean="0"/>
              <a:t>Responsible Data training pack helps you navigate through some </a:t>
            </a:r>
            <a:r>
              <a:rPr lang="en-GB" kern="0" dirty="0" err="1" smtClean="0"/>
              <a:t>dilemas</a:t>
            </a:r>
            <a:r>
              <a:rPr lang="en-GB" kern="0" dirty="0" smtClean="0"/>
              <a:t> such as</a:t>
            </a:r>
            <a:endParaRPr lang="en-US" kern="0" dirty="0"/>
          </a:p>
        </p:txBody>
      </p:sp>
      <p:sp>
        <p:nvSpPr>
          <p:cNvPr id="17" name="TextBox 5">
            <a:extLst>
              <a:ext uri="{FF2B5EF4-FFF2-40B4-BE49-F238E27FC236}">
                <a16:creationId xmlns:a16="http://schemas.microsoft.com/office/drawing/2014/main" id="{A803BB7E-F9B3-A840-81A5-AA9F6CBB1976}"/>
              </a:ext>
            </a:extLst>
          </p:cNvPr>
          <p:cNvSpPr txBox="1"/>
          <p:nvPr/>
        </p:nvSpPr>
        <p:spPr>
          <a:xfrm>
            <a:off x="395537" y="2276872"/>
            <a:ext cx="396044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a:t>Participants who have agreed to be in a focus group discussion about illegal land grabs. Start to look uncomfortable as the evaluator facilitates the discussion. </a:t>
            </a:r>
          </a:p>
        </p:txBody>
      </p:sp>
      <p:sp>
        <p:nvSpPr>
          <p:cNvPr id="18" name="TextBox 2">
            <a:extLst>
              <a:ext uri="{FF2B5EF4-FFF2-40B4-BE49-F238E27FC236}">
                <a16:creationId xmlns:a16="http://schemas.microsoft.com/office/drawing/2014/main" id="{B2207FD7-5E0E-F144-A48D-A8F74EF76D15}"/>
              </a:ext>
            </a:extLst>
          </p:cNvPr>
          <p:cNvSpPr txBox="1"/>
          <p:nvPr/>
        </p:nvSpPr>
        <p:spPr>
          <a:xfrm>
            <a:off x="5292080" y="1595804"/>
            <a:ext cx="314853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You are managing an evaluation of a initiative aimed at developing decision maker support for a policy change. </a:t>
            </a:r>
          </a:p>
          <a:p>
            <a:endParaRPr lang="en-US" sz="1600" dirty="0"/>
          </a:p>
          <a:p>
            <a:r>
              <a:rPr lang="en-US" sz="1600" dirty="0"/>
              <a:t>You find out that members of the partners that are Disabled People’s </a:t>
            </a:r>
            <a:r>
              <a:rPr lang="en-US" sz="1600" dirty="0" err="1"/>
              <a:t>Organisations</a:t>
            </a:r>
            <a:r>
              <a:rPr lang="en-US" sz="1600" dirty="0"/>
              <a:t> have not responded to the survey or invites to evaluation sessions.  </a:t>
            </a:r>
          </a:p>
        </p:txBody>
      </p:sp>
      <p:sp>
        <p:nvSpPr>
          <p:cNvPr id="19" name="TextBox 2">
            <a:extLst>
              <a:ext uri="{FF2B5EF4-FFF2-40B4-BE49-F238E27FC236}">
                <a16:creationId xmlns:a16="http://schemas.microsoft.com/office/drawing/2014/main" id="{AAE87115-5FDA-F340-A1FF-7B6686F0ACF6}"/>
              </a:ext>
            </a:extLst>
          </p:cNvPr>
          <p:cNvSpPr txBox="1"/>
          <p:nvPr/>
        </p:nvSpPr>
        <p:spPr>
          <a:xfrm>
            <a:off x="469074" y="3759314"/>
            <a:ext cx="3526862" cy="255454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Your initiative has included engagement with community leaders to increase spaces for women’s leadership. </a:t>
            </a:r>
          </a:p>
          <a:p>
            <a:endParaRPr lang="en-US" sz="1600" dirty="0"/>
          </a:p>
          <a:p>
            <a:r>
              <a:rPr lang="en-US" sz="1600" dirty="0"/>
              <a:t>You are aware that it is likely that women who will participate in data collection exercises have experienced violence from an intimate partner</a:t>
            </a:r>
            <a:r>
              <a:rPr lang="en-US" sz="1600" dirty="0" smtClean="0"/>
              <a:t>.</a:t>
            </a:r>
            <a:endParaRPr lang="en-US" sz="1600" dirty="0"/>
          </a:p>
        </p:txBody>
      </p:sp>
      <p:sp>
        <p:nvSpPr>
          <p:cNvPr id="20" name="TextBox 2">
            <a:extLst>
              <a:ext uri="{FF2B5EF4-FFF2-40B4-BE49-F238E27FC236}">
                <a16:creationId xmlns:a16="http://schemas.microsoft.com/office/drawing/2014/main" id="{4DB31BFB-B1A1-1746-9920-72C8EFF14393}"/>
              </a:ext>
            </a:extLst>
          </p:cNvPr>
          <p:cNvSpPr txBox="1"/>
          <p:nvPr/>
        </p:nvSpPr>
        <p:spPr>
          <a:xfrm>
            <a:off x="4716016" y="4497977"/>
            <a:ext cx="341384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Someone who initially consented to sharing their story, later tells you that they have changed their mind … </a:t>
            </a:r>
          </a:p>
        </p:txBody>
      </p:sp>
      <p:sp>
        <p:nvSpPr>
          <p:cNvPr id="2" name="Rectángulo 1"/>
          <p:cNvSpPr/>
          <p:nvPr/>
        </p:nvSpPr>
        <p:spPr>
          <a:xfrm>
            <a:off x="4136936" y="5944527"/>
            <a:ext cx="4572000" cy="369332"/>
          </a:xfrm>
          <a:prstGeom prst="rect">
            <a:avLst/>
          </a:prstGeom>
        </p:spPr>
        <p:txBody>
          <a:bodyPr>
            <a:spAutoFit/>
          </a:bodyPr>
          <a:lstStyle/>
          <a:p>
            <a:r>
              <a:rPr lang="es-ES" dirty="0" smtClean="0">
                <a:hlinkClick r:id="rId3"/>
              </a:rPr>
              <a:t>USEFUL DOC-TOOL</a:t>
            </a:r>
            <a:endParaRPr lang="es-ES" dirty="0"/>
          </a:p>
        </p:txBody>
      </p:sp>
    </p:spTree>
    <p:extLst>
      <p:ext uri="{BB962C8B-B14F-4D97-AF65-F5344CB8AC3E}">
        <p14:creationId xmlns:p14="http://schemas.microsoft.com/office/powerpoint/2010/main" val="20677392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288" y="2205484"/>
            <a:ext cx="8466137" cy="2591668"/>
          </a:xfrm>
        </p:spPr>
        <p:txBody>
          <a:bodyPr/>
          <a:lstStyle/>
          <a:p>
            <a:r>
              <a:rPr lang="es-ES" sz="3600" dirty="0" smtClean="0"/>
              <a:t>b. </a:t>
            </a:r>
            <a:r>
              <a:rPr lang="es-ES" sz="3600" dirty="0" err="1" smtClean="0"/>
              <a:t>Guidance</a:t>
            </a:r>
            <a:r>
              <a:rPr lang="es-ES" sz="3600" dirty="0" smtClean="0"/>
              <a:t> and </a:t>
            </a:r>
            <a:r>
              <a:rPr lang="es-ES" sz="3600" dirty="0" err="1" smtClean="0"/>
              <a:t>templates</a:t>
            </a:r>
            <a:r>
              <a:rPr lang="es-ES" sz="3600" dirty="0" smtClean="0"/>
              <a:t> for </a:t>
            </a:r>
            <a:r>
              <a:rPr lang="es-ES" sz="3600" dirty="0" err="1" smtClean="0"/>
              <a:t>comissionin</a:t>
            </a:r>
            <a:r>
              <a:rPr lang="es-ES" sz="3600" dirty="0" err="1" smtClean="0"/>
              <a:t>g</a:t>
            </a:r>
            <a:r>
              <a:rPr lang="es-ES" sz="3600" dirty="0" smtClean="0"/>
              <a:t> </a:t>
            </a:r>
            <a:r>
              <a:rPr lang="es-ES" sz="3600" dirty="0" err="1" smtClean="0"/>
              <a:t>external</a:t>
            </a:r>
            <a:r>
              <a:rPr lang="es-ES" sz="3600" dirty="0" smtClean="0"/>
              <a:t> </a:t>
            </a:r>
            <a:r>
              <a:rPr lang="es-ES" sz="3600" dirty="0" err="1" smtClean="0"/>
              <a:t>Evaluation</a:t>
            </a:r>
            <a:r>
              <a:rPr lang="en-US" sz="3600" b="0" dirty="0" smtClean="0"/>
              <a:t> </a:t>
            </a:r>
            <a:endParaRPr lang="es-ES" sz="3600" dirty="0"/>
          </a:p>
        </p:txBody>
      </p:sp>
    </p:spTree>
    <p:extLst>
      <p:ext uri="{BB962C8B-B14F-4D97-AF65-F5344CB8AC3E}">
        <p14:creationId xmlns:p14="http://schemas.microsoft.com/office/powerpoint/2010/main" val="974334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hlinkClick r:id="rId2"/>
              </a:rPr>
              <a:t>Oxfam </a:t>
            </a:r>
            <a:r>
              <a:rPr lang="es-ES" dirty="0" err="1" smtClean="0">
                <a:hlinkClick r:id="rId2"/>
              </a:rPr>
              <a:t>Evaluation</a:t>
            </a:r>
            <a:r>
              <a:rPr lang="es-ES" dirty="0" smtClean="0">
                <a:hlinkClick r:id="rId2"/>
              </a:rPr>
              <a:t> </a:t>
            </a:r>
            <a:r>
              <a:rPr lang="es-ES" dirty="0" err="1" smtClean="0">
                <a:hlinkClick r:id="rId2"/>
              </a:rPr>
              <a:t>Guidance</a:t>
            </a:r>
            <a:endParaRPr lang="es-ES" dirty="0" smtClean="0"/>
          </a:p>
          <a:p>
            <a:r>
              <a:rPr lang="es-ES" dirty="0" err="1" smtClean="0">
                <a:hlinkClick r:id="rId3"/>
              </a:rPr>
              <a:t>Tool</a:t>
            </a:r>
            <a:r>
              <a:rPr lang="es-ES" dirty="0" smtClean="0">
                <a:hlinkClick r:id="rId3"/>
              </a:rPr>
              <a:t> for </a:t>
            </a:r>
            <a:r>
              <a:rPr lang="es-ES" dirty="0" err="1" smtClean="0">
                <a:hlinkClick r:id="rId3"/>
              </a:rPr>
              <a:t>assesing</a:t>
            </a:r>
            <a:r>
              <a:rPr lang="es-ES" dirty="0" smtClean="0">
                <a:hlinkClick r:id="rId3"/>
              </a:rPr>
              <a:t> </a:t>
            </a:r>
            <a:r>
              <a:rPr lang="es-ES" dirty="0" err="1" smtClean="0">
                <a:hlinkClick r:id="rId3"/>
              </a:rPr>
              <a:t>the</a:t>
            </a:r>
            <a:r>
              <a:rPr lang="es-ES" dirty="0" smtClean="0">
                <a:hlinkClick r:id="rId3"/>
              </a:rPr>
              <a:t> </a:t>
            </a:r>
            <a:r>
              <a:rPr lang="es-ES" dirty="0" err="1" smtClean="0">
                <a:hlinkClick r:id="rId3"/>
              </a:rPr>
              <a:t>quality</a:t>
            </a:r>
            <a:r>
              <a:rPr lang="es-ES" dirty="0" smtClean="0">
                <a:hlinkClick r:id="rId3"/>
              </a:rPr>
              <a:t> of </a:t>
            </a:r>
            <a:r>
              <a:rPr lang="es-ES" dirty="0" err="1" smtClean="0">
                <a:hlinkClick r:id="rId3"/>
              </a:rPr>
              <a:t>ToRs</a:t>
            </a:r>
            <a:r>
              <a:rPr lang="es-ES" dirty="0" smtClean="0">
                <a:hlinkClick r:id="rId3"/>
              </a:rPr>
              <a:t> of </a:t>
            </a:r>
            <a:r>
              <a:rPr lang="es-ES" dirty="0" err="1" smtClean="0">
                <a:hlinkClick r:id="rId3"/>
              </a:rPr>
              <a:t>evaluations</a:t>
            </a:r>
            <a:endParaRPr lang="es-ES" dirty="0" smtClean="0"/>
          </a:p>
          <a:p>
            <a:r>
              <a:rPr lang="es-ES" dirty="0" err="1" smtClean="0">
                <a:hlinkClick r:id="rId4"/>
              </a:rPr>
              <a:t>Tool</a:t>
            </a:r>
            <a:r>
              <a:rPr lang="es-ES" dirty="0" smtClean="0">
                <a:hlinkClick r:id="rId4"/>
              </a:rPr>
              <a:t> for </a:t>
            </a:r>
            <a:r>
              <a:rPr lang="es-ES" dirty="0" err="1" smtClean="0">
                <a:hlinkClick r:id="rId4"/>
              </a:rPr>
              <a:t>assesing</a:t>
            </a:r>
            <a:r>
              <a:rPr lang="es-ES" dirty="0" smtClean="0">
                <a:hlinkClick r:id="rId4"/>
              </a:rPr>
              <a:t> </a:t>
            </a:r>
            <a:r>
              <a:rPr lang="es-ES" dirty="0" err="1" smtClean="0">
                <a:hlinkClick r:id="rId4"/>
              </a:rPr>
              <a:t>the</a:t>
            </a:r>
            <a:r>
              <a:rPr lang="es-ES" dirty="0" smtClean="0">
                <a:hlinkClick r:id="rId4"/>
              </a:rPr>
              <a:t> </a:t>
            </a:r>
            <a:r>
              <a:rPr lang="es-ES" dirty="0" err="1" smtClean="0">
                <a:hlinkClick r:id="rId4"/>
              </a:rPr>
              <a:t>quality</a:t>
            </a:r>
            <a:r>
              <a:rPr lang="es-ES" dirty="0" smtClean="0">
                <a:hlinkClick r:id="rId4"/>
              </a:rPr>
              <a:t> of </a:t>
            </a:r>
            <a:r>
              <a:rPr lang="es-ES" dirty="0" err="1" smtClean="0">
                <a:hlinkClick r:id="rId4"/>
              </a:rPr>
              <a:t>Evaluation</a:t>
            </a:r>
            <a:r>
              <a:rPr lang="es-ES" dirty="0" smtClean="0">
                <a:hlinkClick r:id="rId4"/>
              </a:rPr>
              <a:t> </a:t>
            </a:r>
            <a:r>
              <a:rPr lang="es-ES" dirty="0" err="1" smtClean="0">
                <a:hlinkClick r:id="rId4"/>
              </a:rPr>
              <a:t>Proposals</a:t>
            </a:r>
            <a:endParaRPr lang="es-ES" dirty="0" smtClean="0"/>
          </a:p>
          <a:p>
            <a:r>
              <a:rPr lang="es-ES" dirty="0" err="1" smtClean="0">
                <a:hlinkClick r:id="rId5"/>
              </a:rPr>
              <a:t>Evaluation</a:t>
            </a:r>
            <a:r>
              <a:rPr lang="es-ES" dirty="0" smtClean="0">
                <a:hlinkClick r:id="rId5"/>
              </a:rPr>
              <a:t> </a:t>
            </a:r>
            <a:r>
              <a:rPr lang="es-ES" dirty="0" err="1" smtClean="0">
                <a:hlinkClick r:id="rId5"/>
              </a:rPr>
              <a:t>Quality</a:t>
            </a:r>
            <a:r>
              <a:rPr lang="es-ES" dirty="0" smtClean="0">
                <a:hlinkClick r:id="rId5"/>
              </a:rPr>
              <a:t> </a:t>
            </a:r>
            <a:r>
              <a:rPr lang="es-ES" dirty="0" err="1" smtClean="0">
                <a:hlinkClick r:id="rId5"/>
              </a:rPr>
              <a:t>assesment</a:t>
            </a:r>
            <a:r>
              <a:rPr lang="es-ES" dirty="0" smtClean="0">
                <a:hlinkClick r:id="rId5"/>
              </a:rPr>
              <a:t> </a:t>
            </a:r>
            <a:r>
              <a:rPr lang="es-ES" dirty="0" err="1" smtClean="0">
                <a:hlinkClick r:id="rId5"/>
              </a:rPr>
              <a:t>tool</a:t>
            </a:r>
            <a:r>
              <a:rPr lang="es-ES" dirty="0" smtClean="0">
                <a:hlinkClick r:id="rId5"/>
              </a:rPr>
              <a:t> </a:t>
            </a:r>
            <a:endParaRPr lang="es-ES" dirty="0"/>
          </a:p>
        </p:txBody>
      </p:sp>
    </p:spTree>
    <p:extLst>
      <p:ext uri="{BB962C8B-B14F-4D97-AF65-F5344CB8AC3E}">
        <p14:creationId xmlns:p14="http://schemas.microsoft.com/office/powerpoint/2010/main" val="1361970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23528" y="620688"/>
            <a:ext cx="8466137" cy="1655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p>
            <a:pPr eaLnBrk="1" hangingPunct="1"/>
            <a:r>
              <a:rPr lang="en-GB" sz="3500" dirty="0">
                <a:latin typeface="Oxfam Global Headline" pitchFamily="34" charset="0"/>
                <a:ea typeface="ＭＳ Ｐゴシック" pitchFamily="34" charset="-128"/>
                <a:cs typeface="Arial" pitchFamily="34" charset="0"/>
              </a:rPr>
              <a:t/>
            </a:r>
            <a:br>
              <a:rPr lang="en-GB" sz="3500" dirty="0">
                <a:latin typeface="Oxfam Global Headline" pitchFamily="34" charset="0"/>
                <a:ea typeface="ＭＳ Ｐゴシック" pitchFamily="34" charset="-128"/>
                <a:cs typeface="Arial" pitchFamily="34" charset="0"/>
              </a:rPr>
            </a:br>
            <a:r>
              <a:rPr lang="en-GB" sz="3500" dirty="0">
                <a:latin typeface="Oxfam Global Headline" pitchFamily="34" charset="0"/>
                <a:ea typeface="ＭＳ Ｐゴシック" pitchFamily="34" charset="-128"/>
                <a:cs typeface="Arial" pitchFamily="34" charset="0"/>
              </a:rPr>
              <a:t/>
            </a:r>
            <a:br>
              <a:rPr lang="en-GB" sz="3500" dirty="0">
                <a:latin typeface="Oxfam Global Headline" pitchFamily="34" charset="0"/>
                <a:ea typeface="ＭＳ Ｐゴシック" pitchFamily="34" charset="-128"/>
                <a:cs typeface="Arial" pitchFamily="34" charset="0"/>
              </a:rPr>
            </a:br>
            <a:r>
              <a:rPr lang="en-GB" sz="3500" dirty="0">
                <a:latin typeface="Oxfam Global Headline" pitchFamily="34" charset="0"/>
                <a:ea typeface="ＭＳ Ｐゴシック" pitchFamily="34" charset="-128"/>
                <a:cs typeface="Arial" pitchFamily="34" charset="0"/>
              </a:rPr>
              <a:t>c</a:t>
            </a:r>
            <a:r>
              <a:rPr lang="en-GB" sz="3500" dirty="0" smtClean="0">
                <a:latin typeface="Oxfam Global Headline" pitchFamily="34" charset="0"/>
                <a:ea typeface="ＭＳ Ｐゴシック" pitchFamily="34" charset="-128"/>
                <a:cs typeface="Arial" pitchFamily="34" charset="0"/>
              </a:rPr>
              <a:t>. Safeguarding and MEL</a:t>
            </a:r>
            <a:endParaRPr lang="en-GB" sz="3500" dirty="0">
              <a:latin typeface="Oxfam Global Headline" pitchFamily="34" charset="0"/>
              <a:ea typeface="ＭＳ Ｐゴシック" pitchFamily="34" charset="-128"/>
            </a:endParaRPr>
          </a:p>
        </p:txBody>
      </p:sp>
    </p:spTree>
    <p:extLst>
      <p:ext uri="{BB962C8B-B14F-4D97-AF65-F5344CB8AC3E}">
        <p14:creationId xmlns:p14="http://schemas.microsoft.com/office/powerpoint/2010/main" val="31898562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solidFill>
                  <a:srgbClr val="FF0000"/>
                </a:solidFill>
              </a:rPr>
              <a:t>To be </a:t>
            </a:r>
            <a:r>
              <a:rPr lang="es-ES" dirty="0" err="1" smtClean="0">
                <a:solidFill>
                  <a:srgbClr val="FF0000"/>
                </a:solidFill>
              </a:rPr>
              <a:t>completed</a:t>
            </a:r>
            <a:r>
              <a:rPr lang="es-ES" dirty="0" smtClean="0">
                <a:solidFill>
                  <a:srgbClr val="FF0000"/>
                </a:solidFill>
              </a:rPr>
              <a:t> </a:t>
            </a:r>
            <a:r>
              <a:rPr lang="es-ES" dirty="0" err="1" smtClean="0">
                <a:solidFill>
                  <a:srgbClr val="FF0000"/>
                </a:solidFill>
              </a:rPr>
              <a:t>soon</a:t>
            </a:r>
            <a:r>
              <a:rPr lang="es-ES" dirty="0" smtClean="0">
                <a:solidFill>
                  <a:srgbClr val="FF0000"/>
                </a:solidFill>
              </a:rPr>
              <a:t> </a:t>
            </a:r>
            <a:endParaRPr lang="es-ES" dirty="0">
              <a:solidFill>
                <a:srgbClr val="FF0000"/>
              </a:solidFill>
            </a:endParaRPr>
          </a:p>
        </p:txBody>
      </p:sp>
    </p:spTree>
    <p:extLst>
      <p:ext uri="{BB962C8B-B14F-4D97-AF65-F5344CB8AC3E}">
        <p14:creationId xmlns:p14="http://schemas.microsoft.com/office/powerpoint/2010/main" val="22758046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23528" y="620688"/>
            <a:ext cx="8466137" cy="1655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p>
            <a:pPr eaLnBrk="1" hangingPunct="1"/>
            <a:r>
              <a:rPr lang="en-GB" sz="3500" dirty="0">
                <a:latin typeface="Oxfam Global Headline" pitchFamily="34" charset="0"/>
                <a:ea typeface="ＭＳ Ｐゴシック" pitchFamily="34" charset="-128"/>
                <a:cs typeface="Arial" pitchFamily="34" charset="0"/>
              </a:rPr>
              <a:t/>
            </a:r>
            <a:br>
              <a:rPr lang="en-GB" sz="3500" dirty="0">
                <a:latin typeface="Oxfam Global Headline" pitchFamily="34" charset="0"/>
                <a:ea typeface="ＭＳ Ｐゴシック" pitchFamily="34" charset="-128"/>
                <a:cs typeface="Arial" pitchFamily="34" charset="0"/>
              </a:rPr>
            </a:br>
            <a:r>
              <a:rPr lang="en-GB" sz="3500" dirty="0">
                <a:latin typeface="Oxfam Global Headline" pitchFamily="34" charset="0"/>
                <a:ea typeface="ＭＳ Ｐゴシック" pitchFamily="34" charset="-128"/>
                <a:cs typeface="Arial" pitchFamily="34" charset="0"/>
              </a:rPr>
              <a:t/>
            </a:r>
            <a:br>
              <a:rPr lang="en-GB" sz="3500" dirty="0">
                <a:latin typeface="Oxfam Global Headline" pitchFamily="34" charset="0"/>
                <a:ea typeface="ＭＳ Ｐゴシック" pitchFamily="34" charset="-128"/>
                <a:cs typeface="Arial" pitchFamily="34" charset="0"/>
              </a:rPr>
            </a:br>
            <a:r>
              <a:rPr lang="en-GB" sz="3500" dirty="0" smtClean="0">
                <a:latin typeface="Oxfam Global Headline" pitchFamily="34" charset="0"/>
                <a:ea typeface="ＭＳ Ｐゴシック" pitchFamily="34" charset="-128"/>
                <a:cs typeface="Arial" pitchFamily="34" charset="0"/>
              </a:rPr>
              <a:t>d. Orientations </a:t>
            </a:r>
            <a:r>
              <a:rPr lang="en-GB" sz="3500" dirty="0" smtClean="0">
                <a:latin typeface="Oxfam Global Headline" pitchFamily="34" charset="0"/>
                <a:ea typeface="ＭＳ Ｐゴシック" pitchFamily="34" charset="-128"/>
                <a:cs typeface="Arial" pitchFamily="34" charset="0"/>
              </a:rPr>
              <a:t>to do Monitoring and evaluation of Influencing </a:t>
            </a:r>
            <a:r>
              <a:rPr lang="en-GB" sz="3500" dirty="0" err="1" smtClean="0">
                <a:latin typeface="Oxfam Global Headline" pitchFamily="34" charset="0"/>
                <a:ea typeface="ＭＳ Ｐゴシック" pitchFamily="34" charset="-128"/>
                <a:cs typeface="Arial" pitchFamily="34" charset="0"/>
              </a:rPr>
              <a:t>Prograns</a:t>
            </a:r>
            <a:r>
              <a:rPr lang="en-GB" sz="3500" dirty="0" smtClean="0">
                <a:latin typeface="Oxfam Global Headline" pitchFamily="34" charset="0"/>
                <a:ea typeface="ＭＳ Ｐゴシック" pitchFamily="34" charset="-128"/>
                <a:cs typeface="Arial" pitchFamily="34" charset="0"/>
              </a:rPr>
              <a:t> where scaling Up or indirect reach is relevant</a:t>
            </a:r>
            <a:r>
              <a:rPr lang="en-GB" sz="3500" dirty="0">
                <a:latin typeface="Oxfam Global Headline" pitchFamily="34" charset="0"/>
                <a:ea typeface="ＭＳ Ｐゴシック" pitchFamily="34" charset="-128"/>
                <a:cs typeface="Arial" pitchFamily="34" charset="0"/>
              </a:rPr>
              <a:t/>
            </a:r>
            <a:br>
              <a:rPr lang="en-GB" sz="3500" dirty="0">
                <a:latin typeface="Oxfam Global Headline" pitchFamily="34" charset="0"/>
                <a:ea typeface="ＭＳ Ｐゴシック" pitchFamily="34" charset="-128"/>
                <a:cs typeface="Arial" pitchFamily="34" charset="0"/>
              </a:rPr>
            </a:br>
            <a:endParaRPr lang="en-GB" sz="3500" dirty="0">
              <a:latin typeface="Oxfam Global Headline" pitchFamily="34" charset="0"/>
              <a:ea typeface="ＭＳ Ｐゴシック" pitchFamily="34" charset="-128"/>
            </a:endParaRPr>
          </a:p>
        </p:txBody>
      </p:sp>
    </p:spTree>
    <p:extLst>
      <p:ext uri="{BB962C8B-B14F-4D97-AF65-F5344CB8AC3E}">
        <p14:creationId xmlns:p14="http://schemas.microsoft.com/office/powerpoint/2010/main" val="568597658"/>
      </p:ext>
    </p:extLst>
  </p:cSld>
  <p:clrMapOvr>
    <a:masterClrMapping/>
  </p:clrMapOvr>
</p:sld>
</file>

<file path=ppt/theme/theme1.xml><?xml version="1.0" encoding="utf-8"?>
<a:theme xmlns:a="http://schemas.openxmlformats.org/drawingml/2006/main" name="Default Design">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32280</TotalTime>
  <Words>11878</Words>
  <Application>Microsoft Office PowerPoint</Application>
  <PresentationFormat>Presentación en pantalla (4:3)</PresentationFormat>
  <Paragraphs>1180</Paragraphs>
  <Slides>106</Slides>
  <Notes>79</Notes>
  <HiddenSlides>1</HiddenSlides>
  <MMClips>0</MMClips>
  <ScaleCrop>false</ScaleCrop>
  <HeadingPairs>
    <vt:vector size="8" baseType="variant">
      <vt:variant>
        <vt:lpstr>Fuentes usadas</vt:lpstr>
      </vt:variant>
      <vt:variant>
        <vt:i4>24</vt:i4>
      </vt:variant>
      <vt:variant>
        <vt:lpstr>Tema</vt:lpstr>
      </vt:variant>
      <vt:variant>
        <vt:i4>1</vt:i4>
      </vt:variant>
      <vt:variant>
        <vt:lpstr>Servidores OLE incrustados</vt:lpstr>
      </vt:variant>
      <vt:variant>
        <vt:i4>1</vt:i4>
      </vt:variant>
      <vt:variant>
        <vt:lpstr>Títulos de diapositiva</vt:lpstr>
      </vt:variant>
      <vt:variant>
        <vt:i4>106</vt:i4>
      </vt:variant>
    </vt:vector>
  </HeadingPairs>
  <TitlesOfParts>
    <vt:vector size="132" baseType="lpstr">
      <vt:lpstr>MS Mincho</vt:lpstr>
      <vt:lpstr>MS PGothic</vt:lpstr>
      <vt:lpstr>MS PGothic</vt:lpstr>
      <vt:lpstr>Aharoni</vt:lpstr>
      <vt:lpstr>Arial</vt:lpstr>
      <vt:lpstr>Arial Black</vt:lpstr>
      <vt:lpstr>Arial Narrow</vt:lpstr>
      <vt:lpstr>Arial,Italic</vt:lpstr>
      <vt:lpstr>Bradley Hand ITC</vt:lpstr>
      <vt:lpstr>Calibri</vt:lpstr>
      <vt:lpstr>Cambria</vt:lpstr>
      <vt:lpstr>Century Gothic</vt:lpstr>
      <vt:lpstr>Courier New</vt:lpstr>
      <vt:lpstr>Franklin Gothic Book</vt:lpstr>
      <vt:lpstr>Gill Sans MT</vt:lpstr>
      <vt:lpstr>Latha</vt:lpstr>
      <vt:lpstr>Myriad Pro</vt:lpstr>
      <vt:lpstr>Oxfam Global Headline</vt:lpstr>
      <vt:lpstr>Oxfam Global Headline Regular</vt:lpstr>
      <vt:lpstr>Symbol</vt:lpstr>
      <vt:lpstr>Times New Roman</vt:lpstr>
      <vt:lpstr>Wingdings</vt:lpstr>
      <vt:lpstr>Wingdings 2</vt:lpstr>
      <vt:lpstr>ヒラギノ角ゴ Pro W3</vt:lpstr>
      <vt:lpstr>Default Design</vt:lpstr>
      <vt:lpstr>Document</vt:lpstr>
      <vt:lpstr>MEL OF INFLUENCING TOOLKIT</vt:lpstr>
      <vt:lpstr>0. ABOUT THIS TOOLKIT </vt:lpstr>
      <vt:lpstr>0.1. Who is it useful for? </vt:lpstr>
      <vt:lpstr>0.2 What it contains?</vt:lpstr>
      <vt:lpstr>0.3 How to use it?</vt:lpstr>
      <vt:lpstr>1. Introduction</vt:lpstr>
      <vt:lpstr>1.1. What do we mean when we say Influencing?</vt:lpstr>
      <vt:lpstr>1.1. Oxfam’s Principles for influencing</vt:lpstr>
      <vt:lpstr>1.2. MEL in the Confederation</vt:lpstr>
      <vt:lpstr>1.2. Why is mel important?</vt:lpstr>
      <vt:lpstr>1.2. Prioritise the purpose of MEL … </vt:lpstr>
      <vt:lpstr>1.2. Prioritizing MEL questions </vt:lpstr>
      <vt:lpstr> 1.2. Clarify who the audiences for MEL are.  What their priorities are for data and analysis? </vt:lpstr>
      <vt:lpstr>1.3. MEL of Influencing </vt:lpstr>
      <vt:lpstr>1.3 How is influencing MEL different?</vt:lpstr>
      <vt:lpstr>1.3. Challenges of Measuring Influencing</vt:lpstr>
      <vt:lpstr>1.3. About contribution…</vt:lpstr>
      <vt:lpstr>Useful Tools and docs</vt:lpstr>
      <vt:lpstr> 2. WHAT is it you will measure?</vt:lpstr>
      <vt:lpstr>2.1. Theory of Change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2.1. A ToC should be reviewed and updated regularly (So keep your Eyes and Ears open!) </vt:lpstr>
      <vt:lpstr>2.1. Key questions for reviewing or updating/refreshing your ToC</vt:lpstr>
      <vt:lpstr>Useful tools and docs</vt:lpstr>
      <vt:lpstr>2.2. Ouputs, outcome, impact</vt:lpstr>
      <vt:lpstr>2.2. Measuring Outputs, Outcome and Impact</vt:lpstr>
      <vt:lpstr>2.2. Definitions</vt:lpstr>
      <vt:lpstr>2.2. Unclear definition boundaries</vt:lpstr>
      <vt:lpstr>  </vt:lpstr>
      <vt:lpstr>2.2. Outcomes Typology </vt:lpstr>
      <vt:lpstr>2.2. Typology according to WHAT changes (Outcome Domains and outcome examples):  </vt:lpstr>
      <vt:lpstr>2.2. Typology based in  WHO is changing? Examples of stakeholders and outcomes </vt:lpstr>
      <vt:lpstr>2.2. Typology based on levels of change (includes examples):</vt:lpstr>
      <vt:lpstr>2.2. Typology based on levels of change (includes examples):</vt:lpstr>
      <vt:lpstr>Gender Outcomes</vt:lpstr>
      <vt:lpstr>Useful tools and docs</vt:lpstr>
      <vt:lpstr>2.3. Developing Indicators</vt:lpstr>
      <vt:lpstr>What is an indicator?</vt:lpstr>
      <vt:lpstr>Key Concepts</vt:lpstr>
      <vt:lpstr>Prioritize Indicators That…</vt:lpstr>
      <vt:lpstr>What does an indicator include?</vt:lpstr>
      <vt:lpstr>Gender Indicators</vt:lpstr>
      <vt:lpstr>Examples of indicators</vt:lpstr>
      <vt:lpstr>Narratives of Success</vt:lpstr>
      <vt:lpstr>Useful tools and docs</vt:lpstr>
      <vt:lpstr> 3. HOW will YOU  MEASURE?  </vt:lpstr>
      <vt:lpstr>3.1. Setting up a MEL Plan</vt:lpstr>
      <vt:lpstr>Data Collection Plan</vt:lpstr>
      <vt:lpstr>Data Collection Plan template</vt:lpstr>
      <vt:lpstr>Key Ideas when filling the Outcome and indicators columns</vt:lpstr>
      <vt:lpstr>MEL components are part of the Data collection Plan</vt:lpstr>
      <vt:lpstr>3.2. Monitoring</vt:lpstr>
      <vt:lpstr>MEL as a Cycle</vt:lpstr>
      <vt:lpstr>Ongoing Monitoring – Useful Questions</vt:lpstr>
      <vt:lpstr>Useful tolos and Docs</vt:lpstr>
      <vt:lpstr>3.3. Evaluation</vt:lpstr>
      <vt:lpstr>MEL as a Cycle</vt:lpstr>
      <vt:lpstr>Evaluation can serve different objectives…….and….. stakehoders:</vt:lpstr>
      <vt:lpstr>Prioritise the focus …</vt:lpstr>
      <vt:lpstr>Clarify the evaluation type … </vt:lpstr>
      <vt:lpstr>Matching the evaluation type to key questions that you wish to answer… </vt:lpstr>
      <vt:lpstr>Tips for good evaluation questions … </vt:lpstr>
      <vt:lpstr>Presentación de PowerPoint</vt:lpstr>
      <vt:lpstr>Useful tolos and Docs</vt:lpstr>
      <vt:lpstr>3.4. Learning</vt:lpstr>
      <vt:lpstr>MEL as a Cycle</vt:lpstr>
      <vt:lpstr>The process of learning…..</vt:lpstr>
      <vt:lpstr>Another way of  representing the learning process … </vt:lpstr>
      <vt:lpstr>Why is it important…</vt:lpstr>
      <vt:lpstr>Learning encompasses different levels</vt:lpstr>
      <vt:lpstr>What does learning look like in practice….ideally..</vt:lpstr>
      <vt:lpstr>Learning is more about practices than about specific tools</vt:lpstr>
      <vt:lpstr>Useful tools and docs</vt:lpstr>
      <vt:lpstr>MEL as a Cycle</vt:lpstr>
      <vt:lpstr>MEL as a Cycle</vt:lpstr>
      <vt:lpstr>3.2. Roles and Responsabilities</vt:lpstr>
      <vt:lpstr>3.2. Roles and Responsabilities</vt:lpstr>
      <vt:lpstr>4. Tools and methods   All through out the content, may tools and documents have been offered. Here you will find a series of general ideas about how to choose and use the available tools and methods, and an overview of them</vt:lpstr>
      <vt:lpstr>Key ideas about I MEL Tools and methods selection</vt:lpstr>
      <vt:lpstr>Presentación de PowerPoint</vt:lpstr>
      <vt:lpstr>Presentación de PowerPoint</vt:lpstr>
      <vt:lpstr>5. ANNEXES</vt:lpstr>
      <vt:lpstr>a ethics of evaluation</vt:lpstr>
      <vt:lpstr>Presentación de PowerPoint</vt:lpstr>
      <vt:lpstr>Presentación de PowerPoint</vt:lpstr>
      <vt:lpstr>b. Guidance and templates for comissioning external Evaluation </vt:lpstr>
      <vt:lpstr>Presentación de PowerPoint</vt:lpstr>
      <vt:lpstr>  c. Safeguarding and MEL</vt:lpstr>
      <vt:lpstr>Presentación de PowerPoint</vt:lpstr>
      <vt:lpstr>  d. Orientations to do Monitoring and evaluation of Influencing Prograns where scaling Up or indirect reach is relevant </vt:lpstr>
      <vt:lpstr>Guiding questions for the identification  of mechanisms of indirect effects</vt:lpstr>
      <vt:lpstr>Presentación de PowerPoint</vt:lpstr>
      <vt:lpstr>Suggestions for the identification of  indirect and unintended effects</vt:lpstr>
      <vt:lpstr> Developing the MEL system Define indicators </vt:lpstr>
      <vt:lpstr>Select methods and data collection  plan</vt:lpstr>
      <vt:lpstr>Quantitative data collection methods</vt:lpstr>
      <vt:lpstr>Example:  Mapping example for  media sensitisation</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Rodrigo Barahona</cp:lastModifiedBy>
  <cp:revision>286</cp:revision>
  <cp:lastPrinted>2019-07-02T12:10:02Z</cp:lastPrinted>
  <dcterms:created xsi:type="dcterms:W3CDTF">2016-02-22T23:21:23Z</dcterms:created>
  <dcterms:modified xsi:type="dcterms:W3CDTF">2019-07-05T13:11:39Z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-292262454</vt:i4>
  </property>
  <property fmtid="{D5CDD505-2E9C-101B-9397-08002B2CF9AE}" pid="3" name="_NewReviewCycle">
    <vt:lpwstr/>
  </property>
  <property fmtid="{D5CDD505-2E9C-101B-9397-08002B2CF9AE}" pid="4" name="_EmailSubject">
    <vt:lpwstr>Mel of influencing </vt:lpwstr>
  </property>
  <property fmtid="{D5CDD505-2E9C-101B-9397-08002B2CF9AE}" pid="5" name="_AuthorEmail">
    <vt:lpwstr>rodrigo.barahona@oxfam.org</vt:lpwstr>
  </property>
  <property fmtid="{D5CDD505-2E9C-101B-9397-08002B2CF9AE}" pid="6" name="_AuthorEmailDisplayName">
    <vt:lpwstr>Rodrigo Barahona</vt:lpwstr>
  </property>
  <property fmtid="{D5CDD505-2E9C-101B-9397-08002B2CF9AE}" pid="7" name="_PreviousAdHocReviewCycleID">
    <vt:i4>-728624946</vt:i4>
  </property>
</Properties>
</file>