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1" r:id="rId2"/>
    <p:sldId id="368" r:id="rId3"/>
    <p:sldId id="369" r:id="rId4"/>
    <p:sldId id="373" r:id="rId5"/>
    <p:sldId id="378" r:id="rId6"/>
    <p:sldId id="374" r:id="rId7"/>
    <p:sldId id="375" r:id="rId8"/>
    <p:sldId id="376" r:id="rId9"/>
    <p:sldId id="346" r:id="rId10"/>
    <p:sldId id="344" r:id="rId11"/>
    <p:sldId id="345" r:id="rId12"/>
    <p:sldId id="422" r:id="rId13"/>
    <p:sldId id="349" r:id="rId14"/>
    <p:sldId id="350" r:id="rId15"/>
    <p:sldId id="423" r:id="rId16"/>
    <p:sldId id="385" r:id="rId17"/>
    <p:sldId id="360" r:id="rId18"/>
    <p:sldId id="421" r:id="rId19"/>
    <p:sldId id="424" r:id="rId20"/>
    <p:sldId id="361" r:id="rId21"/>
    <p:sldId id="377" r:id="rId22"/>
    <p:sldId id="353" r:id="rId23"/>
  </p:sldIdLst>
  <p:sldSz cx="9144000" cy="6858000" type="screen4x3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ncan Green" initials="d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87479" autoAdjust="0"/>
  </p:normalViewPr>
  <p:slideViewPr>
    <p:cSldViewPr>
      <p:cViewPr varScale="1">
        <p:scale>
          <a:sx n="114" d="100"/>
          <a:sy n="114" d="100"/>
        </p:scale>
        <p:origin x="13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2400" y="6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4" cy="4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7" y="0"/>
            <a:ext cx="3037623" cy="4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05"/>
            <a:ext cx="3037624" cy="4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7" y="8831505"/>
            <a:ext cx="3037623" cy="4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AC5A47-A200-484E-90C4-C66AD06A5A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4" cy="4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7" y="0"/>
            <a:ext cx="3037623" cy="4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54" y="4416512"/>
            <a:ext cx="5140094" cy="41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05"/>
            <a:ext cx="3037624" cy="4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7" y="8831505"/>
            <a:ext cx="3037623" cy="4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9CB930-8333-45F4-99C5-7690C9D7016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Nb</a:t>
            </a:r>
            <a:r>
              <a:rPr lang="en-GB" dirty="0"/>
              <a:t> axes inverted, but it doesn’t matter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62C8C-FC69-49A0-A66E-EABD27D38B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9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9F3A3-49BB-4AE8-854C-AD25CC5F261B}" type="slidenum">
              <a:rPr lang="en-GB"/>
              <a:pPr/>
              <a:t>10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296" y="4415322"/>
            <a:ext cx="5605811" cy="41831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46" tIns="47523" rIns="95046" bIns="47523"/>
          <a:lstStyle/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Adapted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work by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Nick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Mabey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Anita Neville at E3G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U:\LOGOS\New logos from intranet\jpgs\Osolhz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172200"/>
            <a:ext cx="1655763" cy="47307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EA6148-EF03-40A2-AA38-EE6D39E2E5EE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176" name="Picture 8" descr="A:\Osolhz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6704013" y="6096000"/>
            <a:ext cx="1803400" cy="660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564316-7B36-43E9-98E1-7205741992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19E632-F5CE-4370-923F-B6EF67655E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776A8B-49C8-4B52-AD86-D958453E91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0C2694-86C2-483E-9324-EECE2D7441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2FD218-5927-4061-BCDA-FEE4F5E00E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50F9FE-E3DA-4242-A799-EB6F2E31B7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F4C9BE-E597-412D-9F87-41FC6C2536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F6918-E6FE-436F-9BF0-9C255E6556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B02DAA-A712-4E2B-AF22-0F376C13C4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40CA9E-E131-41C2-A86E-285F24D9EF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:\LOGOS\New logos from intranet\jpgs\Osolhz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1800" y="6172200"/>
            <a:ext cx="1655763" cy="4730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7AB05300-1E23-4063-B7A4-17AA51BAB45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5" name="Picture 11" descr="A:\OsolhzG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6705600" y="6096000"/>
            <a:ext cx="1803400" cy="660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CC00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CC00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CC00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CC00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CC00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CC00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CC00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CC00"/>
          </a:solidFill>
          <a:latin typeface="Arial Black" pitchFamily="34" charset="0"/>
        </a:defRPr>
      </a:lvl9pPr>
    </p:titleStyle>
    <p:bodyStyle>
      <a:lvl1pPr marL="766763" indent="-7667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243013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6621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20812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003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FF66"/>
          </a:solidFill>
          <a:latin typeface="Times New Roman" charset="0"/>
        </a:defRPr>
      </a:lvl5pPr>
      <a:lvl6pPr marL="29575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FF66"/>
          </a:solidFill>
          <a:latin typeface="Times New Roman" charset="0"/>
        </a:defRPr>
      </a:lvl6pPr>
      <a:lvl7pPr marL="34147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FF66"/>
          </a:solidFill>
          <a:latin typeface="Times New Roman" charset="0"/>
        </a:defRPr>
      </a:lvl7pPr>
      <a:lvl8pPr marL="38719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FF66"/>
          </a:solidFill>
          <a:latin typeface="Times New Roman" charset="0"/>
        </a:defRPr>
      </a:lvl8pPr>
      <a:lvl9pPr marL="43291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FF66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orldbank.org/impactevaluations/8-lessons-how-influence-policy-evidence-oxfam-s-experience" TargetMode="External"/><Relationship Id="rId2" Type="http://schemas.openxmlformats.org/officeDocument/2006/relationships/hyperlink" Target="https://www.nature.com/articles/s41599-018-0176-7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can INGOs turn </a:t>
            </a:r>
            <a:br>
              <a:rPr lang="en-GB" dirty="0"/>
            </a:br>
            <a:r>
              <a:rPr lang="en-GB" dirty="0"/>
              <a:t>Research into Impact?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Duncan Green</a:t>
            </a:r>
          </a:p>
          <a:p>
            <a:r>
              <a:rPr lang="en-GB" dirty="0"/>
              <a:t>LSE and Oxfam</a:t>
            </a:r>
          </a:p>
          <a:p>
            <a:r>
              <a:rPr lang="en-GB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404136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427913" cy="1143000"/>
          </a:xfrm>
        </p:spPr>
        <p:txBody>
          <a:bodyPr/>
          <a:lstStyle/>
          <a:p>
            <a:r>
              <a:rPr lang="en-GB" sz="3200" dirty="0">
                <a:latin typeface="MetaOT-Bold" pitchFamily="50" charset="0"/>
              </a:rPr>
              <a:t>Timing matters (and shapes research): The Policy Funnel</a:t>
            </a:r>
          </a:p>
        </p:txBody>
      </p:sp>
      <p:sp>
        <p:nvSpPr>
          <p:cNvPr id="6147" name="AutoShape 3"/>
          <p:cNvSpPr>
            <a:spLocks noChangeAspect="1" noChangeArrowheads="1"/>
          </p:cNvSpPr>
          <p:nvPr/>
        </p:nvSpPr>
        <p:spPr bwMode="auto">
          <a:xfrm>
            <a:off x="928662" y="5357826"/>
            <a:ext cx="3502149" cy="12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b="1" dirty="0">
                <a:solidFill>
                  <a:srgbClr val="FF0000"/>
                </a:solidFill>
                <a:latin typeface="Verdana" pitchFamily="34" charset="0"/>
              </a:rPr>
              <a:t>Media and narrative, bearing witness;</a:t>
            </a:r>
          </a:p>
          <a:p>
            <a:r>
              <a:rPr lang="en-GB" sz="2000" b="1" dirty="0">
                <a:solidFill>
                  <a:srgbClr val="FF0000"/>
                </a:solidFill>
                <a:latin typeface="Verdana" pitchFamily="34" charset="0"/>
              </a:rPr>
              <a:t>Messengers not just message</a:t>
            </a:r>
          </a:p>
        </p:txBody>
      </p:sp>
      <p:sp>
        <p:nvSpPr>
          <p:cNvPr id="6148" name="Arc 4"/>
          <p:cNvSpPr>
            <a:spLocks/>
          </p:cNvSpPr>
          <p:nvPr/>
        </p:nvSpPr>
        <p:spPr bwMode="auto">
          <a:xfrm flipH="1" flipV="1">
            <a:off x="2054225" y="2127250"/>
            <a:ext cx="5878513" cy="1550988"/>
          </a:xfrm>
          <a:custGeom>
            <a:avLst/>
            <a:gdLst>
              <a:gd name="G0" fmla="+- 62 0 0"/>
              <a:gd name="G1" fmla="+- 21600 0 0"/>
              <a:gd name="G2" fmla="+- 21600 0 0"/>
              <a:gd name="T0" fmla="*/ 0 w 21662"/>
              <a:gd name="T1" fmla="*/ 0 h 21657"/>
              <a:gd name="T2" fmla="*/ 21662 w 21662"/>
              <a:gd name="T3" fmla="*/ 21657 h 21657"/>
              <a:gd name="T4" fmla="*/ 62 w 21662"/>
              <a:gd name="T5" fmla="*/ 21600 h 2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62" h="21657" fill="none" extrusionOk="0">
                <a:moveTo>
                  <a:pt x="0" y="0"/>
                </a:moveTo>
                <a:cubicBezTo>
                  <a:pt x="20" y="0"/>
                  <a:pt x="41" y="-1"/>
                  <a:pt x="62" y="0"/>
                </a:cubicBezTo>
                <a:cubicBezTo>
                  <a:pt x="11991" y="0"/>
                  <a:pt x="21662" y="9670"/>
                  <a:pt x="21662" y="21600"/>
                </a:cubicBezTo>
                <a:cubicBezTo>
                  <a:pt x="21662" y="21618"/>
                  <a:pt x="21661" y="21637"/>
                  <a:pt x="21661" y="21656"/>
                </a:cubicBezTo>
              </a:path>
              <a:path w="21662" h="21657" stroke="0" extrusionOk="0">
                <a:moveTo>
                  <a:pt x="0" y="0"/>
                </a:moveTo>
                <a:cubicBezTo>
                  <a:pt x="20" y="0"/>
                  <a:pt x="41" y="-1"/>
                  <a:pt x="62" y="0"/>
                </a:cubicBezTo>
                <a:cubicBezTo>
                  <a:pt x="11991" y="0"/>
                  <a:pt x="21662" y="9670"/>
                  <a:pt x="21662" y="21600"/>
                </a:cubicBezTo>
                <a:cubicBezTo>
                  <a:pt x="21662" y="21618"/>
                  <a:pt x="21661" y="21637"/>
                  <a:pt x="21661" y="21656"/>
                </a:cubicBezTo>
                <a:lnTo>
                  <a:pt x="62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49" name="Arc 5"/>
          <p:cNvSpPr>
            <a:spLocks/>
          </p:cNvSpPr>
          <p:nvPr/>
        </p:nvSpPr>
        <p:spPr bwMode="auto">
          <a:xfrm flipH="1">
            <a:off x="2214563" y="4546600"/>
            <a:ext cx="5768975" cy="1579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050"/>
              <a:gd name="T2" fmla="*/ 21595 w 21600"/>
              <a:gd name="T3" fmla="*/ 22050 h 22050"/>
              <a:gd name="T4" fmla="*/ 0 w 21600"/>
              <a:gd name="T5" fmla="*/ 21600 h 2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5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50"/>
                  <a:pt x="21598" y="21900"/>
                  <a:pt x="21595" y="22050"/>
                </a:cubicBezTo>
              </a:path>
              <a:path w="21600" h="2205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50"/>
                  <a:pt x="21598" y="21900"/>
                  <a:pt x="21595" y="2205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0" name="Text Box 6" descr="Text Box: Zietgiest"/>
          <p:cNvSpPr txBox="1">
            <a:spLocks noChangeArrowheads="1"/>
          </p:cNvSpPr>
          <p:nvPr/>
        </p:nvSpPr>
        <p:spPr bwMode="auto">
          <a:xfrm>
            <a:off x="957263" y="1484313"/>
            <a:ext cx="1330325" cy="627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800" b="1">
                <a:latin typeface="Arial" charset="0"/>
              </a:rPr>
              <a:t>General</a:t>
            </a:r>
            <a:r>
              <a:rPr lang="en-GB" sz="1800">
                <a:latin typeface="Arial" charset="0"/>
              </a:rPr>
              <a:t> </a:t>
            </a:r>
            <a:r>
              <a:rPr lang="en-GB" sz="1800" b="1">
                <a:latin typeface="Arial" charset="0"/>
              </a:rPr>
              <a:t>Opinion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760663" y="1484313"/>
            <a:ext cx="1331912" cy="627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800" b="1">
                <a:latin typeface="Arial" charset="0"/>
              </a:rPr>
              <a:t>Public Debate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67238" y="1484313"/>
            <a:ext cx="1330325" cy="627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800" b="1">
                <a:latin typeface="Arial" charset="0"/>
              </a:rPr>
              <a:t>Policy Process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372225" y="1484313"/>
            <a:ext cx="1330325" cy="627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800" b="1">
                <a:latin typeface="Arial" charset="0"/>
              </a:rPr>
              <a:t>Final Decision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613025" y="1884363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389438" y="1884363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208713" y="1884363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971550" y="20542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Verdana" pitchFamily="34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900113" y="2060575"/>
            <a:ext cx="165576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altLang="zh-CN" sz="1800" dirty="0">
              <a:latin typeface="Verdana" pitchFamily="34" charset="0"/>
              <a:ea typeface="SimSun" pitchFamily="2" charset="-122"/>
            </a:endParaRPr>
          </a:p>
          <a:p>
            <a:endParaRPr lang="en-GB" altLang="zh-CN" sz="1800" dirty="0">
              <a:latin typeface="Verdana" pitchFamily="34" charset="0"/>
              <a:ea typeface="SimSun" pitchFamily="2" charset="-122"/>
            </a:endParaRPr>
          </a:p>
          <a:p>
            <a:endParaRPr lang="en-GB" altLang="zh-CN" sz="1800" b="1" dirty="0">
              <a:latin typeface="Verdana" pitchFamily="34" charset="0"/>
              <a:ea typeface="SimSun" pitchFamily="2" charset="-122"/>
            </a:endParaRPr>
          </a:p>
          <a:p>
            <a:endParaRPr lang="en-GB" altLang="zh-CN" sz="2000" b="1" dirty="0">
              <a:latin typeface="Verdana" pitchFamily="34" charset="0"/>
              <a:ea typeface="SimSun" pitchFamily="2" charset="-122"/>
            </a:endParaRPr>
          </a:p>
          <a:p>
            <a:endParaRPr lang="en-GB" altLang="zh-CN" sz="2000" b="1" dirty="0">
              <a:latin typeface="Verdana" pitchFamily="34" charset="0"/>
              <a:ea typeface="SimSun" pitchFamily="2" charset="-122"/>
            </a:endParaRPr>
          </a:p>
          <a:p>
            <a:endParaRPr lang="en-GB" altLang="zh-CN" sz="2000" b="1" dirty="0">
              <a:latin typeface="Verdana" pitchFamily="34" charset="0"/>
              <a:ea typeface="SimSun" pitchFamily="2" charset="-122"/>
            </a:endParaRPr>
          </a:p>
          <a:p>
            <a:r>
              <a:rPr lang="en-GB" altLang="zh-CN" sz="2000" b="1" dirty="0">
                <a:latin typeface="Verdana" pitchFamily="34" charset="0"/>
                <a:ea typeface="SimSun" pitchFamily="2" charset="-122"/>
              </a:rPr>
              <a:t>Concepts/agenda setting</a:t>
            </a:r>
            <a:endParaRPr lang="en-GB" sz="2000" b="1" dirty="0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628900" y="2127250"/>
            <a:ext cx="165576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altLang="zh-CN" sz="1800" dirty="0">
              <a:latin typeface="Verdana" pitchFamily="34" charset="0"/>
              <a:ea typeface="SimSun" pitchFamily="2" charset="-122"/>
            </a:endParaRPr>
          </a:p>
          <a:p>
            <a:endParaRPr lang="en-GB" altLang="zh-CN" sz="1800" dirty="0">
              <a:latin typeface="Verdana" pitchFamily="34" charset="0"/>
              <a:ea typeface="SimSun" pitchFamily="2" charset="-122"/>
            </a:endParaRPr>
          </a:p>
          <a:p>
            <a:endParaRPr lang="en-GB" altLang="zh-CN" sz="1800" dirty="0">
              <a:latin typeface="Verdana" pitchFamily="34" charset="0"/>
              <a:ea typeface="SimSun" pitchFamily="2" charset="-122"/>
            </a:endParaRPr>
          </a:p>
          <a:p>
            <a:endParaRPr lang="en-GB" altLang="zh-CN" sz="1800" dirty="0">
              <a:latin typeface="Verdana" pitchFamily="34" charset="0"/>
              <a:ea typeface="SimSun" pitchFamily="2" charset="-122"/>
            </a:endParaRPr>
          </a:p>
          <a:p>
            <a:endParaRPr lang="en-GB" altLang="zh-CN" sz="1800" dirty="0">
              <a:latin typeface="Verdana" pitchFamily="34" charset="0"/>
              <a:ea typeface="SimSun" pitchFamily="2" charset="-122"/>
            </a:endParaRPr>
          </a:p>
          <a:p>
            <a:endParaRPr lang="en-GB" altLang="zh-CN" sz="2000" b="1" dirty="0">
              <a:latin typeface="Verdana" pitchFamily="34" charset="0"/>
              <a:ea typeface="SimSun" pitchFamily="2" charset="-122"/>
            </a:endParaRPr>
          </a:p>
          <a:p>
            <a:r>
              <a:rPr lang="en-GB" altLang="zh-CN" sz="2000" b="1" dirty="0">
                <a:latin typeface="Verdana" pitchFamily="34" charset="0"/>
                <a:ea typeface="SimSun" pitchFamily="2" charset="-122"/>
              </a:rPr>
              <a:t>Questions/Framing/instruments</a:t>
            </a:r>
            <a:endParaRPr lang="en-GB" sz="2000" b="1" dirty="0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500563" y="2127250"/>
            <a:ext cx="180022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altLang="zh-CN" sz="1800" b="1">
              <a:latin typeface="Verdana" pitchFamily="34" charset="0"/>
              <a:ea typeface="SimSun" pitchFamily="2" charset="-122"/>
            </a:endParaRPr>
          </a:p>
          <a:p>
            <a:endParaRPr lang="en-GB" altLang="zh-CN" sz="1800" b="1">
              <a:latin typeface="Verdana" pitchFamily="34" charset="0"/>
              <a:ea typeface="SimSun" pitchFamily="2" charset="-122"/>
            </a:endParaRPr>
          </a:p>
          <a:p>
            <a:endParaRPr lang="en-GB" altLang="zh-CN" sz="1800" b="1">
              <a:latin typeface="Verdana" pitchFamily="34" charset="0"/>
              <a:ea typeface="SimSun" pitchFamily="2" charset="-122"/>
            </a:endParaRPr>
          </a:p>
          <a:p>
            <a:endParaRPr lang="en-GB" altLang="zh-CN" sz="1800" b="1">
              <a:latin typeface="Verdana" pitchFamily="34" charset="0"/>
              <a:ea typeface="SimSun" pitchFamily="2" charset="-122"/>
            </a:endParaRPr>
          </a:p>
          <a:p>
            <a:endParaRPr lang="en-GB" altLang="zh-CN" sz="1800" b="1">
              <a:latin typeface="Verdana" pitchFamily="34" charset="0"/>
              <a:ea typeface="SimSun" pitchFamily="2" charset="-122"/>
            </a:endParaRPr>
          </a:p>
          <a:p>
            <a:endParaRPr lang="en-GB" altLang="zh-CN" sz="2000" b="1">
              <a:latin typeface="Verdana" pitchFamily="34" charset="0"/>
              <a:ea typeface="SimSun" pitchFamily="2" charset="-122"/>
            </a:endParaRPr>
          </a:p>
          <a:p>
            <a:r>
              <a:rPr lang="en-GB" altLang="zh-CN" sz="2000" b="1">
                <a:latin typeface="Verdana" pitchFamily="34" charset="0"/>
                <a:ea typeface="SimSun" pitchFamily="2" charset="-122"/>
              </a:rPr>
              <a:t>Solutions/</a:t>
            </a:r>
          </a:p>
          <a:p>
            <a:r>
              <a:rPr lang="en-GB" altLang="zh-CN" sz="2000" b="1">
                <a:latin typeface="Verdana" pitchFamily="34" charset="0"/>
                <a:ea typeface="SimSun" pitchFamily="2" charset="-122"/>
              </a:rPr>
              <a:t>Problems</a:t>
            </a:r>
            <a:endParaRPr lang="en-GB" sz="2000" b="1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372225" y="2276475"/>
            <a:ext cx="22320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altLang="zh-CN" sz="2000" b="1" dirty="0">
              <a:latin typeface="Verdana" pitchFamily="34" charset="0"/>
              <a:ea typeface="SimSun" pitchFamily="2" charset="-122"/>
            </a:endParaRPr>
          </a:p>
          <a:p>
            <a:endParaRPr lang="en-GB" altLang="zh-CN" sz="2000" b="1" dirty="0">
              <a:latin typeface="Verdana" pitchFamily="34" charset="0"/>
              <a:ea typeface="SimSun" pitchFamily="2" charset="-122"/>
            </a:endParaRPr>
          </a:p>
          <a:p>
            <a:endParaRPr lang="en-GB" altLang="zh-CN" sz="2000" b="1" dirty="0">
              <a:latin typeface="Verdana" pitchFamily="34" charset="0"/>
              <a:ea typeface="SimSun" pitchFamily="2" charset="-122"/>
            </a:endParaRPr>
          </a:p>
          <a:p>
            <a:endParaRPr lang="en-GB" altLang="zh-CN" sz="2000" b="1" dirty="0">
              <a:latin typeface="Verdana" pitchFamily="34" charset="0"/>
              <a:ea typeface="SimSun" pitchFamily="2" charset="-122"/>
            </a:endParaRPr>
          </a:p>
          <a:p>
            <a:endParaRPr lang="en-GB" altLang="zh-CN" sz="2000" b="1" dirty="0">
              <a:latin typeface="Verdana" pitchFamily="34" charset="0"/>
              <a:ea typeface="SimSun" pitchFamily="2" charset="-122"/>
            </a:endParaRPr>
          </a:p>
          <a:p>
            <a:r>
              <a:rPr lang="en-GB" altLang="zh-CN" sz="2000" b="1" dirty="0">
                <a:latin typeface="Verdana" pitchFamily="34" charset="0"/>
                <a:ea typeface="SimSun" pitchFamily="2" charset="-122"/>
              </a:rPr>
              <a:t>$/ text</a:t>
            </a:r>
            <a:endParaRPr lang="en-GB" sz="2000" b="1" dirty="0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286248" y="4857760"/>
            <a:ext cx="215796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Verdana" pitchFamily="34" charset="0"/>
              </a:rPr>
              <a:t>What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Verdana" pitchFamily="34" charset="0"/>
              </a:rPr>
              <a:t>Coalition? Power Analysis;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Verdana" pitchFamily="34" charset="0"/>
              </a:rPr>
              <a:t>PDIA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286512" y="4857760"/>
            <a:ext cx="260596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Verdana" pitchFamily="34" charset="0"/>
              </a:rPr>
              <a:t>Comparative; implementation gaps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900113" y="2133600"/>
            <a:ext cx="0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786182" y="2286000"/>
            <a:ext cx="535781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Joanna MT" pitchFamily="18" charset="0"/>
              </a:rPr>
              <a:t>Room for manoeuvre falls, relative importance of internal players increases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on Timing (it really does matter)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 debates early</a:t>
            </a:r>
          </a:p>
          <a:p>
            <a:pPr lvl="1"/>
            <a:r>
              <a:rPr lang="en-GB" dirty="0"/>
              <a:t>Climate change adaptation big numbers</a:t>
            </a:r>
          </a:p>
          <a:p>
            <a:r>
              <a:rPr lang="en-GB" dirty="0"/>
              <a:t>Plan around the political timetable </a:t>
            </a:r>
          </a:p>
          <a:p>
            <a:r>
              <a:rPr lang="en-GB" dirty="0"/>
              <a:t>Shocks = Crucial Windows of Opportunity (but a challenge for researchers)</a:t>
            </a:r>
          </a:p>
          <a:p>
            <a:pPr lvl="1"/>
            <a:r>
              <a:rPr lang="en-GB" dirty="0"/>
              <a:t>Covid</a:t>
            </a:r>
          </a:p>
          <a:p>
            <a:pPr lvl="1"/>
            <a:r>
              <a:rPr lang="en-GB" dirty="0"/>
              <a:t>Robin Hood Tax</a:t>
            </a:r>
          </a:p>
          <a:p>
            <a:pPr lvl="1"/>
            <a:r>
              <a:rPr lang="en-GB" dirty="0"/>
              <a:t>Climate Change and shocks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51D0-48CC-4BD2-BAA3-48040DF2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doing/presenting the research?</a:t>
            </a:r>
          </a:p>
        </p:txBody>
      </p:sp>
      <p:pic>
        <p:nvPicPr>
          <p:cNvPr id="1026" name="Picture 2" descr="Only men at your event? This blog will shame you - BBC News">
            <a:extLst>
              <a:ext uri="{FF2B5EF4-FFF2-40B4-BE49-F238E27FC236}">
                <a16:creationId xmlns:a16="http://schemas.microsoft.com/office/drawing/2014/main" id="{3BD799BC-1628-4015-9D23-77245189F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4537"/>
            <a:ext cx="4411960" cy="24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F8891AC-F4C8-4630-BC95-DE68A3F7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42" y="1706768"/>
            <a:ext cx="5672518" cy="24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0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engage targets?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94" y="1484784"/>
            <a:ext cx="7772400" cy="4114800"/>
          </a:xfrm>
        </p:spPr>
        <p:txBody>
          <a:bodyPr/>
          <a:lstStyle/>
          <a:p>
            <a:r>
              <a:rPr lang="en-GB" dirty="0"/>
              <a:t>BEFORE the research is published</a:t>
            </a:r>
          </a:p>
          <a:p>
            <a:pPr lvl="1"/>
            <a:r>
              <a:rPr lang="en-GB" dirty="0"/>
              <a:t>Governance</a:t>
            </a:r>
          </a:p>
          <a:p>
            <a:pPr lvl="1"/>
            <a:r>
              <a:rPr lang="en-GB" dirty="0"/>
              <a:t>Interviews and consultation</a:t>
            </a:r>
          </a:p>
          <a:p>
            <a:pPr lvl="1"/>
            <a:r>
              <a:rPr lang="en-GB" dirty="0"/>
              <a:t>Review drafts</a:t>
            </a:r>
          </a:p>
          <a:p>
            <a:r>
              <a:rPr lang="en-GB" dirty="0"/>
              <a:t>Be accessible, adapt to their timetables; build </a:t>
            </a:r>
            <a:r>
              <a:rPr lang="en-GB" u="sng" dirty="0"/>
              <a:t>relationships</a:t>
            </a:r>
            <a:r>
              <a:rPr lang="en-GB" dirty="0"/>
              <a:t> before you need them</a:t>
            </a:r>
          </a:p>
          <a:p>
            <a:r>
              <a:rPr lang="en-GB" dirty="0"/>
              <a:t>Who do they respect/listen to? Research partners and messengers as important as message</a:t>
            </a:r>
          </a:p>
          <a:p>
            <a:r>
              <a:rPr lang="en-GB" dirty="0"/>
              <a:t>Closed v Open political systems</a:t>
            </a:r>
          </a:p>
          <a:p>
            <a:r>
              <a:rPr lang="en-GB" dirty="0"/>
              <a:t>Did I mention relationships?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disseminate your findings?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Publish drafts and ask for comments</a:t>
            </a:r>
          </a:p>
          <a:p>
            <a:r>
              <a:rPr lang="en-GB" dirty="0"/>
              <a:t>Ally with ‘knowledge intermediaries’ (e.g. thinktanks, sympathetic universities)</a:t>
            </a:r>
          </a:p>
          <a:p>
            <a:r>
              <a:rPr lang="en-GB" dirty="0"/>
              <a:t>2 page (not 68 page) summaries, and op-eds, not long papers</a:t>
            </a:r>
          </a:p>
          <a:p>
            <a:r>
              <a:rPr lang="en-GB" dirty="0"/>
              <a:t>Multi media (blogs, infographics, videos, twitter) all helps (but many senior decision makers still prefer newspapers or listen to peers) 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77B9-AD4B-4E5B-A044-5E5DD0C6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34" y="260648"/>
            <a:ext cx="7772400" cy="1143000"/>
          </a:xfrm>
        </p:spPr>
        <p:txBody>
          <a:bodyPr/>
          <a:lstStyle/>
          <a:p>
            <a:r>
              <a:rPr lang="en-GB" dirty="0"/>
              <a:t>Some Twitter negative feedback about NGO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F1DE-2DF7-4285-A3BD-DE531F495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34" y="1628800"/>
            <a:ext cx="7772400" cy="4114800"/>
          </a:xfrm>
        </p:spPr>
        <p:txBody>
          <a:bodyPr/>
          <a:lstStyle/>
          <a:p>
            <a:r>
              <a:rPr lang="en-GB" dirty="0"/>
              <a:t>Lack of rigour (‘marking our own homework’, ‘policy-based evidence making’)</a:t>
            </a:r>
          </a:p>
          <a:p>
            <a:r>
              <a:rPr lang="en-GB" dirty="0"/>
              <a:t>Needs to decolonize authorship</a:t>
            </a:r>
          </a:p>
          <a:p>
            <a:r>
              <a:rPr lang="en-GB" dirty="0"/>
              <a:t>Standardised diagnosis and  Recommendations (usually process + £)</a:t>
            </a:r>
          </a:p>
          <a:p>
            <a:r>
              <a:rPr lang="en-GB" dirty="0"/>
              <a:t>Inaccessible language (and getting worse!)</a:t>
            </a:r>
          </a:p>
          <a:p>
            <a:r>
              <a:rPr lang="en-GB" dirty="0"/>
              <a:t>Denying complexity, trade-offs or difficulty: More aid will save the world</a:t>
            </a:r>
          </a:p>
          <a:p>
            <a:r>
              <a:rPr lang="en-GB" dirty="0"/>
              <a:t>Too long!</a:t>
            </a:r>
          </a:p>
        </p:txBody>
      </p:sp>
    </p:spTree>
    <p:extLst>
      <p:ext uri="{BB962C8B-B14F-4D97-AF65-F5344CB8AC3E}">
        <p14:creationId xmlns:p14="http://schemas.microsoft.com/office/powerpoint/2010/main" val="300018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25040-9691-4A4E-8932-40018166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7" y="2907868"/>
            <a:ext cx="7772400" cy="1362075"/>
          </a:xfrm>
        </p:spPr>
        <p:txBody>
          <a:bodyPr/>
          <a:lstStyle/>
          <a:p>
            <a:r>
              <a:rPr lang="en-GB" dirty="0"/>
              <a:t>So how does </a:t>
            </a:r>
            <a:br>
              <a:rPr lang="en-GB" dirty="0"/>
            </a:br>
            <a:r>
              <a:rPr lang="en-GB" dirty="0"/>
              <a:t>Oxfam do it?</a:t>
            </a:r>
            <a:br>
              <a:rPr lang="en-GB" dirty="0"/>
            </a:br>
            <a:r>
              <a:rPr lang="en-GB" dirty="0"/>
              <a:t>Source: </a:t>
            </a:r>
            <a:r>
              <a:rPr lang="en-GB" dirty="0">
                <a:hlinkClick r:id="rId2"/>
              </a:rPr>
              <a:t>Oxfam case study </a:t>
            </a:r>
            <a:r>
              <a:rPr lang="en-GB" dirty="0"/>
              <a:t>in 2018 book + </a:t>
            </a:r>
            <a:r>
              <a:rPr lang="en-GB" dirty="0">
                <a:hlinkClick r:id="rId3"/>
              </a:rPr>
              <a:t>world bank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02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Specialities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Framing and Branding – the Big New Idea (even if it isn’t that new!)</a:t>
            </a:r>
          </a:p>
          <a:p>
            <a:r>
              <a:rPr lang="en-GB" dirty="0"/>
              <a:t>Prior relationships with decision makers (via CEO or advocacy team)</a:t>
            </a:r>
          </a:p>
          <a:p>
            <a:r>
              <a:rPr lang="en-GB" dirty="0"/>
              <a:t>Messengers not just Message</a:t>
            </a:r>
          </a:p>
          <a:p>
            <a:r>
              <a:rPr lang="en-GB" dirty="0"/>
              <a:t>Big foundational report + spin-offs</a:t>
            </a:r>
          </a:p>
          <a:p>
            <a:r>
              <a:rPr lang="en-GB" dirty="0"/>
              <a:t>Killer Facts and Graphics</a:t>
            </a:r>
          </a:p>
          <a:p>
            <a:r>
              <a:rPr lang="en-GB" dirty="0"/>
              <a:t>League tables and Indices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13D8-018F-4EA7-A091-2350E5C5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5438"/>
            <a:ext cx="7772400" cy="1143000"/>
          </a:xfrm>
        </p:spPr>
        <p:txBody>
          <a:bodyPr/>
          <a:lstStyle/>
          <a:p>
            <a:r>
              <a:rPr lang="en-GB" dirty="0"/>
              <a:t>This week’s Killer Fact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BC98DD-C21F-4689-8E3B-0DDD1D7CF002}"/>
              </a:ext>
            </a:extLst>
          </p:cNvPr>
          <p:cNvSpPr/>
          <p:nvPr/>
        </p:nvSpPr>
        <p:spPr>
          <a:xfrm>
            <a:off x="2286000" y="2090172"/>
            <a:ext cx="4878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‘in  2018,  245  million women  and  girls  were  subjected  to  sexual  and/or  physical  violence  by  an  intimate  partner. That is more than all the people who contracted COVID-19 (confirmed cases) in the last 12 months.’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67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8AF6-8ED1-4F58-9CDD-3661406E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an all-time Greatest Hit</a:t>
            </a:r>
          </a:p>
        </p:txBody>
      </p:sp>
      <p:pic>
        <p:nvPicPr>
          <p:cNvPr id="3" name="Picture 1" descr="YACHT-Landscape-print-billion.jpg">
            <a:extLst>
              <a:ext uri="{FF2B5EF4-FFF2-40B4-BE49-F238E27FC236}">
                <a16:creationId xmlns:a16="http://schemas.microsoft.com/office/drawing/2014/main" id="{072BBC0E-2BA4-40BE-8AD2-D22B73D1DA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956" y="1628800"/>
            <a:ext cx="7019255" cy="505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887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ter-peer-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794866" cy="58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15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veship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3451313" cy="4084053"/>
          </a:xfrm>
          <a:prstGeom prst="rect">
            <a:avLst/>
          </a:prstGeom>
        </p:spPr>
      </p:pic>
      <p:pic>
        <p:nvPicPr>
          <p:cNvPr id="1026" name="Picture 2" descr="The global top 1 percent earned twice as much as the bottom 50 percent in  recent years - Vox">
            <a:extLst>
              <a:ext uri="{FF2B5EF4-FFF2-40B4-BE49-F238E27FC236}">
                <a16:creationId xmlns:a16="http://schemas.microsoft.com/office/drawing/2014/main" id="{EFE734FC-024D-44D7-9A33-B6165FF7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14400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6393C-E47D-48A3-BDF0-325503655B21}"/>
              </a:ext>
            </a:extLst>
          </p:cNvPr>
          <p:cNvSpPr txBox="1"/>
          <p:nvPr/>
        </p:nvSpPr>
        <p:spPr>
          <a:xfrm>
            <a:off x="323528" y="1191983"/>
            <a:ext cx="337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Killer Graphics also work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League Tables rattle cages</a:t>
            </a:r>
          </a:p>
        </p:txBody>
      </p:sp>
      <p:pic>
        <p:nvPicPr>
          <p:cNvPr id="1026" name="Picture 2" descr="BtB scorecard May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0144"/>
            <a:ext cx="6552728" cy="53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44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dirty="0"/>
              <a:t>Thanks – any Questions?</a:t>
            </a:r>
          </a:p>
        </p:txBody>
      </p:sp>
      <p:pic>
        <p:nvPicPr>
          <p:cNvPr id="4" name="Picture 3" descr="speeches disguised as questions.jpg">
            <a:extLst>
              <a:ext uri="{FF2B5EF4-FFF2-40B4-BE49-F238E27FC236}">
                <a16:creationId xmlns:a16="http://schemas.microsoft.com/office/drawing/2014/main" id="{484F7D6D-3AE4-4F4D-BAF4-0C244891EE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652" y="1268760"/>
            <a:ext cx="6314548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Yeah, right......</a:t>
            </a:r>
          </a:p>
        </p:txBody>
      </p:sp>
    </p:spTree>
    <p:extLst>
      <p:ext uri="{BB962C8B-B14F-4D97-AF65-F5344CB8AC3E}">
        <p14:creationId xmlns:p14="http://schemas.microsoft.com/office/powerpoint/2010/main" val="416087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pillars of research for impact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 the system, including power analysis and change processes</a:t>
            </a:r>
          </a:p>
          <a:p>
            <a:r>
              <a:rPr lang="en-GB" dirty="0"/>
              <a:t>Think about framing and timing</a:t>
            </a:r>
          </a:p>
          <a:p>
            <a:r>
              <a:rPr lang="en-GB" dirty="0"/>
              <a:t>Think about Voice – who is doing/presenting the research?</a:t>
            </a:r>
          </a:p>
          <a:p>
            <a:r>
              <a:rPr lang="en-GB" dirty="0"/>
              <a:t>Build relationships with targets and intermediaries before, during and after the research (then build them again)</a:t>
            </a:r>
          </a:p>
        </p:txBody>
      </p:sp>
    </p:spTree>
    <p:extLst>
      <p:ext uri="{BB962C8B-B14F-4D97-AF65-F5344CB8AC3E}">
        <p14:creationId xmlns:p14="http://schemas.microsoft.com/office/powerpoint/2010/main" val="321840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the Problem </a:t>
            </a:r>
            <a:r>
              <a:rPr lang="en-GB" i="1" dirty="0">
                <a:solidFill>
                  <a:srgbClr val="FF0000"/>
                </a:solidFill>
              </a:rPr>
              <a:t>and </a:t>
            </a:r>
            <a:r>
              <a:rPr lang="en-GB" dirty="0"/>
              <a:t>the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 </a:t>
            </a:r>
            <a:r>
              <a:rPr lang="en-GB" altLang="en-US" b="1" dirty="0"/>
              <a:t>problems, causes &amp; possible solutions</a:t>
            </a:r>
            <a:r>
              <a:rPr lang="en-GB" altLang="en-US" dirty="0"/>
              <a:t>  </a:t>
            </a:r>
          </a:p>
          <a:p>
            <a:r>
              <a:rPr lang="en-GB" altLang="en-US" dirty="0"/>
              <a:t>Decision making processes &amp; key influencers</a:t>
            </a:r>
          </a:p>
          <a:p>
            <a:r>
              <a:rPr lang="en-GB" altLang="en-US" dirty="0"/>
              <a:t>Power analysis to identify </a:t>
            </a:r>
            <a:r>
              <a:rPr lang="en-GB" altLang="en-US" b="1" dirty="0"/>
              <a:t>who has the power &amp; capabilities to achieve change and who &amp; what influences them</a:t>
            </a:r>
          </a:p>
          <a:p>
            <a:r>
              <a:rPr lang="en-GB" altLang="en-US" dirty="0"/>
              <a:t>Wider system influences &amp; contextual opportunities (</a:t>
            </a:r>
            <a:r>
              <a:rPr lang="en-GB" altLang="en-US" dirty="0" err="1"/>
              <a:t>eg</a:t>
            </a:r>
            <a:r>
              <a:rPr lang="en-GB" altLang="en-US" dirty="0"/>
              <a:t> critical junctures)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64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xfam climate change power an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473"/>
            <a:ext cx="8496944" cy="66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5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372200" y="1772816"/>
            <a:ext cx="1584176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424" y="366229"/>
            <a:ext cx="8291264" cy="940966"/>
          </a:xfrm>
        </p:spPr>
        <p:txBody>
          <a:bodyPr/>
          <a:lstStyle/>
          <a:p>
            <a:r>
              <a:rPr lang="en-GB" dirty="0"/>
              <a:t>Power Mapping → Research Strategy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9" y="1196752"/>
            <a:ext cx="7421011" cy="54585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Oval 8"/>
          <p:cNvSpPr/>
          <p:nvPr/>
        </p:nvSpPr>
        <p:spPr>
          <a:xfrm>
            <a:off x="6372200" y="1772816"/>
            <a:ext cx="158417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228184" y="4725144"/>
            <a:ext cx="194421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355976" y="1916832"/>
            <a:ext cx="1224136" cy="1084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5656" y="1628800"/>
            <a:ext cx="936104" cy="828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355051" y="26320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4328" y="544522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056" y="25088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0382" y="17728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7653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n-GB" dirty="0"/>
              <a:t>Some Possible Roles for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GB" sz="2600" dirty="0"/>
              <a:t>Group A: High Influence, High Support</a:t>
            </a:r>
          </a:p>
          <a:p>
            <a:pPr lvl="1"/>
            <a:r>
              <a:rPr lang="en-GB" sz="2400" dirty="0"/>
              <a:t>Research as ammunition (</a:t>
            </a:r>
            <a:r>
              <a:rPr lang="en-GB" sz="2400" dirty="0" err="1"/>
              <a:t>eg</a:t>
            </a:r>
            <a:r>
              <a:rPr lang="en-GB" sz="2400" dirty="0"/>
              <a:t> killer facts); as conversation/convening</a:t>
            </a:r>
          </a:p>
          <a:p>
            <a:r>
              <a:rPr lang="en-GB" sz="2600" dirty="0"/>
              <a:t>Group B: Low Influence, High Support</a:t>
            </a:r>
          </a:p>
          <a:p>
            <a:pPr lvl="1"/>
            <a:r>
              <a:rPr lang="en-GB" sz="2600" dirty="0"/>
              <a:t>Research to build confidence/voice</a:t>
            </a:r>
          </a:p>
          <a:p>
            <a:r>
              <a:rPr lang="en-GB" sz="2600" dirty="0"/>
              <a:t>Group C: High Influence, Low Support</a:t>
            </a:r>
          </a:p>
          <a:p>
            <a:pPr lvl="1"/>
            <a:r>
              <a:rPr lang="en-GB" sz="2600" dirty="0"/>
              <a:t>What persuades? Messenger not message; Crisis response</a:t>
            </a:r>
          </a:p>
          <a:p>
            <a:r>
              <a:rPr lang="en-GB" sz="2600" dirty="0"/>
              <a:t>Group D: High Influence, Opposed</a:t>
            </a:r>
          </a:p>
          <a:p>
            <a:pPr lvl="1"/>
            <a:r>
              <a:rPr lang="en-GB" sz="2600" dirty="0"/>
              <a:t>‘Doubt is our product’; Delegitimise in eyes of others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0904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1563" y="1285875"/>
          <a:ext cx="7143800" cy="4450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Target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Evidence they respond to best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Policymakers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Big ideas. Compelling stories. Positive visions.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Civil servants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Objective, rigorous,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Credible methodology.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Data. Technical details.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Corporate executives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Company-specific findings. Credible methodology.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Communities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Community-focused.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Generated with their participation.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Activists,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Public attitudes and beliefs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Human face to the story.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Killer facts – easy to remember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Times New Roman"/>
                          <a:cs typeface="Times New Roman"/>
                        </a:rPr>
                        <a:t>Clear impacts of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4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Media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Controversial, new.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Human face to the story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Killer facts with numbers.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40" name="Rectangle 3074"/>
          <p:cNvSpPr>
            <a:spLocks noChangeArrowheads="1"/>
          </p:cNvSpPr>
          <p:nvPr/>
        </p:nvSpPr>
        <p:spPr bwMode="auto">
          <a:xfrm>
            <a:off x="285750" y="428625"/>
            <a:ext cx="8415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dirty="0">
                <a:solidFill>
                  <a:srgbClr val="99CC00"/>
                </a:solidFill>
                <a:latin typeface="Arial Black" pitchFamily="34" charset="0"/>
              </a:rPr>
              <a:t>Evidence needs to match the target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xwhite">
  <a:themeElements>
    <a:clrScheme name="">
      <a:dk1>
        <a:srgbClr val="000000"/>
      </a:dk1>
      <a:lt1>
        <a:srgbClr val="FFFFFF"/>
      </a:lt1>
      <a:dk2>
        <a:srgbClr val="33CC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xwhit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x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Office\Templates\oxwhite.pot</Template>
  <TotalTime>6776</TotalTime>
  <Words>747</Words>
  <Application>Microsoft Office PowerPoint</Application>
  <PresentationFormat>On-screen Show (4:3)</PresentationFormat>
  <Paragraphs>140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Joanna MT</vt:lpstr>
      <vt:lpstr>MetaOT-Bold</vt:lpstr>
      <vt:lpstr>Times New Roman</vt:lpstr>
      <vt:lpstr>Verdana</vt:lpstr>
      <vt:lpstr>Wingdings</vt:lpstr>
      <vt:lpstr>oxwhite</vt:lpstr>
      <vt:lpstr>How can INGOs turn  Research into Impact? </vt:lpstr>
      <vt:lpstr>PowerPoint Presentation</vt:lpstr>
      <vt:lpstr>Yeah, right......</vt:lpstr>
      <vt:lpstr>4 pillars of research for impact </vt:lpstr>
      <vt:lpstr>Research the Problem and the System</vt:lpstr>
      <vt:lpstr>PowerPoint Presentation</vt:lpstr>
      <vt:lpstr>Power Mapping → Research Strategy</vt:lpstr>
      <vt:lpstr>Some Possible Roles for Research</vt:lpstr>
      <vt:lpstr>PowerPoint Presentation</vt:lpstr>
      <vt:lpstr>Timing matters (and shapes research): The Policy Funnel</vt:lpstr>
      <vt:lpstr>More on Timing (it really does matter)</vt:lpstr>
      <vt:lpstr>Who is doing/presenting the research?</vt:lpstr>
      <vt:lpstr>How to engage targets?</vt:lpstr>
      <vt:lpstr>How to disseminate your findings?</vt:lpstr>
      <vt:lpstr>Some Twitter negative feedback about NGO Research</vt:lpstr>
      <vt:lpstr>So how does  Oxfam do it? Source: Oxfam case study in 2018 book + world bank summary</vt:lpstr>
      <vt:lpstr>Some Specialities</vt:lpstr>
      <vt:lpstr>This week’s Killer Fact</vt:lpstr>
      <vt:lpstr>And an all-time Greatest Hit</vt:lpstr>
      <vt:lpstr>PowerPoint Presentation</vt:lpstr>
      <vt:lpstr>League Tables rattle cages</vt:lpstr>
      <vt:lpstr>Thanks – any Questions?</vt:lpstr>
    </vt:vector>
  </TitlesOfParts>
  <Company>Oxfam GB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Raworth, Research Team</dc:creator>
  <cp:lastModifiedBy>Duncan Green</cp:lastModifiedBy>
  <cp:revision>187</cp:revision>
  <cp:lastPrinted>2021-03-10T13:09:45Z</cp:lastPrinted>
  <dcterms:created xsi:type="dcterms:W3CDTF">2005-05-20T11:19:18Z</dcterms:created>
  <dcterms:modified xsi:type="dcterms:W3CDTF">2021-11-30T12:39:06Z</dcterms:modified>
</cp:coreProperties>
</file>